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notesMasterIdLst>
    <p:notesMasterId r:id="rId3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pertura" id="{a4113472-4a5e-f409-b756-577aab5a8682}">
          <p14:sldIdLst>
            <p14:sldId id="256"/>
            <p14:sldId id="257"/>
          </p14:sldIdLst>
        </p14:section>
        <p14:section name="La serie" id="{23b564fb-7730-faff-9dc8-fa3f379f6826}">
          <p14:sldIdLst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</p14:sldIdLst>
        </p14:section>
        <p14:section name="Il mondo" id="{37c7b8ff-f704-a807-41b8-a7092c89fcfb}">
          <p14:sldIdLst>
            <p14:sldId id="266"/>
            <p14:sldId id="267"/>
          </p14:sldIdLst>
        </p14:section>
        <p14:section name="Personaggi" id="{abf5a7ae-761d-ded5-a71b-70a7a97e5a4a}">
          <p14:sldIdLst>
            <p14:sldId id="268"/>
            <p14:sldId id="269"/>
            <p14:sldId id="270"/>
            <p14:sldId id="271"/>
            <p14:sldId id="272"/>
            <p14:sldId id="273"/>
          </p14:sldIdLst>
        </p14:section>
        <p14:section name="Antagonisti" id="{fa83b1ab-5332-cd13-5e4c-41541728d13d}">
          <p14:sldIdLst>
            <p14:sldId id="274"/>
            <p14:sldId id="275"/>
          </p14:sldIdLst>
        </p14:section>
        <p14:section name="Stagione 1" id="{ade11e26-2569-9d1a-10ab-d7bb271a4e14}">
          <p14:sldIdLst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</p14:sldIdLst>
        </p14:section>
        <p14:section name="Stagioni future" id="{1876bc80-c3db-260f-9011-16133d4f638c}">
          <p14:sldIdLst>
            <p14:sldId id="286"/>
          </p14:sldIdLst>
        </p14:section>
        <p14:section name="Look book" id="{e509ca8b-83e6-d2ea-6b6e-8b69dba96518}">
          <p14:sldIdLst>
            <p14:sldId id="287"/>
            <p14:sldId id="288"/>
            <p14:sldId id="289"/>
          </p14:sldIdLst>
        </p14:section>
        <p14:section name="Budget" id="{577dde9e-f58d-22b4-144a-c1bca8369d86}">
          <p14:sldIdLst>
            <p14:sldId id="290"/>
          </p14:sldIdLst>
        </p14:section>
        <p14:section name="Il racconto" id="{8e7a6684-6cd7-80b7-0164-fcbe9e8d7069}">
          <p14:sldIdLst>
            <p14:sldId id="291"/>
            <p14:sldId id="29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Riders on the Storm. Serie TV in 8 episodi tratta dal racconto di Massimo Scognamiglio.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trailer della serie, 1 minuto e 31 secondi.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IDERS">
    <p:bg>
      <p:bgPr>
        <a:solidFill>
          <a:srgbClr val="100C1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scognamiglio-Asteroid/c802be49-0e67-4e37-9766-d69f41363cb4/scratchpad/deck/out/gen/buntin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1524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647395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B9AB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riders-on-the-storm.pages.dev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73952"/>
            <a:ext cx="54864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B9ABA3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73952"/>
            <a:ext cx="54864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B9ABA3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video" Target="../media/media-2-1.mp4"/><Relationship Id="rId2" Type="http://schemas.microsoft.com/office/2007/relationships/media" Target="../media/media-2-1.mp4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g"/><Relationship Id="rId3" Type="http://schemas.openxmlformats.org/officeDocument/2006/relationships/image" Target="../media/image-12-3.jpg"/><Relationship Id="rId4" Type="http://schemas.openxmlformats.org/officeDocument/2006/relationships/image" Target="../media/image-12-4.jpg"/><Relationship Id="rId5" Type="http://schemas.openxmlformats.org/officeDocument/2006/relationships/image" Target="../media/image-12-5.jpg"/><Relationship Id="rId6" Type="http://schemas.openxmlformats.org/officeDocument/2006/relationships/image" Target="../media/image-12-6.jpg"/><Relationship Id="rId7" Type="http://schemas.openxmlformats.org/officeDocument/2006/relationships/image" Target="../media/image-12-7.jp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g"/><Relationship Id="rId5" Type="http://schemas.openxmlformats.org/officeDocument/2006/relationships/image" Target="../media/image-13-5.png"/><Relationship Id="rId6" Type="http://schemas.openxmlformats.org/officeDocument/2006/relationships/image" Target="../media/image-13-6.jpg"/><Relationship Id="rId7" Type="http://schemas.openxmlformats.org/officeDocument/2006/relationships/image" Target="../media/image-13-7.png"/><Relationship Id="rId8" Type="http://schemas.openxmlformats.org/officeDocument/2006/relationships/image" Target="../media/image-13-8.jpg"/><Relationship Id="rId9" Type="http://schemas.openxmlformats.org/officeDocument/2006/relationships/image" Target="../media/image-13-9.png"/><Relationship Id="rId10" Type="http://schemas.openxmlformats.org/officeDocument/2006/relationships/image" Target="../media/image-13-10.jp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jpg"/><Relationship Id="rId13" Type="http://schemas.openxmlformats.org/officeDocument/2006/relationships/image" Target="../media/image-13-13.png"/><Relationship Id="rId14" Type="http://schemas.openxmlformats.org/officeDocument/2006/relationships/slideLayout" Target="../slideLayouts/slideLayout2.xml"/><Relationship Id="rId1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g"/><Relationship Id="rId2" Type="http://schemas.openxmlformats.org/officeDocument/2006/relationships/image" Target="../media/image-14-2.png"/><Relationship Id="rId3" Type="http://schemas.openxmlformats.org/officeDocument/2006/relationships/image" Target="../media/image-14-3.jp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g"/><Relationship Id="rId2" Type="http://schemas.openxmlformats.org/officeDocument/2006/relationships/image" Target="../media/image-15-2.png"/><Relationship Id="rId3" Type="http://schemas.openxmlformats.org/officeDocument/2006/relationships/image" Target="../media/image-15-3.jp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g"/><Relationship Id="rId2" Type="http://schemas.openxmlformats.org/officeDocument/2006/relationships/image" Target="../media/image-16-2.png"/><Relationship Id="rId3" Type="http://schemas.openxmlformats.org/officeDocument/2006/relationships/image" Target="../media/image-16-3.jp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g"/><Relationship Id="rId2" Type="http://schemas.openxmlformats.org/officeDocument/2006/relationships/image" Target="../media/image-17-2.png"/><Relationship Id="rId3" Type="http://schemas.openxmlformats.org/officeDocument/2006/relationships/image" Target="../media/image-17-3.jp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g"/><Relationship Id="rId2" Type="http://schemas.openxmlformats.org/officeDocument/2006/relationships/image" Target="../media/image-18-2.png"/><Relationship Id="rId3" Type="http://schemas.openxmlformats.org/officeDocument/2006/relationships/image" Target="../media/image-18-3.jp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g"/><Relationship Id="rId3" Type="http://schemas.openxmlformats.org/officeDocument/2006/relationships/image" Target="../media/image-19-3.png"/><Relationship Id="rId4" Type="http://schemas.openxmlformats.org/officeDocument/2006/relationships/image" Target="../media/image-19-4.jpg"/><Relationship Id="rId5" Type="http://schemas.openxmlformats.org/officeDocument/2006/relationships/image" Target="../media/image-19-5.png"/><Relationship Id="rId6" Type="http://schemas.openxmlformats.org/officeDocument/2006/relationships/image" Target="../media/image-19-6.jp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jpg"/><Relationship Id="rId3" Type="http://schemas.openxmlformats.org/officeDocument/2006/relationships/image" Target="../media/image-21-3.png"/><Relationship Id="rId4" Type="http://schemas.openxmlformats.org/officeDocument/2006/relationships/image" Target="../media/image-21-4.jpg"/><Relationship Id="rId5" Type="http://schemas.openxmlformats.org/officeDocument/2006/relationships/image" Target="../media/image-21-5.png"/><Relationship Id="rId6" Type="http://schemas.openxmlformats.org/officeDocument/2006/relationships/image" Target="../media/image-21-6.jpg"/><Relationship Id="rId7" Type="http://schemas.openxmlformats.org/officeDocument/2006/relationships/image" Target="../media/image-21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jpg"/><Relationship Id="rId2" Type="http://schemas.openxmlformats.org/officeDocument/2006/relationships/image" Target="../media/image-22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jpg"/><Relationship Id="rId2" Type="http://schemas.openxmlformats.org/officeDocument/2006/relationships/image" Target="../media/image-23-2.png"/><Relationship Id="rId3" Type="http://schemas.openxmlformats.org/officeDocument/2006/relationships/image" Target="../media/image-23-3.png"/><Relationship Id="rId4" Type="http://schemas.openxmlformats.org/officeDocument/2006/relationships/image" Target="../media/image-23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jpg"/><Relationship Id="rId2" Type="http://schemas.openxmlformats.org/officeDocument/2006/relationships/image" Target="../media/image-24-2.png"/><Relationship Id="rId3" Type="http://schemas.openxmlformats.org/officeDocument/2006/relationships/image" Target="../media/image-24-3.png"/><Relationship Id="rId4" Type="http://schemas.openxmlformats.org/officeDocument/2006/relationships/image" Target="../media/image-24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jpg"/><Relationship Id="rId2" Type="http://schemas.openxmlformats.org/officeDocument/2006/relationships/image" Target="../media/image-25-2.png"/><Relationship Id="rId3" Type="http://schemas.openxmlformats.org/officeDocument/2006/relationships/image" Target="../media/image-25-3.png"/><Relationship Id="rId4" Type="http://schemas.openxmlformats.org/officeDocument/2006/relationships/image" Target="../media/image-25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jpg"/><Relationship Id="rId2" Type="http://schemas.openxmlformats.org/officeDocument/2006/relationships/image" Target="../media/image-26-2.png"/><Relationship Id="rId3" Type="http://schemas.openxmlformats.org/officeDocument/2006/relationships/image" Target="../media/image-26-3.png"/><Relationship Id="rId4" Type="http://schemas.openxmlformats.org/officeDocument/2006/relationships/image" Target="../media/image-26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jpg"/><Relationship Id="rId2" Type="http://schemas.openxmlformats.org/officeDocument/2006/relationships/image" Target="../media/image-27-2.png"/><Relationship Id="rId3" Type="http://schemas.openxmlformats.org/officeDocument/2006/relationships/image" Target="../media/image-27-3.png"/><Relationship Id="rId4" Type="http://schemas.openxmlformats.org/officeDocument/2006/relationships/image" Target="../media/image-27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jpg"/><Relationship Id="rId2" Type="http://schemas.openxmlformats.org/officeDocument/2006/relationships/image" Target="../media/image-28-2.png"/><Relationship Id="rId3" Type="http://schemas.openxmlformats.org/officeDocument/2006/relationships/image" Target="../media/image-28-3.png"/><Relationship Id="rId4" Type="http://schemas.openxmlformats.org/officeDocument/2006/relationships/image" Target="../media/image-28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jpg"/><Relationship Id="rId2" Type="http://schemas.openxmlformats.org/officeDocument/2006/relationships/image" Target="../media/image-29-2.png"/><Relationship Id="rId3" Type="http://schemas.openxmlformats.org/officeDocument/2006/relationships/image" Target="../media/image-29-3.png"/><Relationship Id="rId4" Type="http://schemas.openxmlformats.org/officeDocument/2006/relationships/image" Target="../media/image-29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jpg"/><Relationship Id="rId2" Type="http://schemas.openxmlformats.org/officeDocument/2006/relationships/image" Target="../media/image-30-2.png"/><Relationship Id="rId3" Type="http://schemas.openxmlformats.org/officeDocument/2006/relationships/image" Target="../media/image-30-3.png"/><Relationship Id="rId4" Type="http://schemas.openxmlformats.org/officeDocument/2006/relationships/image" Target="../media/image-30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jpg"/><Relationship Id="rId2" Type="http://schemas.openxmlformats.org/officeDocument/2006/relationships/image" Target="../media/image-31-2.png"/><Relationship Id="rId3" Type="http://schemas.openxmlformats.org/officeDocument/2006/relationships/image" Target="../media/image-31-3.png"/><Relationship Id="rId4" Type="http://schemas.openxmlformats.org/officeDocument/2006/relationships/image" Target="../media/image-31-4.png"/><Relationship Id="rId5" Type="http://schemas.openxmlformats.org/officeDocument/2006/relationships/image" Target="../media/image-31-5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jpg"/><Relationship Id="rId2" Type="http://schemas.openxmlformats.org/officeDocument/2006/relationships/image" Target="../media/image-32-2.png"/><Relationship Id="rId3" Type="http://schemas.openxmlformats.org/officeDocument/2006/relationships/image" Target="../media/image-32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image" Target="../media/image-33-2.jpg"/><Relationship Id="rId3" Type="http://schemas.openxmlformats.org/officeDocument/2006/relationships/image" Target="../media/image-33-3.jpg"/><Relationship Id="rId4" Type="http://schemas.openxmlformats.org/officeDocument/2006/relationships/image" Target="../media/image-33-4.jpg"/><Relationship Id="rId5" Type="http://schemas.openxmlformats.org/officeDocument/2006/relationships/image" Target="../media/image-33-5.jpg"/><Relationship Id="rId6" Type="http://schemas.openxmlformats.org/officeDocument/2006/relationships/image" Target="../media/image-33-6.jpg"/><Relationship Id="rId7" Type="http://schemas.openxmlformats.org/officeDocument/2006/relationships/image" Target="../media/image-33-7.jpg"/><Relationship Id="rId8" Type="http://schemas.openxmlformats.org/officeDocument/2006/relationships/image" Target="../media/image-33-8.jpg"/><Relationship Id="rId9" Type="http://schemas.openxmlformats.org/officeDocument/2006/relationships/image" Target="../media/image-33-9.jpg"/><Relationship Id="rId10" Type="http://schemas.openxmlformats.org/officeDocument/2006/relationships/image" Target="../media/image-33-10.jpg"/><Relationship Id="rId11" Type="http://schemas.openxmlformats.org/officeDocument/2006/relationships/image" Target="../media/image-33-11.jpg"/><Relationship Id="rId12" Type="http://schemas.openxmlformats.org/officeDocument/2006/relationships/image" Target="../media/image-33-12.jpg"/><Relationship Id="rId13" Type="http://schemas.openxmlformats.org/officeDocument/2006/relationships/image" Target="../media/image-33-13.jpg"/><Relationship Id="rId14" Type="http://schemas.openxmlformats.org/officeDocument/2006/relationships/image" Target="../media/image-33-14.jpg"/><Relationship Id="rId15" Type="http://schemas.openxmlformats.org/officeDocument/2006/relationships/image" Target="../media/image-33-15.jpg"/><Relationship Id="rId16" Type="http://schemas.openxmlformats.org/officeDocument/2006/relationships/image" Target="../media/image-33-16.jpg"/><Relationship Id="rId17" Type="http://schemas.openxmlformats.org/officeDocument/2006/relationships/image" Target="../media/image-33-17.jpg"/><Relationship Id="rId18" Type="http://schemas.openxmlformats.org/officeDocument/2006/relationships/slideLayout" Target="../slideLayouts/slideLayout2.xml"/><Relationship Id="rId19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png"/><Relationship Id="rId2" Type="http://schemas.openxmlformats.org/officeDocument/2006/relationships/image" Target="../media/image-34-2.jpg"/><Relationship Id="rId3" Type="http://schemas.openxmlformats.org/officeDocument/2006/relationships/image" Target="../media/image-34-3.jpg"/><Relationship Id="rId4" Type="http://schemas.openxmlformats.org/officeDocument/2006/relationships/image" Target="../media/image-34-4.jpg"/><Relationship Id="rId5" Type="http://schemas.openxmlformats.org/officeDocument/2006/relationships/image" Target="../media/image-34-5.jpg"/><Relationship Id="rId6" Type="http://schemas.openxmlformats.org/officeDocument/2006/relationships/image" Target="../media/image-34-6.jpg"/><Relationship Id="rId7" Type="http://schemas.openxmlformats.org/officeDocument/2006/relationships/image" Target="../media/image-34-7.jpg"/><Relationship Id="rId8" Type="http://schemas.openxmlformats.org/officeDocument/2006/relationships/image" Target="../media/image-34-8.jpg"/><Relationship Id="rId9" Type="http://schemas.openxmlformats.org/officeDocument/2006/relationships/image" Target="../media/image-34-9.jpg"/><Relationship Id="rId10" Type="http://schemas.openxmlformats.org/officeDocument/2006/relationships/image" Target="../media/image-34-10.jpg"/><Relationship Id="rId11" Type="http://schemas.openxmlformats.org/officeDocument/2006/relationships/image" Target="../media/image-34-11.jpg"/><Relationship Id="rId12" Type="http://schemas.openxmlformats.org/officeDocument/2006/relationships/slideLayout" Target="../slideLayouts/slideLayout2.xml"/><Relationship Id="rId1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png"/><Relationship Id="rId2" Type="http://schemas.openxmlformats.org/officeDocument/2006/relationships/image" Target="../media/image-35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mazon.it/dp/B0H5CJKRYK" TargetMode="External"/><Relationship Id="rId1" Type="http://schemas.openxmlformats.org/officeDocument/2006/relationships/image" Target="../media/image-36-1.jpg"/><Relationship Id="rId2" Type="http://schemas.openxmlformats.org/officeDocument/2006/relationships/image" Target="../media/image-36-2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6" Type="http://schemas.openxmlformats.org/officeDocument/2006/relationships/hyperlink" Target="https://open.spotify.com/playlist/37i9dQZF1DWUu7pG6LwPJc" TargetMode="External"/><Relationship Id="rId7" Type="http://schemas.openxmlformats.org/officeDocument/2006/relationships/hyperlink" Target="https://riders-on-the-storm.pages.dev" TargetMode="External"/><Relationship Id="rId1" Type="http://schemas.openxmlformats.org/officeDocument/2006/relationships/image" Target="../media/image-37-1.jpg"/><Relationship Id="rId2" Type="http://schemas.openxmlformats.org/officeDocument/2006/relationships/image" Target="../media/image-37-2.png"/><Relationship Id="rId3" Type="http://schemas.openxmlformats.org/officeDocument/2006/relationships/image" Target="../media/image-37-3.png"/><Relationship Id="rId4" Type="http://schemas.openxmlformats.org/officeDocument/2006/relationships/image" Target="../media/image-37-4.png"/><Relationship Id="rId5" Type="http://schemas.openxmlformats.org/officeDocument/2006/relationships/image" Target="../media/image-37-5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scognamiglio-Asteroid/c802be49-0e67-4e37-9766-d69f41363cb4/scratchpad/deck/out/gen/c0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Image 1" descr="/private/tmp/claude-501/-Users-scognamiglio-Asteroid/c802be49-0e67-4e37-9766-d69f41363cb4/scratchpad/deck/out/gen/g-bottom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548640" y="2057400"/>
            <a:ext cx="896112" cy="329184"/>
          </a:xfrm>
          <a:prstGeom prst="roundRect">
            <a:avLst>
              <a:gd name="adj" fmla="val 50000"/>
            </a:avLst>
          </a:prstGeom>
          <a:solidFill>
            <a:srgbClr val="FFB21A"/>
          </a:solidFill>
          <a:ln w="12700">
            <a:solidFill>
              <a:srgbClr val="FFB21A"/>
            </a:solidFill>
            <a:prstDash val="solid"/>
          </a:ln>
        </p:spPr>
      </p:sp>
      <p:sp>
        <p:nvSpPr>
          <p:cNvPr id="5" name="Text 1"/>
          <p:cNvSpPr txBox="1"/>
          <p:nvPr/>
        </p:nvSpPr>
        <p:spPr>
          <a:xfrm>
            <a:off x="548640" y="2057400"/>
            <a:ext cx="89611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1B12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SERIE TV</a:t>
            </a:r>
            <a:endParaRPr lang="en-US" sz="950" dirty="0"/>
          </a:p>
        </p:txBody>
      </p:sp>
      <p:sp>
        <p:nvSpPr>
          <p:cNvPr id="6" name="Shape 2"/>
          <p:cNvSpPr/>
          <p:nvPr/>
        </p:nvSpPr>
        <p:spPr>
          <a:xfrm>
            <a:off x="1536192" y="2057400"/>
            <a:ext cx="1504188" cy="329184"/>
          </a:xfrm>
          <a:prstGeom prst="roundRect">
            <a:avLst>
              <a:gd name="adj" fmla="val 50000"/>
            </a:avLst>
          </a:prstGeom>
          <a:solidFill>
            <a:srgbClr val="251B2B"/>
          </a:solidFill>
          <a:ln w="12700">
            <a:solidFill>
              <a:srgbClr val="251B2B"/>
            </a:solidFill>
            <a:prstDash val="solid"/>
          </a:ln>
        </p:spPr>
      </p:sp>
      <p:sp>
        <p:nvSpPr>
          <p:cNvPr id="7" name="Text 3"/>
          <p:cNvSpPr txBox="1"/>
          <p:nvPr/>
        </p:nvSpPr>
        <p:spPr>
          <a:xfrm>
            <a:off x="1536192" y="2057400"/>
            <a:ext cx="150418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F8E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EPISODI × 50'</a:t>
            </a:r>
            <a:endParaRPr lang="en-US" sz="950" dirty="0"/>
          </a:p>
        </p:txBody>
      </p:sp>
      <p:sp>
        <p:nvSpPr>
          <p:cNvPr id="8" name="Shape 4"/>
          <p:cNvSpPr/>
          <p:nvPr/>
        </p:nvSpPr>
        <p:spPr>
          <a:xfrm>
            <a:off x="3131820" y="2057400"/>
            <a:ext cx="1330452" cy="329184"/>
          </a:xfrm>
          <a:prstGeom prst="roundRect">
            <a:avLst>
              <a:gd name="adj" fmla="val 50000"/>
            </a:avLst>
          </a:prstGeom>
          <a:solidFill>
            <a:srgbClr val="FF4F8B"/>
          </a:solidFill>
          <a:ln w="12700">
            <a:solidFill>
              <a:srgbClr val="FF4F8B"/>
            </a:solidFill>
            <a:prstDash val="solid"/>
          </a:ln>
        </p:spPr>
      </p:sp>
      <p:sp>
        <p:nvSpPr>
          <p:cNvPr id="9" name="Text 5"/>
          <p:cNvSpPr txBox="1"/>
          <p:nvPr/>
        </p:nvSpPr>
        <p:spPr>
          <a:xfrm>
            <a:off x="3131820" y="2057400"/>
            <a:ext cx="133045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CRIME · DRAMA</a:t>
            </a:r>
            <a:endParaRPr lang="en-US" sz="950" dirty="0"/>
          </a:p>
        </p:txBody>
      </p:sp>
      <p:sp>
        <p:nvSpPr>
          <p:cNvPr id="10" name="Shape 6"/>
          <p:cNvSpPr/>
          <p:nvPr/>
        </p:nvSpPr>
        <p:spPr>
          <a:xfrm>
            <a:off x="4553712" y="2057400"/>
            <a:ext cx="896112" cy="329184"/>
          </a:xfrm>
          <a:prstGeom prst="roundRect">
            <a:avLst>
              <a:gd name="adj" fmla="val 50000"/>
            </a:avLst>
          </a:prstGeom>
          <a:solidFill>
            <a:srgbClr val="1FB57C"/>
          </a:solidFill>
          <a:ln w="12700">
            <a:solidFill>
              <a:srgbClr val="1FB57C"/>
            </a:solidFill>
            <a:prstDash val="solid"/>
          </a:ln>
        </p:spPr>
      </p:sp>
      <p:sp>
        <p:nvSpPr>
          <p:cNvPr id="11" name="Text 7"/>
          <p:cNvSpPr txBox="1"/>
          <p:nvPr/>
        </p:nvSpPr>
        <p:spPr>
          <a:xfrm>
            <a:off x="4553712" y="2057400"/>
            <a:ext cx="89611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ROMA EST</a:t>
            </a:r>
            <a:endParaRPr lang="en-US" sz="950" dirty="0"/>
          </a:p>
        </p:txBody>
      </p:sp>
      <p:pic>
        <p:nvPicPr>
          <p:cNvPr id="12" name="Image 2" descr="Riders on the Storm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064" y="2514600"/>
            <a:ext cx="4821564" cy="1440942"/>
          </a:xfrm>
          <a:prstGeom prst="rect">
            <a:avLst/>
          </a:prstGeom>
        </p:spPr>
      </p:pic>
      <p:pic>
        <p:nvPicPr>
          <p:cNvPr id="13" name="Image 3" descr="Shohor amader. Bhoy karor na.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5074920"/>
            <a:ext cx="2830235" cy="367189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4389120" y="5102352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i="1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città è nostra. Paura di nessuno.</a:t>
            </a:r>
            <a:endParaRPr lang="en-US" sz="1700" dirty="0"/>
          </a:p>
        </p:txBody>
      </p:sp>
      <p:sp>
        <p:nvSpPr>
          <p:cNvPr id="15" name="Text 9"/>
          <p:cNvSpPr txBox="1"/>
          <p:nvPr/>
        </p:nvSpPr>
        <p:spPr>
          <a:xfrm>
            <a:off x="548640" y="571500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8E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TRATTA DAL RACCONTO DI MASSIMO SCOGNAMIGLIO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73952"/>
            <a:ext cx="54864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B9ABA3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edia 0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960120"/>
            <a:ext cx="12191695" cy="5187955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384048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FFB2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TRAILER · 1:31</a:t>
            </a:r>
            <a:endParaRPr lang="en-US" sz="1050" dirty="0"/>
          </a:p>
        </p:txBody>
      </p:sp>
      <p:pic>
        <p:nvPicPr>
          <p:cNvPr id="4" name="Image 0" descr="brand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0320" y="347472"/>
            <a:ext cx="1730722" cy="247650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7985455" y="3657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i="1" dirty="0">
                <a:solidFill>
                  <a:srgbClr val="B9ABA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Clicca sul video per avviarlo.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73952"/>
            <a:ext cx="54864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B9ABA3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FFB2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LOGLINE</a:t>
            </a:r>
            <a:endParaRPr lang="en-US" sz="1050" dirty="0"/>
          </a:p>
        </p:txBody>
      </p:sp>
      <p:pic>
        <p:nvPicPr>
          <p:cNvPr id="3" name="Image 0" descr="t-loglin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813816"/>
            <a:ext cx="10058400" cy="1135261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48640" y="2205109"/>
            <a:ext cx="76809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Quattro rider bengalesi di Roma Est rubano un chilo di cocaina ai Dragona, la famiglia che comanda su mezza città. Con i soldi trasformano le bici delle consegne in mezzi da rapina e filmano i colpi su un profilo social che arriva a un milione e mezzo di follower. Più li guardano, più sono vicini alla fine. Dietro di loro c'è Apa, che dal Dhaka Mini Market tiene i conti di tutti e racconta la storia.</a:t>
            </a:r>
            <a:endParaRPr lang="en-US" sz="1700" dirty="0"/>
          </a:p>
        </p:txBody>
      </p:sp>
      <p:pic>
        <p:nvPicPr>
          <p:cNvPr id="5" name="Image 1" descr="/private/tmp/claude-501/-Users-scognamiglio-Asteroid/c802be49-0e67-4e37-9766-d69f41363cb4/scratchpad/deck/out/gen/c1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9640" y="2205109"/>
            <a:ext cx="3093415" cy="1920240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548640" y="4434840"/>
            <a:ext cx="2705024" cy="1600200"/>
          </a:xfrm>
          <a:prstGeom prst="rect">
            <a:avLst/>
          </a:prstGeom>
          <a:solidFill>
            <a:srgbClr val="1A1420"/>
          </a:solidFill>
          <a:ln w="12700">
            <a:solidFill>
              <a:srgbClr val="1A1420"/>
            </a:solidFill>
            <a:prstDash val="solid"/>
          </a:ln>
        </p:spPr>
      </p:sp>
      <p:sp>
        <p:nvSpPr>
          <p:cNvPr id="7" name="Shape 3"/>
          <p:cNvSpPr/>
          <p:nvPr/>
        </p:nvSpPr>
        <p:spPr>
          <a:xfrm>
            <a:off x="548640" y="4434840"/>
            <a:ext cx="2705024" cy="54864"/>
          </a:xfrm>
          <a:prstGeom prst="rect">
            <a:avLst/>
          </a:prstGeom>
          <a:solidFill>
            <a:srgbClr val="FFB21A"/>
          </a:solidFill>
          <a:ln w="12700">
            <a:solidFill>
              <a:srgbClr val="FFB21A"/>
            </a:solidFill>
            <a:prstDash val="solid"/>
          </a:ln>
        </p:spPr>
      </p:sp>
      <p:sp>
        <p:nvSpPr>
          <p:cNvPr id="8" name="Text 4"/>
          <p:cNvSpPr txBox="1"/>
          <p:nvPr/>
        </p:nvSpPr>
        <p:spPr>
          <a:xfrm>
            <a:off x="713232" y="4636008"/>
            <a:ext cx="24307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B9AB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FORMATO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713232" y="4892040"/>
            <a:ext cx="243070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8E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× 50'</a:t>
            </a:r>
            <a:endParaRPr lang="en-US" sz="1900" dirty="0"/>
          </a:p>
        </p:txBody>
      </p:sp>
      <p:sp>
        <p:nvSpPr>
          <p:cNvPr id="10" name="Text 6"/>
          <p:cNvSpPr txBox="1"/>
          <p:nvPr/>
        </p:nvSpPr>
        <p:spPr>
          <a:xfrm>
            <a:off x="713232" y="5349240"/>
            <a:ext cx="243070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B9ABA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Prima stagione. La seconda comincia dall’ultima scena</a:t>
            </a:r>
            <a:endParaRPr lang="en-US" sz="1200" dirty="0"/>
          </a:p>
        </p:txBody>
      </p:sp>
      <p:sp>
        <p:nvSpPr>
          <p:cNvPr id="11" name="Shape 7"/>
          <p:cNvSpPr/>
          <p:nvPr/>
        </p:nvSpPr>
        <p:spPr>
          <a:xfrm>
            <a:off x="3345104" y="4434840"/>
            <a:ext cx="2705024" cy="1600200"/>
          </a:xfrm>
          <a:prstGeom prst="rect">
            <a:avLst/>
          </a:prstGeom>
          <a:solidFill>
            <a:srgbClr val="1A1420"/>
          </a:solidFill>
          <a:ln w="12700">
            <a:solidFill>
              <a:srgbClr val="1A1420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3345104" y="4434840"/>
            <a:ext cx="2705024" cy="54864"/>
          </a:xfrm>
          <a:prstGeom prst="rect">
            <a:avLst/>
          </a:prstGeom>
          <a:solidFill>
            <a:srgbClr val="FF4F8B"/>
          </a:solidFill>
          <a:ln w="12700">
            <a:solidFill>
              <a:srgbClr val="FF4F8B"/>
            </a:solidFill>
            <a:prstDash val="solid"/>
          </a:ln>
        </p:spPr>
      </p:sp>
      <p:sp>
        <p:nvSpPr>
          <p:cNvPr id="13" name="Text 9"/>
          <p:cNvSpPr txBox="1"/>
          <p:nvPr/>
        </p:nvSpPr>
        <p:spPr>
          <a:xfrm>
            <a:off x="3509696" y="4636008"/>
            <a:ext cx="24307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B9AB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GENERE</a:t>
            </a:r>
            <a:endParaRPr lang="en-US" sz="900" dirty="0"/>
          </a:p>
        </p:txBody>
      </p:sp>
      <p:sp>
        <p:nvSpPr>
          <p:cNvPr id="14" name="Text 10"/>
          <p:cNvSpPr txBox="1"/>
          <p:nvPr/>
        </p:nvSpPr>
        <p:spPr>
          <a:xfrm>
            <a:off x="3509696" y="4892040"/>
            <a:ext cx="243070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8E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CRIME DRAMA</a:t>
            </a:r>
            <a:endParaRPr lang="en-US" sz="1900" dirty="0"/>
          </a:p>
        </p:txBody>
      </p:sp>
      <p:sp>
        <p:nvSpPr>
          <p:cNvPr id="15" name="Text 11"/>
          <p:cNvSpPr txBox="1"/>
          <p:nvPr/>
        </p:nvSpPr>
        <p:spPr>
          <a:xfrm>
            <a:off x="3509696" y="5349240"/>
            <a:ext cx="243070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B9ABA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Amicizia, riscatto, violenza</a:t>
            </a:r>
            <a:endParaRPr lang="en-US" sz="1200" dirty="0"/>
          </a:p>
        </p:txBody>
      </p:sp>
      <p:sp>
        <p:nvSpPr>
          <p:cNvPr id="16" name="Shape 12"/>
          <p:cNvSpPr/>
          <p:nvPr/>
        </p:nvSpPr>
        <p:spPr>
          <a:xfrm>
            <a:off x="6141568" y="4434840"/>
            <a:ext cx="2705024" cy="1600200"/>
          </a:xfrm>
          <a:prstGeom prst="rect">
            <a:avLst/>
          </a:prstGeom>
          <a:solidFill>
            <a:srgbClr val="1A1420"/>
          </a:solidFill>
          <a:ln w="12700">
            <a:solidFill>
              <a:srgbClr val="1A1420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6141568" y="4434840"/>
            <a:ext cx="2705024" cy="54864"/>
          </a:xfrm>
          <a:prstGeom prst="rect">
            <a:avLst/>
          </a:prstGeom>
          <a:solidFill>
            <a:srgbClr val="1FB57C"/>
          </a:solidFill>
          <a:ln w="12700">
            <a:solidFill>
              <a:srgbClr val="1FB57C"/>
            </a:solidFill>
            <a:prstDash val="solid"/>
          </a:ln>
        </p:spPr>
      </p:sp>
      <p:sp>
        <p:nvSpPr>
          <p:cNvPr id="18" name="Text 14"/>
          <p:cNvSpPr txBox="1"/>
          <p:nvPr/>
        </p:nvSpPr>
        <p:spPr>
          <a:xfrm>
            <a:off x="6306160" y="4636008"/>
            <a:ext cx="24307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B9AB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LINGUE</a:t>
            </a:r>
            <a:endParaRPr lang="en-US" sz="900" dirty="0"/>
          </a:p>
        </p:txBody>
      </p:sp>
      <p:sp>
        <p:nvSpPr>
          <p:cNvPr id="19" name="Text 15"/>
          <p:cNvSpPr txBox="1"/>
          <p:nvPr/>
        </p:nvSpPr>
        <p:spPr>
          <a:xfrm>
            <a:off x="6306160" y="4892040"/>
            <a:ext cx="243070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8E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ITALIANO · BANGLA</a:t>
            </a:r>
            <a:endParaRPr lang="en-US" sz="1900" dirty="0"/>
          </a:p>
        </p:txBody>
      </p:sp>
      <p:sp>
        <p:nvSpPr>
          <p:cNvPr id="20" name="Text 16"/>
          <p:cNvSpPr txBox="1"/>
          <p:nvPr/>
        </p:nvSpPr>
        <p:spPr>
          <a:xfrm>
            <a:off x="6306160" y="5349240"/>
            <a:ext cx="243070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B9ABA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 il romanesco della strada</a:t>
            </a:r>
            <a:endParaRPr lang="en-US" sz="1200" dirty="0"/>
          </a:p>
        </p:txBody>
      </p:sp>
      <p:sp>
        <p:nvSpPr>
          <p:cNvPr id="21" name="Shape 17"/>
          <p:cNvSpPr/>
          <p:nvPr/>
        </p:nvSpPr>
        <p:spPr>
          <a:xfrm>
            <a:off x="8938031" y="4434840"/>
            <a:ext cx="2705024" cy="1600200"/>
          </a:xfrm>
          <a:prstGeom prst="rect">
            <a:avLst/>
          </a:prstGeom>
          <a:solidFill>
            <a:srgbClr val="1A1420"/>
          </a:solidFill>
          <a:ln w="12700">
            <a:solidFill>
              <a:srgbClr val="1A1420"/>
            </a:solidFill>
            <a:prstDash val="solid"/>
          </a:ln>
        </p:spPr>
      </p:sp>
      <p:sp>
        <p:nvSpPr>
          <p:cNvPr id="22" name="Shape 18"/>
          <p:cNvSpPr/>
          <p:nvPr/>
        </p:nvSpPr>
        <p:spPr>
          <a:xfrm>
            <a:off x="8938031" y="4434840"/>
            <a:ext cx="2705024" cy="54864"/>
          </a:xfrm>
          <a:prstGeom prst="rect">
            <a:avLst/>
          </a:prstGeom>
          <a:solidFill>
            <a:srgbClr val="35C8C1"/>
          </a:solidFill>
          <a:ln w="12700">
            <a:solidFill>
              <a:srgbClr val="35C8C1"/>
            </a:solidFill>
            <a:prstDash val="solid"/>
          </a:ln>
        </p:spPr>
      </p:sp>
      <p:sp>
        <p:nvSpPr>
          <p:cNvPr id="23" name="Text 19"/>
          <p:cNvSpPr txBox="1"/>
          <p:nvPr/>
        </p:nvSpPr>
        <p:spPr>
          <a:xfrm>
            <a:off x="9102623" y="4636008"/>
            <a:ext cx="24307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B9AB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VOCE NARRANTE</a:t>
            </a:r>
            <a:endParaRPr lang="en-US" sz="900" dirty="0"/>
          </a:p>
        </p:txBody>
      </p:sp>
      <p:sp>
        <p:nvSpPr>
          <p:cNvPr id="24" name="Text 20"/>
          <p:cNvSpPr txBox="1"/>
          <p:nvPr/>
        </p:nvSpPr>
        <p:spPr>
          <a:xfrm>
            <a:off x="9102623" y="4892040"/>
            <a:ext cx="243070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8E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APA</a:t>
            </a:r>
            <a:endParaRPr lang="en-US" sz="1900" dirty="0"/>
          </a:p>
        </p:txBody>
      </p:sp>
      <p:sp>
        <p:nvSpPr>
          <p:cNvPr id="25" name="Text 21"/>
          <p:cNvSpPr txBox="1"/>
          <p:nvPr/>
        </p:nvSpPr>
        <p:spPr>
          <a:xfrm>
            <a:off x="9102623" y="5349240"/>
            <a:ext cx="243070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B9ABA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Samira Begum, 32 anni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73952"/>
            <a:ext cx="54864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B9ABA3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scognamiglio-Asteroid/c802be49-0e67-4e37-9766-d69f41363cb4/scratchpad/deck/out/gen/c2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52400"/>
            <a:ext cx="4754880" cy="67056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57800" y="566928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FFB2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SINOSSI · 1 DI 2</a:t>
            </a:r>
            <a:endParaRPr lang="en-US" sz="1050" dirty="0"/>
          </a:p>
        </p:txBody>
      </p:sp>
      <p:pic>
        <p:nvPicPr>
          <p:cNvPr id="4" name="Image 1" descr="t-sinossi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800" y="877824"/>
            <a:ext cx="5486400" cy="586680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5257800" y="1783080"/>
            <a:ext cx="6385255" cy="448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400"/>
              </a:spcAft>
              <a:buNone/>
            </a:pPr>
            <a:r>
              <a:rPr lang="en-US" sz="155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Roma Est, oggi. Ibrahim fa il rider e consegna pizze con sorpresa, piccolo spaccio. Una sera la sorpresa è uno spray al peperoncino: in un appartamento di Trastevere ruba un chilo di cocaina a Massimo, un corriere dei Dragona. Con lui ci sono Rash, Ferro e Nab, che dormono sulle brande del suo seminterrato a Torre Angela. E c'è Apa, che dal Dhaka Mini Market gestisce il money transfer della comunità e sa tutto di tutti.</a:t>
            </a:r>
            <a:endParaRPr lang="en-US" sz="155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155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Apa vende il chilo a due poliziotti corrotti. Con quei soldi la Banda trasforma le bici in mezzi da rapina e colpisce le case della Roma bene, con le soffiate che passano dal Dhaka. Nab filma tutto su @bengalboy.it. La rapina in diretta di Via Giulia li rende famosi in una notte, e ogni colpo successivo stringe la caccia.</a:t>
            </a:r>
            <a:endParaRPr lang="en-US" sz="15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73952"/>
            <a:ext cx="54864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B9ABA3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scognamiglio-Asteroid/c802be49-0e67-4e37-9766-d69f41363cb4/scratchpad/deck/out/gen/c3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52400"/>
            <a:ext cx="4754880" cy="67056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57800" y="566928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FFB2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SINOSSI · 2 DI 2</a:t>
            </a:r>
            <a:endParaRPr lang="en-US" sz="1050" dirty="0"/>
          </a:p>
        </p:txBody>
      </p:sp>
      <p:pic>
        <p:nvPicPr>
          <p:cNvPr id="4" name="Image 1" descr="t-sinossi2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800" y="877824"/>
            <a:ext cx="5486400" cy="586680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5257800" y="1783080"/>
            <a:ext cx="6385255" cy="448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400"/>
              </a:spcAft>
              <a:buNone/>
            </a:pPr>
            <a:r>
              <a:rPr lang="en-US" sz="155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Quando Babu, l'usuraio della comunità, commissiona loro un sequestro, la Banda accetta «una volta sola». Ferro, riconosciuto dall'ostaggio, lo uccide. Alla festa del Boishakhi Mela i Dragona prendono Ferro, e i ragazzi lo trovano in un garage di Torre Spaccata quando è troppo tardi. Ferro muore senza aver parlato.</a:t>
            </a:r>
            <a:endParaRPr lang="en-US" sz="155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155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Apa attira poliziotti, Babu e Dragona nello stesso posto e li lascia ammazzarsi tra loro, mentre i ragazzi partono per l'aeroporto con il bottino. Lei resta al Dhaka. Babu, unico sopravvissuto, la raggiunge lì. La stagione si chiude con un colpo a bruciapelo e un ricordo d'infanzia: una barca nella foresta allagata di Ratargul.</a:t>
            </a:r>
            <a:endParaRPr lang="en-US" sz="15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73952"/>
            <a:ext cx="54864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B9ABA3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FFB2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COSA RACCONTA</a:t>
            </a:r>
            <a:endParaRPr lang="en-US" sz="1050" dirty="0"/>
          </a:p>
        </p:txBody>
      </p:sp>
      <p:pic>
        <p:nvPicPr>
          <p:cNvPr id="3" name="Image 0" descr="t-valori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813816"/>
            <a:ext cx="10239375" cy="58668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548640" y="1793688"/>
            <a:ext cx="3637178" cy="4378512"/>
          </a:xfrm>
          <a:prstGeom prst="rect">
            <a:avLst/>
          </a:prstGeom>
          <a:solidFill>
            <a:srgbClr val="FFB21A"/>
          </a:solidFill>
          <a:ln w="12700">
            <a:solidFill>
              <a:srgbClr val="FFB21A"/>
            </a:solidFill>
            <a:prstDash val="solid"/>
          </a:ln>
        </p:spPr>
      </p:sp>
      <p:pic>
        <p:nvPicPr>
          <p:cNvPr id="5" name="Image 1" descr="v-0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2022288"/>
            <a:ext cx="1459855" cy="425812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777240" y="2753808"/>
            <a:ext cx="317997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rgbClr val="1B120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Cinque persone che si fidano solo l'una dell'altra. Ferro muore senza dire niente ai Dragona, con la testa sulla spalla di Ibrahim. Nessuno vuole partire senza Apa.</a:t>
            </a:r>
            <a:endParaRPr lang="en-US" sz="1450" dirty="0"/>
          </a:p>
        </p:txBody>
      </p:sp>
      <p:sp>
        <p:nvSpPr>
          <p:cNvPr id="7" name="Shape 3"/>
          <p:cNvSpPr/>
          <p:nvPr/>
        </p:nvSpPr>
        <p:spPr>
          <a:xfrm>
            <a:off x="777240" y="5120640"/>
            <a:ext cx="3179978" cy="0"/>
          </a:xfrm>
          <a:prstGeom prst="line">
            <a:avLst/>
          </a:prstGeom>
          <a:noFill/>
          <a:ln w="9525">
            <a:solidFill>
              <a:srgbClr val="1B120A"/>
            </a:solidFill>
            <a:prstDash val="solid"/>
          </a:ln>
        </p:spPr>
      </p:sp>
      <p:sp>
        <p:nvSpPr>
          <p:cNvPr id="8" name="Text 4"/>
          <p:cNvSpPr txBox="1"/>
          <p:nvPr/>
        </p:nvSpPr>
        <p:spPr>
          <a:xfrm>
            <a:off x="777240" y="5257800"/>
            <a:ext cx="317997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i="1" dirty="0">
                <a:solidFill>
                  <a:srgbClr val="1B120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«Ragazzi, voi avete tutto pronto?» «Non senza di te.»</a:t>
            </a:r>
            <a:endParaRPr lang="en-US" sz="1300" dirty="0"/>
          </a:p>
        </p:txBody>
      </p:sp>
      <p:sp>
        <p:nvSpPr>
          <p:cNvPr id="9" name="Shape 5"/>
          <p:cNvSpPr/>
          <p:nvPr/>
        </p:nvSpPr>
        <p:spPr>
          <a:xfrm>
            <a:off x="4277258" y="1793688"/>
            <a:ext cx="3637178" cy="4378512"/>
          </a:xfrm>
          <a:prstGeom prst="rect">
            <a:avLst/>
          </a:prstGeom>
          <a:solidFill>
            <a:srgbClr val="FF4F8B"/>
          </a:solidFill>
          <a:ln w="12700">
            <a:solidFill>
              <a:srgbClr val="FF4F8B"/>
            </a:solidFill>
            <a:prstDash val="solid"/>
          </a:ln>
        </p:spPr>
      </p:sp>
      <p:pic>
        <p:nvPicPr>
          <p:cNvPr id="10" name="Image 2" descr="v-1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5858" y="2022288"/>
            <a:ext cx="1516529" cy="425812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4505858" y="2753808"/>
            <a:ext cx="317997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 ragazzi che portano la cena a Roma senza che nessuno li guardi decidono di prendersela. La città è nostra. Chi diventa re di Roma, però, non può più andarsene.</a:t>
            </a:r>
            <a:endParaRPr lang="en-US" sz="1450" dirty="0"/>
          </a:p>
        </p:txBody>
      </p:sp>
      <p:sp>
        <p:nvSpPr>
          <p:cNvPr id="12" name="Shape 7"/>
          <p:cNvSpPr/>
          <p:nvPr/>
        </p:nvSpPr>
        <p:spPr>
          <a:xfrm>
            <a:off x="4505858" y="5120640"/>
            <a:ext cx="3179978" cy="0"/>
          </a:xfrm>
          <a:prstGeom prst="line">
            <a:avLst/>
          </a:prstGeom>
          <a:noFill/>
          <a:ln w="9525">
            <a:solidFill>
              <a:srgbClr val="FFFFFF"/>
            </a:solidFill>
            <a:prstDash val="solid"/>
          </a:ln>
        </p:spPr>
      </p:sp>
      <p:sp>
        <p:nvSpPr>
          <p:cNvPr id="13" name="Text 8"/>
          <p:cNvSpPr txBox="1"/>
          <p:nvPr/>
        </p:nvSpPr>
        <p:spPr>
          <a:xfrm>
            <a:off x="4505858" y="5257800"/>
            <a:ext cx="317997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«Roma era lì, ferma, che aspettava qualcuno con il coraggio di prenderla.»</a:t>
            </a:r>
            <a:endParaRPr lang="en-US" sz="1300" dirty="0"/>
          </a:p>
        </p:txBody>
      </p:sp>
      <p:sp>
        <p:nvSpPr>
          <p:cNvPr id="14" name="Shape 9"/>
          <p:cNvSpPr/>
          <p:nvPr/>
        </p:nvSpPr>
        <p:spPr>
          <a:xfrm>
            <a:off x="8005877" y="1793688"/>
            <a:ext cx="3637178" cy="4378512"/>
          </a:xfrm>
          <a:prstGeom prst="rect">
            <a:avLst/>
          </a:prstGeom>
          <a:solidFill>
            <a:srgbClr val="F0462F"/>
          </a:solidFill>
          <a:ln w="12700">
            <a:solidFill>
              <a:srgbClr val="F0462F"/>
            </a:solidFill>
            <a:prstDash val="solid"/>
          </a:ln>
        </p:spPr>
      </p:sp>
      <p:pic>
        <p:nvPicPr>
          <p:cNvPr id="15" name="Image 3" descr="v-2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4477" y="2022288"/>
            <a:ext cx="1525637" cy="425812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8234477" y="2753808"/>
            <a:ext cx="317997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violenza ha sempre un prezzo, anche quando finisce in diretta: Massimo, Karim, Ferro, Apa. Ogni colpo filmato porta follower, e porta i Dragona più vicini.</a:t>
            </a:r>
            <a:endParaRPr lang="en-US" sz="1450" dirty="0"/>
          </a:p>
        </p:txBody>
      </p:sp>
      <p:sp>
        <p:nvSpPr>
          <p:cNvPr id="17" name="Shape 11"/>
          <p:cNvSpPr/>
          <p:nvPr/>
        </p:nvSpPr>
        <p:spPr>
          <a:xfrm>
            <a:off x="8234477" y="5120640"/>
            <a:ext cx="3179978" cy="0"/>
          </a:xfrm>
          <a:prstGeom prst="line">
            <a:avLst/>
          </a:prstGeom>
          <a:noFill/>
          <a:ln w="9525">
            <a:solidFill>
              <a:srgbClr val="FFFFFF"/>
            </a:solidFill>
            <a:prstDash val="solid"/>
          </a:ln>
        </p:spPr>
      </p:sp>
      <p:sp>
        <p:nvSpPr>
          <p:cNvPr id="18" name="Text 12"/>
          <p:cNvSpPr txBox="1"/>
          <p:nvPr/>
        </p:nvSpPr>
        <p:spPr>
          <a:xfrm>
            <a:off x="8234477" y="5257800"/>
            <a:ext cx="317997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«Più diventiamo visibili, più siamo morti.»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73952"/>
            <a:ext cx="54864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B9ABA3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scognamiglio-Asteroid/c802be49-0e67-4e37-9766-d69f41363cb4/scratchpad/deck/out/gen/c4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52400"/>
            <a:ext cx="4297680" cy="67056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040" y="617220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«o è cinema o è vero»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4709160" y="502920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FF4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 TEMA CENTRALE</a:t>
            </a:r>
            <a:endParaRPr lang="en-US" sz="1050" dirty="0"/>
          </a:p>
        </p:txBody>
      </p:sp>
      <p:pic>
        <p:nvPicPr>
          <p:cNvPr id="5" name="Image 1" descr="Filmare per esistere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160" y="804672"/>
            <a:ext cx="4800600" cy="44001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4709160" y="1572768"/>
            <a:ext cx="693389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 rapine in diretta non sono un dettaglio della trama: sono il cuore della serie. Per i ragazzi della Banda filmare un colpo vuol dire tre cose insieme.</a:t>
            </a:r>
            <a:endParaRPr lang="en-US" sz="1450" dirty="0"/>
          </a:p>
        </p:txBody>
      </p:sp>
      <p:sp>
        <p:nvSpPr>
          <p:cNvPr id="7" name="Shape 3"/>
          <p:cNvSpPr/>
          <p:nvPr/>
        </p:nvSpPr>
        <p:spPr>
          <a:xfrm>
            <a:off x="4709160" y="2377440"/>
            <a:ext cx="6933895" cy="1188720"/>
          </a:xfrm>
          <a:prstGeom prst="roundRect">
            <a:avLst>
              <a:gd name="adj" fmla="val 3077"/>
            </a:avLst>
          </a:prstGeom>
          <a:solidFill>
            <a:srgbClr val="1A1420"/>
          </a:solidFill>
          <a:ln w="12700">
            <a:solidFill>
              <a:srgbClr val="1A1420"/>
            </a:solidFill>
            <a:prstDash val="solid"/>
          </a:ln>
        </p:spPr>
      </p:sp>
      <p:pic>
        <p:nvPicPr>
          <p:cNvPr id="8" name="Image 2" descr="fi-0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2040" y="2468880"/>
            <a:ext cx="1803868" cy="295537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4892040" y="2880360"/>
            <a:ext cx="656813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Mostrarsi è il primo bottino. Rash picchia guardando l'obiettivo, Nab stringe l'inquadratura sulle banconote che si aprono a ventaglio. Il colpo vale quanto il video che ne resta.</a:t>
            </a:r>
            <a:endParaRPr lang="en-US" sz="1200" dirty="0"/>
          </a:p>
        </p:txBody>
      </p:sp>
      <p:sp>
        <p:nvSpPr>
          <p:cNvPr id="10" name="Shape 5"/>
          <p:cNvSpPr/>
          <p:nvPr/>
        </p:nvSpPr>
        <p:spPr>
          <a:xfrm>
            <a:off x="4709160" y="3675888"/>
            <a:ext cx="6933895" cy="1188720"/>
          </a:xfrm>
          <a:prstGeom prst="roundRect">
            <a:avLst>
              <a:gd name="adj" fmla="val 3077"/>
            </a:avLst>
          </a:prstGeom>
          <a:solidFill>
            <a:srgbClr val="1A1420"/>
          </a:solidFill>
          <a:ln w="12700">
            <a:solidFill>
              <a:srgbClr val="1A1420"/>
            </a:solidFill>
            <a:prstDash val="solid"/>
          </a:ln>
        </p:spPr>
      </p:sp>
      <p:pic>
        <p:nvPicPr>
          <p:cNvPr id="11" name="Image 3" descr="fi-1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2040" y="3767328"/>
            <a:ext cx="1939314" cy="295537"/>
          </a:xfrm>
          <a:prstGeom prst="rect">
            <a:avLst/>
          </a:prstGeom>
        </p:spPr>
      </p:pic>
      <p:sp>
        <p:nvSpPr>
          <p:cNvPr id="12" name="Text 6"/>
          <p:cNvSpPr txBox="1"/>
          <p:nvPr/>
        </p:nvSpPr>
        <p:spPr>
          <a:xfrm>
            <a:off x="4892040" y="4178808"/>
            <a:ext cx="656813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Chi porta la cena senza che nessuno lo guardi adesso ha un milione di persone che aspettano il prossimo video. I follower sono reputazione, un nome, un capitale. Per la prima volta contano.</a:t>
            </a:r>
            <a:endParaRPr lang="en-US" sz="1200" dirty="0"/>
          </a:p>
        </p:txBody>
      </p:sp>
      <p:sp>
        <p:nvSpPr>
          <p:cNvPr id="13" name="Shape 7"/>
          <p:cNvSpPr/>
          <p:nvPr/>
        </p:nvSpPr>
        <p:spPr>
          <a:xfrm>
            <a:off x="4709160" y="4974336"/>
            <a:ext cx="6933895" cy="1188720"/>
          </a:xfrm>
          <a:prstGeom prst="roundRect">
            <a:avLst>
              <a:gd name="adj" fmla="val 3077"/>
            </a:avLst>
          </a:prstGeom>
          <a:solidFill>
            <a:srgbClr val="1A1420"/>
          </a:solidFill>
          <a:ln w="12700">
            <a:solidFill>
              <a:srgbClr val="1A1420"/>
            </a:solidFill>
            <a:prstDash val="solid"/>
          </a:ln>
        </p:spPr>
      </p:sp>
      <p:pic>
        <p:nvPicPr>
          <p:cNvPr id="14" name="Image 4" descr="fi-2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2040" y="5065776"/>
            <a:ext cx="774633" cy="295537"/>
          </a:xfrm>
          <a:prstGeom prst="rect">
            <a:avLst/>
          </a:prstGeom>
        </p:spPr>
      </p:pic>
      <p:sp>
        <p:nvSpPr>
          <p:cNvPr id="15" name="Text 8"/>
          <p:cNvSpPr txBox="1"/>
          <p:nvPr/>
        </p:nvSpPr>
        <p:spPr>
          <a:xfrm>
            <a:off x="4892040" y="5477256"/>
            <a:ext cx="656813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Come nella trap, mostrare soldi, strada e violenza è una prova: è tutto vero, l'abbiamo vissuto. Il video non racconta la rapina, la certifica. E quella verità li porta dritti verso i Dragona.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73952"/>
            <a:ext cx="54864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B9ABA3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FFB2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SOTTOTEMI</a:t>
            </a:r>
            <a:endParaRPr lang="en-US" sz="1050" dirty="0"/>
          </a:p>
        </p:txBody>
      </p:sp>
      <p:pic>
        <p:nvPicPr>
          <p:cNvPr id="3" name="Image 0" descr="t-sub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813816"/>
            <a:ext cx="10239375" cy="58668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548640" y="1747968"/>
            <a:ext cx="2670734" cy="2166396"/>
          </a:xfrm>
          <a:prstGeom prst="rect">
            <a:avLst/>
          </a:prstGeom>
          <a:solidFill>
            <a:srgbClr val="1A1420"/>
          </a:solidFill>
          <a:ln w="12700">
            <a:solidFill>
              <a:srgbClr val="1A1420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548640" y="1747968"/>
            <a:ext cx="2670734" cy="54864"/>
          </a:xfrm>
          <a:prstGeom prst="rect">
            <a:avLst/>
          </a:prstGeom>
          <a:solidFill>
            <a:srgbClr val="FFB21A"/>
          </a:solidFill>
          <a:ln w="12700">
            <a:solidFill>
              <a:srgbClr val="FFB21A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31520" y="1976568"/>
            <a:ext cx="230497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FFB2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INVISIBILI E VISIBILI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2570928"/>
            <a:ext cx="2304974" cy="12519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Chi nessuno guarda e chi tutti guardano. Essere invisibili è un vantaggio, essere famosi una condanna.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3356534" y="1747968"/>
            <a:ext cx="2670734" cy="2166396"/>
          </a:xfrm>
          <a:prstGeom prst="rect">
            <a:avLst/>
          </a:prstGeom>
          <a:solidFill>
            <a:srgbClr val="1A1420"/>
          </a:solidFill>
          <a:ln w="12700">
            <a:solidFill>
              <a:srgbClr val="1A142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356534" y="1747968"/>
            <a:ext cx="2670734" cy="54864"/>
          </a:xfrm>
          <a:prstGeom prst="rect">
            <a:avLst/>
          </a:prstGeom>
          <a:solidFill>
            <a:srgbClr val="FF4F8B"/>
          </a:solidFill>
          <a:ln w="12700">
            <a:solidFill>
              <a:srgbClr val="FF4F8B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3539414" y="1976568"/>
            <a:ext cx="230497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FF4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CITTÀ COME PREDA</a:t>
            </a:r>
            <a:endParaRPr lang="en-US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3539414" y="2570928"/>
            <a:ext cx="2304974" cy="12519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Roma da prendere, Roma che ti prende. Chi diventa re di Roma non può più lasciarla.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6164428" y="1747968"/>
            <a:ext cx="2670734" cy="2166396"/>
          </a:xfrm>
          <a:prstGeom prst="rect">
            <a:avLst/>
          </a:prstGeom>
          <a:solidFill>
            <a:srgbClr val="1A1420"/>
          </a:solidFill>
          <a:ln w="12700">
            <a:solidFill>
              <a:srgbClr val="1A142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6164428" y="1747968"/>
            <a:ext cx="2670734" cy="54864"/>
          </a:xfrm>
          <a:prstGeom prst="rect">
            <a:avLst/>
          </a:prstGeom>
          <a:solidFill>
            <a:srgbClr val="F0462F"/>
          </a:solidFill>
          <a:ln w="12700">
            <a:solidFill>
              <a:srgbClr val="F0462F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6347308" y="1976568"/>
            <a:ext cx="230497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F04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L'ALGORITMO</a:t>
            </a:r>
            <a:endParaRPr lang="en-US" sz="1400" dirty="0"/>
          </a:p>
        </p:txBody>
      </p:sp>
      <p:sp>
        <p:nvSpPr>
          <p:cNvPr id="15" name="Text 12"/>
          <p:cNvSpPr txBox="1"/>
          <p:nvPr/>
        </p:nvSpPr>
        <p:spPr>
          <a:xfrm>
            <a:off x="6347308" y="2570928"/>
            <a:ext cx="2304974" cy="12519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Più il video è crudo, più viene premiato. La piattaforma alza la posta a ogni colpo, e la Banda la segue.</a:t>
            </a:r>
            <a:endParaRPr lang="en-US" sz="1250" dirty="0"/>
          </a:p>
        </p:txBody>
      </p:sp>
      <p:sp>
        <p:nvSpPr>
          <p:cNvPr id="16" name="Shape 13"/>
          <p:cNvSpPr/>
          <p:nvPr/>
        </p:nvSpPr>
        <p:spPr>
          <a:xfrm>
            <a:off x="8972321" y="1747968"/>
            <a:ext cx="2670734" cy="2166396"/>
          </a:xfrm>
          <a:prstGeom prst="rect">
            <a:avLst/>
          </a:prstGeom>
          <a:solidFill>
            <a:srgbClr val="1A1420"/>
          </a:solidFill>
          <a:ln w="12700">
            <a:solidFill>
              <a:srgbClr val="1A1420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8972321" y="1747968"/>
            <a:ext cx="2670734" cy="54864"/>
          </a:xfrm>
          <a:prstGeom prst="rect">
            <a:avLst/>
          </a:prstGeom>
          <a:solidFill>
            <a:srgbClr val="1FB57C"/>
          </a:solidFill>
          <a:ln w="12700">
            <a:solidFill>
              <a:srgbClr val="1FB57C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9155201" y="1976568"/>
            <a:ext cx="230497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FB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FAMIGLIA SCELTA</a:t>
            </a:r>
            <a:endParaRPr lang="en-US" sz="1400" dirty="0"/>
          </a:p>
        </p:txBody>
      </p:sp>
      <p:sp>
        <p:nvSpPr>
          <p:cNvPr id="19" name="Text 16"/>
          <p:cNvSpPr txBox="1"/>
          <p:nvPr/>
        </p:nvSpPr>
        <p:spPr>
          <a:xfrm>
            <a:off x="9155201" y="2570928"/>
            <a:ext cx="2304974" cy="12519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Banda come fratellanza, Apa come sorella maggiore. Cinque persone che si fidano solo l'una dell'altra.</a:t>
            </a:r>
            <a:endParaRPr lang="en-US" sz="1250" dirty="0"/>
          </a:p>
        </p:txBody>
      </p:sp>
      <p:sp>
        <p:nvSpPr>
          <p:cNvPr id="20" name="Shape 17"/>
          <p:cNvSpPr/>
          <p:nvPr/>
        </p:nvSpPr>
        <p:spPr>
          <a:xfrm>
            <a:off x="548640" y="4051524"/>
            <a:ext cx="2670734" cy="2166396"/>
          </a:xfrm>
          <a:prstGeom prst="rect">
            <a:avLst/>
          </a:prstGeom>
          <a:solidFill>
            <a:srgbClr val="1A1420"/>
          </a:solidFill>
          <a:ln w="12700">
            <a:solidFill>
              <a:srgbClr val="1A1420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548640" y="4051524"/>
            <a:ext cx="2670734" cy="54864"/>
          </a:xfrm>
          <a:prstGeom prst="rect">
            <a:avLst/>
          </a:prstGeom>
          <a:solidFill>
            <a:srgbClr val="35C8C1"/>
          </a:solidFill>
          <a:ln w="12700">
            <a:solidFill>
              <a:srgbClr val="35C8C1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731520" y="4280124"/>
            <a:ext cx="230497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35C8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DEBITO E OMERTÀ</a:t>
            </a:r>
            <a:endParaRPr lang="en-US" sz="1400" dirty="0"/>
          </a:p>
        </p:txBody>
      </p:sp>
      <p:sp>
        <p:nvSpPr>
          <p:cNvPr id="23" name="Text 20"/>
          <p:cNvSpPr txBox="1"/>
          <p:nvPr/>
        </p:nvSpPr>
        <p:spPr>
          <a:xfrm>
            <a:off x="731520" y="4874484"/>
            <a:ext cx="2304974" cy="12519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Usura, sequestri, tribunali informali. Una città dentro la città con le sue leggi.</a:t>
            </a:r>
            <a:endParaRPr lang="en-US" sz="1250" dirty="0"/>
          </a:p>
        </p:txBody>
      </p:sp>
      <p:sp>
        <p:nvSpPr>
          <p:cNvPr id="24" name="Shape 21"/>
          <p:cNvSpPr/>
          <p:nvPr/>
        </p:nvSpPr>
        <p:spPr>
          <a:xfrm>
            <a:off x="3356534" y="4051524"/>
            <a:ext cx="2670734" cy="2166396"/>
          </a:xfrm>
          <a:prstGeom prst="rect">
            <a:avLst/>
          </a:prstGeom>
          <a:solidFill>
            <a:srgbClr val="1A1420"/>
          </a:solidFill>
          <a:ln w="12700">
            <a:solidFill>
              <a:srgbClr val="1A1420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3356534" y="4051524"/>
            <a:ext cx="2670734" cy="54864"/>
          </a:xfrm>
          <a:prstGeom prst="rect">
            <a:avLst/>
          </a:prstGeom>
          <a:solidFill>
            <a:srgbClr val="FFB21A"/>
          </a:solidFill>
          <a:ln w="12700">
            <a:solidFill>
              <a:srgbClr val="FFB21A"/>
            </a:solidFill>
            <a:prstDash val="solid"/>
          </a:ln>
        </p:spPr>
      </p:sp>
      <p:sp>
        <p:nvSpPr>
          <p:cNvPr id="26" name="Text 23"/>
          <p:cNvSpPr txBox="1"/>
          <p:nvPr/>
        </p:nvSpPr>
        <p:spPr>
          <a:xfrm>
            <a:off x="3539414" y="4280124"/>
            <a:ext cx="230497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FFB2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CASA E RADICI</a:t>
            </a:r>
            <a:endParaRPr lang="en-US" sz="1400" dirty="0"/>
          </a:p>
        </p:txBody>
      </p:sp>
      <p:sp>
        <p:nvSpPr>
          <p:cNvPr id="27" name="Text 24"/>
          <p:cNvSpPr txBox="1"/>
          <p:nvPr/>
        </p:nvSpPr>
        <p:spPr>
          <a:xfrm>
            <a:off x="3539414" y="4874484"/>
            <a:ext cx="2304974" cy="12519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Sylhet, Ratargul, il Dhaka. Chi parte, chi resta, e cosa vuol dire avere una casa.</a:t>
            </a:r>
            <a:endParaRPr lang="en-US" sz="1250" dirty="0"/>
          </a:p>
        </p:txBody>
      </p:sp>
      <p:sp>
        <p:nvSpPr>
          <p:cNvPr id="28" name="Shape 25"/>
          <p:cNvSpPr/>
          <p:nvPr/>
        </p:nvSpPr>
        <p:spPr>
          <a:xfrm>
            <a:off x="6164428" y="4051524"/>
            <a:ext cx="2670734" cy="2166396"/>
          </a:xfrm>
          <a:prstGeom prst="rect">
            <a:avLst/>
          </a:prstGeom>
          <a:solidFill>
            <a:srgbClr val="1A1420"/>
          </a:solidFill>
          <a:ln w="12700">
            <a:solidFill>
              <a:srgbClr val="1A1420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6164428" y="4051524"/>
            <a:ext cx="2670734" cy="54864"/>
          </a:xfrm>
          <a:prstGeom prst="rect">
            <a:avLst/>
          </a:prstGeom>
          <a:solidFill>
            <a:srgbClr val="FF4F8B"/>
          </a:solidFill>
          <a:ln w="12700">
            <a:solidFill>
              <a:srgbClr val="FF4F8B"/>
            </a:solidFill>
            <a:prstDash val="solid"/>
          </a:ln>
        </p:spPr>
      </p:sp>
      <p:sp>
        <p:nvSpPr>
          <p:cNvPr id="30" name="Text 27"/>
          <p:cNvSpPr txBox="1"/>
          <p:nvPr/>
        </p:nvSpPr>
        <p:spPr>
          <a:xfrm>
            <a:off x="6347308" y="4280124"/>
            <a:ext cx="230497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FF4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LAVORO E SFRUTTAMENTO</a:t>
            </a:r>
            <a:endParaRPr lang="en-US" sz="1400" dirty="0"/>
          </a:p>
        </p:txBody>
      </p:sp>
      <p:sp>
        <p:nvSpPr>
          <p:cNvPr id="31" name="Text 28"/>
          <p:cNvSpPr txBox="1"/>
          <p:nvPr/>
        </p:nvSpPr>
        <p:spPr>
          <a:xfrm>
            <a:off x="6347308" y="4874484"/>
            <a:ext cx="2304974" cy="12519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Rider, lavapiatti, il timer dell'app. Una generazione che consegna la cena a chi non la vede.</a:t>
            </a:r>
            <a:endParaRPr lang="en-US" sz="1250" dirty="0"/>
          </a:p>
        </p:txBody>
      </p:sp>
      <p:sp>
        <p:nvSpPr>
          <p:cNvPr id="32" name="Shape 29"/>
          <p:cNvSpPr/>
          <p:nvPr/>
        </p:nvSpPr>
        <p:spPr>
          <a:xfrm>
            <a:off x="8972321" y="4051524"/>
            <a:ext cx="2670734" cy="2166396"/>
          </a:xfrm>
          <a:prstGeom prst="rect">
            <a:avLst/>
          </a:prstGeom>
          <a:solidFill>
            <a:srgbClr val="1A1420"/>
          </a:solidFill>
          <a:ln w="12700">
            <a:solidFill>
              <a:srgbClr val="1A1420"/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>
            <a:off x="8972321" y="4051524"/>
            <a:ext cx="2670734" cy="54864"/>
          </a:xfrm>
          <a:prstGeom prst="rect">
            <a:avLst/>
          </a:prstGeom>
          <a:solidFill>
            <a:srgbClr val="F0462F"/>
          </a:solidFill>
          <a:ln w="12700">
            <a:solidFill>
              <a:srgbClr val="F0462F"/>
            </a:solidFill>
            <a:prstDash val="solid"/>
          </a:ln>
        </p:spPr>
      </p:sp>
      <p:sp>
        <p:nvSpPr>
          <p:cNvPr id="34" name="Text 31"/>
          <p:cNvSpPr txBox="1"/>
          <p:nvPr/>
        </p:nvSpPr>
        <p:spPr>
          <a:xfrm>
            <a:off x="9155201" y="4280124"/>
            <a:ext cx="230497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F04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 PREZZO DELLA PIETÀ</a:t>
            </a:r>
            <a:endParaRPr lang="en-US" sz="1400" dirty="0"/>
          </a:p>
        </p:txBody>
      </p:sp>
      <p:sp>
        <p:nvSpPr>
          <p:cNvPr id="35" name="Text 32"/>
          <p:cNvSpPr txBox="1"/>
          <p:nvPr/>
        </p:nvSpPr>
        <p:spPr>
          <a:xfrm>
            <a:off x="9155201" y="4874484"/>
            <a:ext cx="2304974" cy="12519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Ferro restituisce un orologio e risparmia una ragazza. La gentilezza, qui, è il rischio più grande.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73952"/>
            <a:ext cx="54864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B9ABA3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FFB2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PERCHÉ È DIVERSA</a:t>
            </a:r>
            <a:endParaRPr lang="en-US" sz="1050" dirty="0"/>
          </a:p>
        </p:txBody>
      </p:sp>
      <p:pic>
        <p:nvPicPr>
          <p:cNvPr id="3" name="Image 0" descr="t-diff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813816"/>
            <a:ext cx="10515600" cy="998041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48640" y="2205049"/>
            <a:ext cx="52728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8E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COSA PRENDE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48640" y="2707969"/>
            <a:ext cx="5272888" cy="0"/>
          </a:xfrm>
          <a:prstGeom prst="line">
            <a:avLst/>
          </a:prstGeom>
          <a:noFill/>
          <a:ln w="9525">
            <a:solidFill>
              <a:srgbClr val="3B2D3F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548640" y="2799409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B2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BANDA</a:t>
            </a:r>
            <a:endParaRPr lang="en-US" sz="1150" dirty="0"/>
          </a:p>
        </p:txBody>
      </p:sp>
      <p:sp>
        <p:nvSpPr>
          <p:cNvPr id="7" name="Text 4"/>
          <p:cNvSpPr txBox="1"/>
          <p:nvPr/>
        </p:nvSpPr>
        <p:spPr>
          <a:xfrm>
            <a:off x="2377440" y="2781121"/>
            <a:ext cx="34440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B9ABA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Ragazzi di periferia che vogliono prendersi la città, come in Romanzo criminale.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548640" y="3311473"/>
            <a:ext cx="5272888" cy="0"/>
          </a:xfrm>
          <a:prstGeom prst="line">
            <a:avLst/>
          </a:prstGeom>
          <a:noFill/>
          <a:ln w="9525">
            <a:solidFill>
              <a:srgbClr val="3B2D3F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548640" y="3402913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B2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MAPPA DEL POTERE</a:t>
            </a:r>
            <a:endParaRPr lang="en-US" sz="1150" dirty="0"/>
          </a:p>
        </p:txBody>
      </p:sp>
      <p:sp>
        <p:nvSpPr>
          <p:cNvPr id="10" name="Text 7"/>
          <p:cNvSpPr txBox="1"/>
          <p:nvPr/>
        </p:nvSpPr>
        <p:spPr>
          <a:xfrm>
            <a:off x="2377440" y="3384625"/>
            <a:ext cx="34440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B9ABA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Famiglie, divise sporche e usurai che si spartiscono Roma, come in Suburra.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548640" y="3914977"/>
            <a:ext cx="5272888" cy="0"/>
          </a:xfrm>
          <a:prstGeom prst="line">
            <a:avLst/>
          </a:prstGeom>
          <a:noFill/>
          <a:ln w="9525">
            <a:solidFill>
              <a:srgbClr val="3B2D3F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548640" y="4006417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B2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TENEREZZA</a:t>
            </a:r>
            <a:endParaRPr lang="en-US" sz="1150" dirty="0"/>
          </a:p>
        </p:txBody>
      </p:sp>
      <p:sp>
        <p:nvSpPr>
          <p:cNvPr id="13" name="Text 10"/>
          <p:cNvSpPr txBox="1"/>
          <p:nvPr/>
        </p:nvSpPr>
        <p:spPr>
          <a:xfrm>
            <a:off x="2377440" y="3988129"/>
            <a:ext cx="34440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B9ABA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L'affetto tra amici dentro la violenza, come in Non essere cattivo.</a:t>
            </a:r>
            <a:endParaRPr lang="en-US" sz="1250" dirty="0"/>
          </a:p>
        </p:txBody>
      </p:sp>
      <p:sp>
        <p:nvSpPr>
          <p:cNvPr id="14" name="Text 11"/>
          <p:cNvSpPr txBox="1"/>
          <p:nvPr/>
        </p:nvSpPr>
        <p:spPr>
          <a:xfrm>
            <a:off x="6370168" y="2205049"/>
            <a:ext cx="52728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8E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DOVE SI STACCA</a:t>
            </a:r>
            <a:endParaRPr lang="en-US" sz="1500" dirty="0"/>
          </a:p>
        </p:txBody>
      </p:sp>
      <p:sp>
        <p:nvSpPr>
          <p:cNvPr id="15" name="Shape 12"/>
          <p:cNvSpPr/>
          <p:nvPr/>
        </p:nvSpPr>
        <p:spPr>
          <a:xfrm>
            <a:off x="6370168" y="2707969"/>
            <a:ext cx="5272888" cy="0"/>
          </a:xfrm>
          <a:prstGeom prst="line">
            <a:avLst/>
          </a:prstGeom>
          <a:noFill/>
          <a:ln w="9525">
            <a:solidFill>
              <a:srgbClr val="3B2D3F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6370168" y="2799409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4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 PUNTO DI VISTA</a:t>
            </a:r>
            <a:endParaRPr lang="en-US" sz="1150" dirty="0"/>
          </a:p>
        </p:txBody>
      </p:sp>
      <p:sp>
        <p:nvSpPr>
          <p:cNvPr id="17" name="Text 14"/>
          <p:cNvSpPr txBox="1"/>
          <p:nvPr/>
        </p:nvSpPr>
        <p:spPr>
          <a:xfrm>
            <a:off x="8198968" y="2781121"/>
            <a:ext cx="34440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B9ABA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Una comunità straniera che racconta sé stessa, con le sue leggi e i suoi debiti.</a:t>
            </a:r>
            <a:endParaRPr lang="en-US" sz="1250" dirty="0"/>
          </a:p>
        </p:txBody>
      </p:sp>
      <p:sp>
        <p:nvSpPr>
          <p:cNvPr id="18" name="Shape 15"/>
          <p:cNvSpPr/>
          <p:nvPr/>
        </p:nvSpPr>
        <p:spPr>
          <a:xfrm>
            <a:off x="6370168" y="3311473"/>
            <a:ext cx="5272888" cy="0"/>
          </a:xfrm>
          <a:prstGeom prst="line">
            <a:avLst/>
          </a:prstGeom>
          <a:noFill/>
          <a:ln w="9525">
            <a:solidFill>
              <a:srgbClr val="3B2D3F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6370168" y="3402913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4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VOCE</a:t>
            </a:r>
            <a:endParaRPr lang="en-US" sz="1150" dirty="0"/>
          </a:p>
        </p:txBody>
      </p:sp>
      <p:sp>
        <p:nvSpPr>
          <p:cNvPr id="20" name="Text 17"/>
          <p:cNvSpPr txBox="1"/>
          <p:nvPr/>
        </p:nvSpPr>
        <p:spPr>
          <a:xfrm>
            <a:off x="8198968" y="3384625"/>
            <a:ext cx="34440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B9ABA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Narra Apa, che non spara e non corre ma tiene la contabilità di tutto.</a:t>
            </a:r>
            <a:endParaRPr lang="en-US" sz="1250" dirty="0"/>
          </a:p>
        </p:txBody>
      </p:sp>
      <p:sp>
        <p:nvSpPr>
          <p:cNvPr id="21" name="Shape 18"/>
          <p:cNvSpPr/>
          <p:nvPr/>
        </p:nvSpPr>
        <p:spPr>
          <a:xfrm>
            <a:off x="6370168" y="3914977"/>
            <a:ext cx="5272888" cy="0"/>
          </a:xfrm>
          <a:prstGeom prst="line">
            <a:avLst/>
          </a:prstGeom>
          <a:noFill/>
          <a:ln w="9525">
            <a:solidFill>
              <a:srgbClr val="3B2D3F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6370168" y="4006417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4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 SGUARDO</a:t>
            </a:r>
            <a:endParaRPr lang="en-US" sz="1150" dirty="0"/>
          </a:p>
        </p:txBody>
      </p:sp>
      <p:sp>
        <p:nvSpPr>
          <p:cNvPr id="23" name="Text 20"/>
          <p:cNvSpPr txBox="1"/>
          <p:nvPr/>
        </p:nvSpPr>
        <p:spPr>
          <a:xfrm>
            <a:off x="8198968" y="3988129"/>
            <a:ext cx="34440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B9ABA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Roma all'altezza di una bici e del timer di un'app.</a:t>
            </a:r>
            <a:endParaRPr lang="en-US" sz="1250" dirty="0"/>
          </a:p>
        </p:txBody>
      </p:sp>
      <p:sp>
        <p:nvSpPr>
          <p:cNvPr id="24" name="Shape 21"/>
          <p:cNvSpPr/>
          <p:nvPr/>
        </p:nvSpPr>
        <p:spPr>
          <a:xfrm>
            <a:off x="6370168" y="4518481"/>
            <a:ext cx="5272888" cy="0"/>
          </a:xfrm>
          <a:prstGeom prst="line">
            <a:avLst/>
          </a:prstGeom>
          <a:noFill/>
          <a:ln w="9525">
            <a:solidFill>
              <a:srgbClr val="3B2D3F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6370168" y="4609921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4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SOCIAL COME VERITÀ</a:t>
            </a:r>
            <a:endParaRPr lang="en-US" sz="1150" dirty="0"/>
          </a:p>
        </p:txBody>
      </p:sp>
      <p:sp>
        <p:nvSpPr>
          <p:cNvPr id="26" name="Text 23"/>
          <p:cNvSpPr txBox="1"/>
          <p:nvPr/>
        </p:nvSpPr>
        <p:spPr>
          <a:xfrm>
            <a:off x="8198968" y="4591633"/>
            <a:ext cx="34440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B9ABA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Esibizionismo, riscatto e prova di verità, come la trap.</a:t>
            </a:r>
            <a:endParaRPr lang="en-US" sz="1250" dirty="0"/>
          </a:p>
        </p:txBody>
      </p:sp>
      <p:sp>
        <p:nvSpPr>
          <p:cNvPr id="27" name="Shape 24"/>
          <p:cNvSpPr/>
          <p:nvPr/>
        </p:nvSpPr>
        <p:spPr>
          <a:xfrm>
            <a:off x="6370168" y="5121985"/>
            <a:ext cx="5272888" cy="0"/>
          </a:xfrm>
          <a:prstGeom prst="line">
            <a:avLst/>
          </a:prstGeom>
          <a:noFill/>
          <a:ln w="9525">
            <a:solidFill>
              <a:srgbClr val="3B2D3F"/>
            </a:solidFill>
            <a:prstDash val="solid"/>
          </a:ln>
        </p:spPr>
      </p:sp>
      <p:sp>
        <p:nvSpPr>
          <p:cNvPr id="28" name="Text 25"/>
          <p:cNvSpPr txBox="1"/>
          <p:nvPr/>
        </p:nvSpPr>
        <p:spPr>
          <a:xfrm>
            <a:off x="6370168" y="5213425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4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GIOIA</a:t>
            </a:r>
            <a:endParaRPr lang="en-US" sz="1150" dirty="0"/>
          </a:p>
        </p:txBody>
      </p:sp>
      <p:sp>
        <p:nvSpPr>
          <p:cNvPr id="29" name="Text 26"/>
          <p:cNvSpPr txBox="1"/>
          <p:nvPr/>
        </p:nvSpPr>
        <p:spPr>
          <a:xfrm>
            <a:off x="8198968" y="5195137"/>
            <a:ext cx="34440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B9ABA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Bangla-tech, sari rossi, il capodanno di Boishakh accanto alla violenza.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73952"/>
            <a:ext cx="54864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B9ABA3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FFB2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MERCATO</a:t>
            </a:r>
            <a:endParaRPr lang="en-US" sz="1050" dirty="0"/>
          </a:p>
        </p:txBody>
      </p:sp>
      <p:pic>
        <p:nvPicPr>
          <p:cNvPr id="3" name="Image 0" descr="t-mercat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813816"/>
            <a:ext cx="10515600" cy="58668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48640" y="1839408"/>
            <a:ext cx="345429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1FB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PERCHÉ ORA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2250888"/>
            <a:ext cx="3454298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 rider attraversano ogni sera le nostre città e quasi nessuno li guarda in faccia. La comunità bengalese di Roma è tra le più grandi d'Europa, eppure lo schermo non l'ha mai raccontata dall'interno. E i social hanno trasformato la violenza in contenuto e i follower in potere.</a:t>
            </a:r>
            <a:endParaRPr lang="en-US" sz="1450" dirty="0"/>
          </a:p>
        </p:txBody>
      </p:sp>
      <p:sp>
        <p:nvSpPr>
          <p:cNvPr id="6" name="Text 3"/>
          <p:cNvSpPr txBox="1"/>
          <p:nvPr/>
        </p:nvSpPr>
        <p:spPr>
          <a:xfrm>
            <a:off x="4368698" y="1839408"/>
            <a:ext cx="345429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4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TITOLI DI CONFRONTO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368698" y="2250888"/>
            <a:ext cx="345429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4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 BOY</a:t>
            </a:r>
            <a:endParaRPr lang="en-US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4368698" y="2506920"/>
            <a:ext cx="345429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8E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 Ronan Bennett</a:t>
            </a:r>
            <a:endParaRPr lang="en-US" sz="950" dirty="0"/>
          </a:p>
        </p:txBody>
      </p:sp>
      <p:sp>
        <p:nvSpPr>
          <p:cNvPr id="9" name="Text 6"/>
          <p:cNvSpPr txBox="1"/>
          <p:nvPr/>
        </p:nvSpPr>
        <p:spPr>
          <a:xfrm>
            <a:off x="4368698" y="2708088"/>
            <a:ext cx="345429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B9ABA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banda di periferia raccontata dalla sua comunità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4368698" y="2945832"/>
            <a:ext cx="3454298" cy="0"/>
          </a:xfrm>
          <a:prstGeom prst="line">
            <a:avLst/>
          </a:prstGeom>
          <a:noFill/>
          <a:ln w="9525">
            <a:solidFill>
              <a:srgbClr val="3B2D3F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4368698" y="2982408"/>
            <a:ext cx="345429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4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SCARFACE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4368698" y="3238440"/>
            <a:ext cx="345429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8E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 Brian De Palma</a:t>
            </a:r>
            <a:endParaRPr lang="en-US" sz="950" dirty="0"/>
          </a:p>
        </p:txBody>
      </p:sp>
      <p:sp>
        <p:nvSpPr>
          <p:cNvPr id="13" name="Text 10"/>
          <p:cNvSpPr txBox="1"/>
          <p:nvPr/>
        </p:nvSpPr>
        <p:spPr>
          <a:xfrm>
            <a:off x="4368698" y="3439608"/>
            <a:ext cx="345429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B9ABA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L'immigrato che parte da zero e vuole prendersi la città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4368698" y="3677352"/>
            <a:ext cx="3454298" cy="0"/>
          </a:xfrm>
          <a:prstGeom prst="line">
            <a:avLst/>
          </a:prstGeom>
          <a:noFill/>
          <a:ln w="9525">
            <a:solidFill>
              <a:srgbClr val="3B2D3F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4368698" y="3713928"/>
            <a:ext cx="345429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4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GANGS OF LONDON</a:t>
            </a:r>
            <a:endParaRPr lang="en-US" sz="1300" dirty="0"/>
          </a:p>
        </p:txBody>
      </p:sp>
      <p:sp>
        <p:nvSpPr>
          <p:cNvPr id="16" name="Text 13"/>
          <p:cNvSpPr txBox="1"/>
          <p:nvPr/>
        </p:nvSpPr>
        <p:spPr>
          <a:xfrm>
            <a:off x="4368698" y="3969960"/>
            <a:ext cx="345429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8E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 Gareth Evans e Matt Flannery</a:t>
            </a:r>
            <a:endParaRPr lang="en-US" sz="950" dirty="0"/>
          </a:p>
        </p:txBody>
      </p:sp>
      <p:sp>
        <p:nvSpPr>
          <p:cNvPr id="17" name="Text 14"/>
          <p:cNvSpPr txBox="1"/>
          <p:nvPr/>
        </p:nvSpPr>
        <p:spPr>
          <a:xfrm>
            <a:off x="4368698" y="4171128"/>
            <a:ext cx="345429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B9ABA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Clan di immigrati e violenza nei magazzini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4368698" y="4408872"/>
            <a:ext cx="3454298" cy="0"/>
          </a:xfrm>
          <a:prstGeom prst="line">
            <a:avLst/>
          </a:prstGeom>
          <a:noFill/>
          <a:ln w="9525">
            <a:solidFill>
              <a:srgbClr val="3B2D3F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4368698" y="4445448"/>
            <a:ext cx="345429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4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ROMANZO CRIMINALE</a:t>
            </a:r>
            <a:endParaRPr lang="en-US" sz="1300" dirty="0"/>
          </a:p>
        </p:txBody>
      </p:sp>
      <p:sp>
        <p:nvSpPr>
          <p:cNvPr id="20" name="Text 17"/>
          <p:cNvSpPr txBox="1"/>
          <p:nvPr/>
        </p:nvSpPr>
        <p:spPr>
          <a:xfrm>
            <a:off x="4368698" y="4701480"/>
            <a:ext cx="345429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8E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 Stefano Sollima, dal romanzo di Giancarlo De Cataldo</a:t>
            </a:r>
            <a:endParaRPr lang="en-US" sz="950" dirty="0"/>
          </a:p>
        </p:txBody>
      </p:sp>
      <p:sp>
        <p:nvSpPr>
          <p:cNvPr id="21" name="Text 18"/>
          <p:cNvSpPr txBox="1"/>
          <p:nvPr/>
        </p:nvSpPr>
        <p:spPr>
          <a:xfrm>
            <a:off x="4368698" y="4902648"/>
            <a:ext cx="345429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B9ABA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Ragazzi che vogliono prendersi Roma</a:t>
            </a:r>
            <a:endParaRPr lang="en-US" sz="1100" dirty="0"/>
          </a:p>
        </p:txBody>
      </p:sp>
      <p:sp>
        <p:nvSpPr>
          <p:cNvPr id="22" name="Shape 19"/>
          <p:cNvSpPr/>
          <p:nvPr/>
        </p:nvSpPr>
        <p:spPr>
          <a:xfrm>
            <a:off x="4368698" y="5140392"/>
            <a:ext cx="3454298" cy="0"/>
          </a:xfrm>
          <a:prstGeom prst="line">
            <a:avLst/>
          </a:prstGeom>
          <a:noFill/>
          <a:ln w="9525">
            <a:solidFill>
              <a:srgbClr val="3B2D3F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4368698" y="5176968"/>
            <a:ext cx="345429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4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SNOWFALL</a:t>
            </a:r>
            <a:endParaRPr lang="en-US" sz="1300" dirty="0"/>
          </a:p>
        </p:txBody>
      </p:sp>
      <p:sp>
        <p:nvSpPr>
          <p:cNvPr id="24" name="Text 21"/>
          <p:cNvSpPr txBox="1"/>
          <p:nvPr/>
        </p:nvSpPr>
        <p:spPr>
          <a:xfrm>
            <a:off x="4368698" y="5433000"/>
            <a:ext cx="345429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8E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 John Singleton, Eric Amadio e Dave Andron</a:t>
            </a:r>
            <a:endParaRPr lang="en-US" sz="950" dirty="0"/>
          </a:p>
        </p:txBody>
      </p:sp>
      <p:sp>
        <p:nvSpPr>
          <p:cNvPr id="25" name="Text 22"/>
          <p:cNvSpPr txBox="1"/>
          <p:nvPr/>
        </p:nvSpPr>
        <p:spPr>
          <a:xfrm>
            <a:off x="4368698" y="5634168"/>
            <a:ext cx="345429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B9ABA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L'ascesa rapida e il suo prezzo</a:t>
            </a:r>
            <a:endParaRPr lang="en-US" sz="1100" dirty="0"/>
          </a:p>
        </p:txBody>
      </p:sp>
      <p:sp>
        <p:nvSpPr>
          <p:cNvPr id="26" name="Shape 23"/>
          <p:cNvSpPr/>
          <p:nvPr/>
        </p:nvSpPr>
        <p:spPr>
          <a:xfrm>
            <a:off x="4368698" y="5871912"/>
            <a:ext cx="3454298" cy="0"/>
          </a:xfrm>
          <a:prstGeom prst="line">
            <a:avLst/>
          </a:prstGeom>
          <a:noFill/>
          <a:ln w="9525">
            <a:solidFill>
              <a:srgbClr val="3B2D3F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8188757" y="1839408"/>
            <a:ext cx="345429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35C8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PUBBLICO</a:t>
            </a:r>
            <a:endParaRPr lang="en-US" sz="1100" dirty="0"/>
          </a:p>
        </p:txBody>
      </p:sp>
      <p:sp>
        <p:nvSpPr>
          <p:cNvPr id="28" name="Text 25"/>
          <p:cNvSpPr txBox="1"/>
          <p:nvPr/>
        </p:nvSpPr>
        <p:spPr>
          <a:xfrm>
            <a:off x="8188757" y="2250888"/>
            <a:ext cx="3454298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 pubblico del crime drama europeo, 18–44 anni, che cerca storie nuove e autentiche. I ragazzi che vivono di social. Le comunità della diaspora sudasiatica in Italia e in Europa. Per piattaforme streaming e pay TV, con distribuzione internazionale.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73952"/>
            <a:ext cx="54864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B9ABA3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scognamiglio-Asteroid/c802be49-0e67-4e37-9766-d69f41363cb4/scratchpad/deck/out/gen/c5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52400"/>
            <a:ext cx="5852160" cy="6705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 rot="-90000">
            <a:off x="411480" y="502920"/>
            <a:ext cx="3840480" cy="1143000"/>
          </a:xfrm>
          <a:prstGeom prst="roundRect">
            <a:avLst>
              <a:gd name="adj" fmla="val 4000"/>
            </a:avLst>
          </a:prstGeom>
          <a:solidFill>
            <a:srgbClr val="0C6B4A"/>
          </a:solidFill>
          <a:ln w="38100">
            <a:solidFill>
              <a:srgbClr val="FFF6E3"/>
            </a:solidFill>
            <a:prstDash val="solid"/>
          </a:ln>
        </p:spPr>
      </p:sp>
      <p:pic>
        <p:nvPicPr>
          <p:cNvPr id="4" name="Image 1" descr="Dhaka Mini Marke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" y="640080"/>
            <a:ext cx="2099682" cy="268054"/>
          </a:xfrm>
          <a:prstGeom prst="rect">
            <a:avLst/>
          </a:prstGeom>
        </p:spPr>
      </p:pic>
      <p:pic>
        <p:nvPicPr>
          <p:cNvPr id="5" name="Image 2" descr="Dhaka Mini Market in bengalese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033272"/>
            <a:ext cx="967621" cy="217319"/>
          </a:xfrm>
          <a:prstGeom prst="rect">
            <a:avLst/>
          </a:prstGeom>
        </p:spPr>
      </p:pic>
      <p:sp>
        <p:nvSpPr>
          <p:cNvPr id="6" name="Text 1"/>
          <p:cNvSpPr txBox="1"/>
          <p:nvPr/>
        </p:nvSpPr>
        <p:spPr>
          <a:xfrm>
            <a:off x="6309360" y="548640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1FB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 LUOGO PROTAGONISTA</a:t>
            </a:r>
            <a:endParaRPr lang="en-US" sz="1050" dirty="0"/>
          </a:p>
        </p:txBody>
      </p:sp>
      <p:pic>
        <p:nvPicPr>
          <p:cNvPr id="7" name="Image 3" descr="t-dhaka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360" y="859536"/>
            <a:ext cx="3843338" cy="491468"/>
          </a:xfrm>
          <a:prstGeom prst="rect">
            <a:avLst/>
          </a:prstGeom>
        </p:spPr>
      </p:pic>
      <p:sp>
        <p:nvSpPr>
          <p:cNvPr id="8" name="Text 2"/>
          <p:cNvSpPr txBox="1"/>
          <p:nvPr/>
        </p:nvSpPr>
        <p:spPr>
          <a:xfrm>
            <a:off x="6309360" y="1691640"/>
            <a:ext cx="5333695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alimentari di Roma Est con due frigoriferi che ronzano, una telecamera sopra la cassa e il calendario della Mecca. Dal Dhaka passano i soldi che tornano in Bangladesh e passano le soffiate. È la banca della comunità, il confessionale e la centrale operativa della Banda. Rifugio all'inizio, bersaglio alla fine. Nella seconda stagione, sotto sequestro.</a:t>
            </a:r>
            <a:endParaRPr lang="en-US" sz="1400" dirty="0"/>
          </a:p>
        </p:txBody>
      </p:sp>
      <p:sp>
        <p:nvSpPr>
          <p:cNvPr id="9" name="Shape 3"/>
          <p:cNvSpPr/>
          <p:nvPr/>
        </p:nvSpPr>
        <p:spPr>
          <a:xfrm>
            <a:off x="6309360" y="3794760"/>
            <a:ext cx="5333695" cy="384048"/>
          </a:xfrm>
          <a:prstGeom prst="roundRect">
            <a:avLst>
              <a:gd name="adj" fmla="val 9524"/>
            </a:avLst>
          </a:prstGeom>
          <a:solidFill>
            <a:srgbClr val="1A1420"/>
          </a:solidFill>
          <a:ln w="12700">
            <a:solidFill>
              <a:srgbClr val="1A1420"/>
            </a:solidFill>
            <a:prstDash val="solid"/>
          </a:ln>
        </p:spPr>
      </p:sp>
      <p:sp>
        <p:nvSpPr>
          <p:cNvPr id="10" name="Text 4"/>
          <p:cNvSpPr txBox="1"/>
          <p:nvPr/>
        </p:nvSpPr>
        <p:spPr>
          <a:xfrm>
            <a:off x="6446520" y="3794760"/>
            <a:ext cx="1188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B2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07:00</a:t>
            </a:r>
            <a:endParaRPr lang="en-US" sz="1150" dirty="0"/>
          </a:p>
        </p:txBody>
      </p:sp>
      <p:sp>
        <p:nvSpPr>
          <p:cNvPr id="11" name="Text 5"/>
          <p:cNvSpPr txBox="1"/>
          <p:nvPr/>
        </p:nvSpPr>
        <p:spPr>
          <a:xfrm>
            <a:off x="7680960" y="3794760"/>
            <a:ext cx="387065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 la saracinesca: acqua, banana, ricarica da dieci.</a:t>
            </a:r>
            <a:endParaRPr lang="en-US" sz="1200" dirty="0"/>
          </a:p>
        </p:txBody>
      </p:sp>
      <p:sp>
        <p:nvSpPr>
          <p:cNvPr id="12" name="Shape 6"/>
          <p:cNvSpPr/>
          <p:nvPr/>
        </p:nvSpPr>
        <p:spPr>
          <a:xfrm>
            <a:off x="6309360" y="4251960"/>
            <a:ext cx="5333695" cy="384048"/>
          </a:xfrm>
          <a:prstGeom prst="roundRect">
            <a:avLst>
              <a:gd name="adj" fmla="val 9524"/>
            </a:avLst>
          </a:prstGeom>
          <a:solidFill>
            <a:srgbClr val="1A1420"/>
          </a:solidFill>
          <a:ln w="12700">
            <a:solidFill>
              <a:srgbClr val="1A1420"/>
            </a:solidFill>
            <a:prstDash val="solid"/>
          </a:ln>
        </p:spPr>
      </p:sp>
      <p:sp>
        <p:nvSpPr>
          <p:cNvPr id="13" name="Text 7"/>
          <p:cNvSpPr txBox="1"/>
          <p:nvPr/>
        </p:nvSpPr>
        <p:spPr>
          <a:xfrm>
            <a:off x="6446520" y="4251960"/>
            <a:ext cx="1188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FB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09:00</a:t>
            </a:r>
            <a:endParaRPr lang="en-US" sz="1150" dirty="0"/>
          </a:p>
        </p:txBody>
      </p:sp>
      <p:sp>
        <p:nvSpPr>
          <p:cNvPr id="14" name="Text 8"/>
          <p:cNvSpPr txBox="1"/>
          <p:nvPr/>
        </p:nvSpPr>
        <p:spPr>
          <a:xfrm>
            <a:off x="7680960" y="4251960"/>
            <a:ext cx="387065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Gli uomini mandano soldi a casa.</a:t>
            </a:r>
            <a:endParaRPr lang="en-US" sz="1200" dirty="0"/>
          </a:p>
        </p:txBody>
      </p:sp>
      <p:sp>
        <p:nvSpPr>
          <p:cNvPr id="15" name="Shape 9"/>
          <p:cNvSpPr/>
          <p:nvPr/>
        </p:nvSpPr>
        <p:spPr>
          <a:xfrm>
            <a:off x="6309360" y="4709160"/>
            <a:ext cx="5333695" cy="384048"/>
          </a:xfrm>
          <a:prstGeom prst="roundRect">
            <a:avLst>
              <a:gd name="adj" fmla="val 9524"/>
            </a:avLst>
          </a:prstGeom>
          <a:solidFill>
            <a:srgbClr val="1A1420"/>
          </a:solidFill>
          <a:ln w="12700">
            <a:solidFill>
              <a:srgbClr val="1A1420"/>
            </a:solidFill>
            <a:prstDash val="solid"/>
          </a:ln>
        </p:spPr>
      </p:sp>
      <p:sp>
        <p:nvSpPr>
          <p:cNvPr id="16" name="Text 10"/>
          <p:cNvSpPr txBox="1"/>
          <p:nvPr/>
        </p:nvSpPr>
        <p:spPr>
          <a:xfrm>
            <a:off x="6446520" y="4709160"/>
            <a:ext cx="1188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4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12:00</a:t>
            </a:r>
            <a:endParaRPr lang="en-US" sz="1150" dirty="0"/>
          </a:p>
        </p:txBody>
      </p:sp>
      <p:sp>
        <p:nvSpPr>
          <p:cNvPr id="17" name="Text 11"/>
          <p:cNvSpPr txBox="1"/>
          <p:nvPr/>
        </p:nvSpPr>
        <p:spPr>
          <a:xfrm>
            <a:off x="7680960" y="4709160"/>
            <a:ext cx="387065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 rider: energy drink, cavi USB, cerotti.</a:t>
            </a:r>
            <a:endParaRPr lang="en-US" sz="1200" dirty="0"/>
          </a:p>
        </p:txBody>
      </p:sp>
      <p:sp>
        <p:nvSpPr>
          <p:cNvPr id="18" name="Shape 12"/>
          <p:cNvSpPr/>
          <p:nvPr/>
        </p:nvSpPr>
        <p:spPr>
          <a:xfrm>
            <a:off x="6309360" y="5166360"/>
            <a:ext cx="5333695" cy="384048"/>
          </a:xfrm>
          <a:prstGeom prst="roundRect">
            <a:avLst>
              <a:gd name="adj" fmla="val 9524"/>
            </a:avLst>
          </a:prstGeom>
          <a:solidFill>
            <a:srgbClr val="1A1420"/>
          </a:solidFill>
          <a:ln w="12700">
            <a:solidFill>
              <a:srgbClr val="1A1420"/>
            </a:solidFill>
            <a:prstDash val="solid"/>
          </a:ln>
        </p:spPr>
      </p:sp>
      <p:sp>
        <p:nvSpPr>
          <p:cNvPr id="19" name="Text 13"/>
          <p:cNvSpPr txBox="1"/>
          <p:nvPr/>
        </p:nvSpPr>
        <p:spPr>
          <a:xfrm>
            <a:off x="6446520" y="5166360"/>
            <a:ext cx="1188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04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1° del mese</a:t>
            </a:r>
            <a:endParaRPr lang="en-US" sz="1150" dirty="0"/>
          </a:p>
        </p:txBody>
      </p:sp>
      <p:sp>
        <p:nvSpPr>
          <p:cNvPr id="20" name="Text 14"/>
          <p:cNvSpPr txBox="1"/>
          <p:nvPr/>
        </p:nvSpPr>
        <p:spPr>
          <a:xfrm>
            <a:off x="7680960" y="5166360"/>
            <a:ext cx="387065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 due italiani. Contributi volontari.</a:t>
            </a:r>
            <a:endParaRPr lang="en-US" sz="1200" dirty="0"/>
          </a:p>
        </p:txBody>
      </p:sp>
      <p:sp>
        <p:nvSpPr>
          <p:cNvPr id="21" name="Shape 15"/>
          <p:cNvSpPr/>
          <p:nvPr/>
        </p:nvSpPr>
        <p:spPr>
          <a:xfrm>
            <a:off x="6309360" y="5623560"/>
            <a:ext cx="5333695" cy="384048"/>
          </a:xfrm>
          <a:prstGeom prst="roundRect">
            <a:avLst>
              <a:gd name="adj" fmla="val 9524"/>
            </a:avLst>
          </a:prstGeom>
          <a:solidFill>
            <a:srgbClr val="1A1420"/>
          </a:solidFill>
          <a:ln w="12700">
            <a:solidFill>
              <a:srgbClr val="1A1420"/>
            </a:solidFill>
            <a:prstDash val="solid"/>
          </a:ln>
        </p:spPr>
      </p:sp>
      <p:sp>
        <p:nvSpPr>
          <p:cNvPr id="22" name="Text 16"/>
          <p:cNvSpPr txBox="1"/>
          <p:nvPr/>
        </p:nvSpPr>
        <p:spPr>
          <a:xfrm>
            <a:off x="6446520" y="5623560"/>
            <a:ext cx="1188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35C8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00:00</a:t>
            </a:r>
            <a:endParaRPr lang="en-US" sz="1150" dirty="0"/>
          </a:p>
        </p:txBody>
      </p:sp>
      <p:sp>
        <p:nvSpPr>
          <p:cNvPr id="23" name="Text 17"/>
          <p:cNvSpPr txBox="1"/>
          <p:nvPr/>
        </p:nvSpPr>
        <p:spPr>
          <a:xfrm>
            <a:off x="7680960" y="5623560"/>
            <a:ext cx="387065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Giù la saracinesca. Apa apre il quaderno.</a:t>
            </a:r>
            <a:endParaRPr lang="en-US" sz="1200" dirty="0"/>
          </a:p>
        </p:txBody>
      </p:sp>
      <p:pic>
        <p:nvPicPr>
          <p:cNvPr id="24" name="Image 4" descr="Non si fa credito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-120000">
            <a:off x="502920" y="5760720"/>
            <a:ext cx="1946791" cy="2819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73952"/>
            <a:ext cx="54864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B9ABA3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FFB2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MAPPA</a:t>
            </a:r>
            <a:endParaRPr lang="en-US" sz="1050" dirty="0"/>
          </a:p>
        </p:txBody>
      </p:sp>
      <p:pic>
        <p:nvPicPr>
          <p:cNvPr id="3" name="Image 0" descr="t-luoghi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813816"/>
            <a:ext cx="10239375" cy="58668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548640" y="1766256"/>
            <a:ext cx="3576218" cy="2157252"/>
          </a:xfrm>
          <a:prstGeom prst="rect">
            <a:avLst/>
          </a:prstGeom>
          <a:solidFill>
            <a:srgbClr val="1A1420"/>
          </a:solidFill>
          <a:ln w="12700">
            <a:solidFill>
              <a:srgbClr val="1A1420"/>
            </a:solidFill>
            <a:prstDash val="solid"/>
          </a:ln>
        </p:spPr>
      </p:sp>
      <p:pic>
        <p:nvPicPr>
          <p:cNvPr id="5" name="Image 1" descr="/private/tmp/claude-501/-Users-scognamiglio-Asteroid/c802be49-0e67-4e37-9766-d69f41363cb4/scratchpad/deck/out/gen/c6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766256"/>
            <a:ext cx="3576218" cy="1078626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685800" y="2936322"/>
            <a:ext cx="330189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b="1" spc="200" kern="0" dirty="0">
                <a:solidFill>
                  <a:srgbClr val="FFB2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PONTE DI NONA</a:t>
            </a:r>
            <a:endParaRPr lang="en-US" sz="850" dirty="0"/>
          </a:p>
        </p:txBody>
      </p:sp>
      <p:sp>
        <p:nvSpPr>
          <p:cNvPr id="7" name="Text 3"/>
          <p:cNvSpPr txBox="1"/>
          <p:nvPr/>
        </p:nvSpPr>
        <p:spPr>
          <a:xfrm>
            <a:off x="685800" y="3174066"/>
            <a:ext cx="330189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8E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OFFICINA ROMANELLI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85800" y="3484962"/>
            <a:ext cx="3301898" cy="392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B9ABA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Bici con motori nei mozzi, borse col doppio fondo, armi senza matricola.</a:t>
            </a:r>
            <a:endParaRPr lang="en-US" sz="1100" dirty="0"/>
          </a:p>
        </p:txBody>
      </p:sp>
      <p:sp>
        <p:nvSpPr>
          <p:cNvPr id="9" name="Shape 5"/>
          <p:cNvSpPr/>
          <p:nvPr/>
        </p:nvSpPr>
        <p:spPr>
          <a:xfrm>
            <a:off x="4307738" y="1766256"/>
            <a:ext cx="3576218" cy="2157252"/>
          </a:xfrm>
          <a:prstGeom prst="rect">
            <a:avLst/>
          </a:prstGeom>
          <a:solidFill>
            <a:srgbClr val="1A1420"/>
          </a:solidFill>
          <a:ln w="12700">
            <a:solidFill>
              <a:srgbClr val="1A1420"/>
            </a:solidFill>
            <a:prstDash val="solid"/>
          </a:ln>
        </p:spPr>
      </p:sp>
      <p:pic>
        <p:nvPicPr>
          <p:cNvPr id="10" name="Image 2" descr="/private/tmp/claude-501/-Users-scognamiglio-Asteroid/c802be49-0e67-4e37-9766-d69f41363cb4/scratchpad/deck/out/gen/c7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7738" y="1766256"/>
            <a:ext cx="3576218" cy="1078626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4444898" y="2936322"/>
            <a:ext cx="330189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b="1" spc="200" kern="0" dirty="0">
                <a:solidFill>
                  <a:srgbClr val="F04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TORRE SPACCATA</a:t>
            </a:r>
            <a:endParaRPr lang="en-US" sz="850" dirty="0"/>
          </a:p>
        </p:txBody>
      </p:sp>
      <p:sp>
        <p:nvSpPr>
          <p:cNvPr id="12" name="Text 7"/>
          <p:cNvSpPr txBox="1"/>
          <p:nvPr/>
        </p:nvSpPr>
        <p:spPr>
          <a:xfrm>
            <a:off x="4444898" y="3174066"/>
            <a:ext cx="330189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8E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 GARAGE DEI DRAGONA</a:t>
            </a:r>
            <a:endParaRPr lang="en-US" sz="1300" dirty="0"/>
          </a:p>
        </p:txBody>
      </p:sp>
      <p:sp>
        <p:nvSpPr>
          <p:cNvPr id="13" name="Text 8"/>
          <p:cNvSpPr txBox="1"/>
          <p:nvPr/>
        </p:nvSpPr>
        <p:spPr>
          <a:xfrm>
            <a:off x="4444898" y="3484962"/>
            <a:ext cx="3301898" cy="392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B9ABA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Portone di lamiera verde, una sedia al centro, una batteria d’auto.</a:t>
            </a:r>
            <a:endParaRPr lang="en-US" sz="1100" dirty="0"/>
          </a:p>
        </p:txBody>
      </p:sp>
      <p:sp>
        <p:nvSpPr>
          <p:cNvPr id="14" name="Shape 9"/>
          <p:cNvSpPr/>
          <p:nvPr/>
        </p:nvSpPr>
        <p:spPr>
          <a:xfrm>
            <a:off x="8066837" y="1766256"/>
            <a:ext cx="3576218" cy="2157252"/>
          </a:xfrm>
          <a:prstGeom prst="rect">
            <a:avLst/>
          </a:prstGeom>
          <a:solidFill>
            <a:srgbClr val="1A1420"/>
          </a:solidFill>
          <a:ln w="12700">
            <a:solidFill>
              <a:srgbClr val="1A1420"/>
            </a:solidFill>
            <a:prstDash val="solid"/>
          </a:ln>
        </p:spPr>
      </p:sp>
      <p:pic>
        <p:nvPicPr>
          <p:cNvPr id="15" name="Image 3" descr="/private/tmp/claude-501/-Users-scognamiglio-Asteroid/c802be49-0e67-4e37-9766-d69f41363cb4/scratchpad/deck/out/gen/c8.jp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6837" y="1766256"/>
            <a:ext cx="3576218" cy="1078626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8203997" y="2936322"/>
            <a:ext cx="330189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b="1" spc="200" kern="0" dirty="0">
                <a:solidFill>
                  <a:srgbClr val="FF4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LARGO PRENESTE</a:t>
            </a:r>
            <a:endParaRPr lang="en-US" sz="850" dirty="0"/>
          </a:p>
        </p:txBody>
      </p:sp>
      <p:sp>
        <p:nvSpPr>
          <p:cNvPr id="17" name="Text 11"/>
          <p:cNvSpPr txBox="1"/>
          <p:nvPr/>
        </p:nvSpPr>
        <p:spPr>
          <a:xfrm>
            <a:off x="8203997" y="3174066"/>
            <a:ext cx="330189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8E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BOISHAKHI MELA</a:t>
            </a:r>
            <a:endParaRPr lang="en-US" sz="1300" dirty="0"/>
          </a:p>
        </p:txBody>
      </p:sp>
      <p:sp>
        <p:nvSpPr>
          <p:cNvPr id="18" name="Text 12"/>
          <p:cNvSpPr txBox="1"/>
          <p:nvPr/>
        </p:nvSpPr>
        <p:spPr>
          <a:xfrm>
            <a:off x="8203997" y="3484962"/>
            <a:ext cx="3301898" cy="392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B9ABA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Sari rossi, riso al cocco, il palco. E gli italiani che non sono venuti per mangiare.</a:t>
            </a:r>
            <a:endParaRPr lang="en-US" sz="1100" dirty="0"/>
          </a:p>
        </p:txBody>
      </p:sp>
      <p:sp>
        <p:nvSpPr>
          <p:cNvPr id="19" name="Shape 13"/>
          <p:cNvSpPr/>
          <p:nvPr/>
        </p:nvSpPr>
        <p:spPr>
          <a:xfrm>
            <a:off x="548640" y="4060668"/>
            <a:ext cx="3576218" cy="2157252"/>
          </a:xfrm>
          <a:prstGeom prst="rect">
            <a:avLst/>
          </a:prstGeom>
          <a:solidFill>
            <a:srgbClr val="1A1420"/>
          </a:solidFill>
          <a:ln w="12700">
            <a:solidFill>
              <a:srgbClr val="1A1420"/>
            </a:solidFill>
            <a:prstDash val="solid"/>
          </a:ln>
        </p:spPr>
      </p:sp>
      <p:pic>
        <p:nvPicPr>
          <p:cNvPr id="20" name="Image 4" descr="/private/tmp/claude-501/-Users-scognamiglio-Asteroid/c802be49-0e67-4e37-9766-d69f41363cb4/scratchpad/deck/out/gen/c9.jp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4060668"/>
            <a:ext cx="3576218" cy="1078626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685800" y="5230734"/>
            <a:ext cx="330189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b="1" spc="200" kern="0" dirty="0">
                <a:solidFill>
                  <a:srgbClr val="35C8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VIA GIULIA · PARIOLI · PRATI</a:t>
            </a:r>
            <a:endParaRPr lang="en-US" sz="850" dirty="0"/>
          </a:p>
        </p:txBody>
      </p:sp>
      <p:sp>
        <p:nvSpPr>
          <p:cNvPr id="22" name="Text 15"/>
          <p:cNvSpPr txBox="1"/>
          <p:nvPr/>
        </p:nvSpPr>
        <p:spPr>
          <a:xfrm>
            <a:off x="685800" y="5468478"/>
            <a:ext cx="330189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8E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ROMA DEGLI ALTRI</a:t>
            </a:r>
            <a:endParaRPr lang="en-US" sz="1300" dirty="0"/>
          </a:p>
        </p:txBody>
      </p:sp>
      <p:sp>
        <p:nvSpPr>
          <p:cNvPr id="23" name="Text 16"/>
          <p:cNvSpPr txBox="1"/>
          <p:nvPr/>
        </p:nvSpPr>
        <p:spPr>
          <a:xfrm>
            <a:off x="685800" y="5779374"/>
            <a:ext cx="3301898" cy="392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B9ABA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 case dove i rider salgono ogni sera con la pizza. Stavolta con la pistola.</a:t>
            </a:r>
            <a:endParaRPr lang="en-US" sz="1100" dirty="0"/>
          </a:p>
        </p:txBody>
      </p:sp>
      <p:sp>
        <p:nvSpPr>
          <p:cNvPr id="24" name="Shape 17"/>
          <p:cNvSpPr/>
          <p:nvPr/>
        </p:nvSpPr>
        <p:spPr>
          <a:xfrm>
            <a:off x="4307738" y="4060668"/>
            <a:ext cx="3576218" cy="2157252"/>
          </a:xfrm>
          <a:prstGeom prst="rect">
            <a:avLst/>
          </a:prstGeom>
          <a:solidFill>
            <a:srgbClr val="1A1420"/>
          </a:solidFill>
          <a:ln w="12700">
            <a:solidFill>
              <a:srgbClr val="1A1420"/>
            </a:solidFill>
            <a:prstDash val="solid"/>
          </a:ln>
        </p:spPr>
      </p:sp>
      <p:pic>
        <p:nvPicPr>
          <p:cNvPr id="25" name="Image 5" descr="/private/tmp/claude-501/-Users-scognamiglio-Asteroid/c802be49-0e67-4e37-9766-d69f41363cb4/scratchpad/deck/out/gen/c10.jp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07738" y="4060668"/>
            <a:ext cx="3576218" cy="1078626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4444898" y="5230734"/>
            <a:ext cx="330189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b="1" spc="200" kern="0" dirty="0">
                <a:solidFill>
                  <a:srgbClr val="FFB2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LUNGOTEVERE</a:t>
            </a:r>
            <a:endParaRPr lang="en-US" sz="850" dirty="0"/>
          </a:p>
        </p:txBody>
      </p:sp>
      <p:sp>
        <p:nvSpPr>
          <p:cNvPr id="27" name="Text 19"/>
          <p:cNvSpPr txBox="1"/>
          <p:nvPr/>
        </p:nvSpPr>
        <p:spPr>
          <a:xfrm>
            <a:off x="4444898" y="5468478"/>
            <a:ext cx="330189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8E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FUGA</a:t>
            </a:r>
            <a:endParaRPr lang="en-US" sz="1300" dirty="0"/>
          </a:p>
        </p:txBody>
      </p:sp>
      <p:sp>
        <p:nvSpPr>
          <p:cNvPr id="28" name="Text 20"/>
          <p:cNvSpPr txBox="1"/>
          <p:nvPr/>
        </p:nvSpPr>
        <p:spPr>
          <a:xfrm>
            <a:off x="4444898" y="5779374"/>
            <a:ext cx="3301898" cy="392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B9ABA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Bici velocissime lungo il fiume, con Tumi Amar nelle cuffie.</a:t>
            </a:r>
            <a:endParaRPr lang="en-US" sz="1100" dirty="0"/>
          </a:p>
        </p:txBody>
      </p:sp>
      <p:sp>
        <p:nvSpPr>
          <p:cNvPr id="29" name="Shape 21"/>
          <p:cNvSpPr/>
          <p:nvPr/>
        </p:nvSpPr>
        <p:spPr>
          <a:xfrm>
            <a:off x="8066837" y="4060668"/>
            <a:ext cx="3576218" cy="2157252"/>
          </a:xfrm>
          <a:prstGeom prst="rect">
            <a:avLst/>
          </a:prstGeom>
          <a:solidFill>
            <a:srgbClr val="1A1420"/>
          </a:solidFill>
          <a:ln w="12700">
            <a:solidFill>
              <a:srgbClr val="1A1420"/>
            </a:solidFill>
            <a:prstDash val="solid"/>
          </a:ln>
        </p:spPr>
      </p:sp>
      <p:pic>
        <p:nvPicPr>
          <p:cNvPr id="30" name="Image 6" descr="/private/tmp/claude-501/-Users-scognamiglio-Asteroid/c802be49-0e67-4e37-9766-d69f41363cb4/scratchpad/deck/out/gen/c11.jp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66837" y="4060668"/>
            <a:ext cx="3576218" cy="1078626"/>
          </a:xfrm>
          <a:prstGeom prst="rect">
            <a:avLst/>
          </a:prstGeom>
        </p:spPr>
      </p:pic>
      <p:sp>
        <p:nvSpPr>
          <p:cNvPr id="31" name="Text 22"/>
          <p:cNvSpPr txBox="1"/>
          <p:nvPr/>
        </p:nvSpPr>
        <p:spPr>
          <a:xfrm>
            <a:off x="8203997" y="5230734"/>
            <a:ext cx="330189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b="1" spc="200" kern="0" dirty="0">
                <a:solidFill>
                  <a:srgbClr val="1FB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SYLHET · RATARGUL</a:t>
            </a:r>
            <a:endParaRPr lang="en-US" sz="850" dirty="0"/>
          </a:p>
        </p:txBody>
      </p:sp>
      <p:sp>
        <p:nvSpPr>
          <p:cNvPr id="32" name="Text 23"/>
          <p:cNvSpPr txBox="1"/>
          <p:nvPr/>
        </p:nvSpPr>
        <p:spPr>
          <a:xfrm>
            <a:off x="8203997" y="5468478"/>
            <a:ext cx="330189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8E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FORESTA ALLAGATA</a:t>
            </a:r>
            <a:endParaRPr lang="en-US" sz="1300" dirty="0"/>
          </a:p>
        </p:txBody>
      </p:sp>
      <p:sp>
        <p:nvSpPr>
          <p:cNvPr id="33" name="Text 24"/>
          <p:cNvSpPr txBox="1"/>
          <p:nvPr/>
        </p:nvSpPr>
        <p:spPr>
          <a:xfrm>
            <a:off x="8203997" y="5779374"/>
            <a:ext cx="3301898" cy="392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B9ABA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 ricordo di Apa: una barca tra gli alberi, il padre che rema.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73952"/>
            <a:ext cx="54864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B9ABA3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scognamiglio-Asteroid/c802be49-0e67-4e37-9766-d69f41363cb4/scratchpad/deck/out/gen/c12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52400"/>
            <a:ext cx="12191695" cy="3017520"/>
          </a:xfrm>
          <a:prstGeom prst="rect">
            <a:avLst/>
          </a:prstGeom>
        </p:spPr>
      </p:pic>
      <p:pic>
        <p:nvPicPr>
          <p:cNvPr id="3" name="Image 1" descr="/private/tmp/claude-501/-Users-scognamiglio-Asteroid/c802be49-0e67-4e37-9766-d69f41363cb4/scratchpad/deck/out/gen/g-bottom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2400"/>
            <a:ext cx="12191695" cy="301752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8640" y="2331720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FFB2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PERSONAGGI · LA BANDA</a:t>
            </a:r>
            <a:endParaRPr lang="en-US" sz="1050" dirty="0"/>
          </a:p>
        </p:txBody>
      </p:sp>
      <p:pic>
        <p:nvPicPr>
          <p:cNvPr id="5" name="Image 2" descr="t-banda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2633472"/>
            <a:ext cx="8191500" cy="469344"/>
          </a:xfrm>
          <a:prstGeom prst="rect">
            <a:avLst/>
          </a:prstGeom>
        </p:spPr>
      </p:pic>
      <p:sp>
        <p:nvSpPr>
          <p:cNvPr id="6" name="Shape 1"/>
          <p:cNvSpPr/>
          <p:nvPr/>
        </p:nvSpPr>
        <p:spPr>
          <a:xfrm>
            <a:off x="548640" y="3520440"/>
            <a:ext cx="2109155" cy="2743200"/>
          </a:xfrm>
          <a:prstGeom prst="rect">
            <a:avLst/>
          </a:prstGeom>
          <a:solidFill>
            <a:srgbClr val="1A1420"/>
          </a:solidFill>
          <a:ln w="12700">
            <a:solidFill>
              <a:srgbClr val="1A1420"/>
            </a:solidFill>
            <a:prstDash val="solid"/>
          </a:ln>
        </p:spPr>
      </p:sp>
      <p:pic>
        <p:nvPicPr>
          <p:cNvPr id="7" name="Image 3" descr="/private/tmp/claude-501/-Users-scognamiglio-Asteroid/c802be49-0e67-4e37-9766-d69f41363cb4/scratchpad/deck/out/gen/c13.jp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3520440"/>
            <a:ext cx="2109155" cy="1783080"/>
          </a:xfrm>
          <a:prstGeom prst="rect">
            <a:avLst/>
          </a:prstGeom>
        </p:spPr>
      </p:pic>
      <p:sp>
        <p:nvSpPr>
          <p:cNvPr id="8" name="Shape 2"/>
          <p:cNvSpPr/>
          <p:nvPr/>
        </p:nvSpPr>
        <p:spPr>
          <a:xfrm rot="-120000">
            <a:off x="640080" y="4818888"/>
            <a:ext cx="1097280" cy="566928"/>
          </a:xfrm>
          <a:prstGeom prst="roundRect">
            <a:avLst>
              <a:gd name="adj" fmla="val 4839"/>
            </a:avLst>
          </a:prstGeom>
          <a:solidFill>
            <a:srgbClr val="EFE2C7"/>
          </a:solidFill>
          <a:ln w="12700">
            <a:solidFill>
              <a:srgbClr val="EFE2C7"/>
            </a:solidFill>
            <a:prstDash val="solid"/>
          </a:ln>
        </p:spPr>
      </p:sp>
      <p:pic>
        <p:nvPicPr>
          <p:cNvPr id="9" name="Image 4" descr="Ibra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520" y="4828032"/>
            <a:ext cx="520065" cy="275972"/>
          </a:xfrm>
          <a:prstGeom prst="rect">
            <a:avLst/>
          </a:prstGeom>
        </p:spPr>
      </p:pic>
      <p:sp>
        <p:nvSpPr>
          <p:cNvPr id="10" name="Shape 3"/>
          <p:cNvSpPr/>
          <p:nvPr/>
        </p:nvSpPr>
        <p:spPr>
          <a:xfrm>
            <a:off x="548640" y="5303520"/>
            <a:ext cx="2109155" cy="45720"/>
          </a:xfrm>
          <a:prstGeom prst="rect">
            <a:avLst/>
          </a:prstGeom>
          <a:solidFill>
            <a:srgbClr val="FFB21A"/>
          </a:solidFill>
          <a:ln w="12700">
            <a:solidFill>
              <a:srgbClr val="FFB21A"/>
            </a:solidFill>
            <a:prstDash val="solid"/>
          </a:ln>
        </p:spPr>
      </p:sp>
      <p:sp>
        <p:nvSpPr>
          <p:cNvPr id="11" name="Text 4"/>
          <p:cNvSpPr txBox="1"/>
          <p:nvPr/>
        </p:nvSpPr>
        <p:spPr>
          <a:xfrm>
            <a:off x="658368" y="5458968"/>
            <a:ext cx="192627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b="1" spc="200" kern="0" dirty="0">
                <a:solidFill>
                  <a:srgbClr val="B9AB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IBRAHIM</a:t>
            </a:r>
            <a:endParaRPr lang="en-US" sz="850" dirty="0"/>
          </a:p>
        </p:txBody>
      </p:sp>
      <p:sp>
        <p:nvSpPr>
          <p:cNvPr id="12" name="Text 5"/>
          <p:cNvSpPr txBox="1"/>
          <p:nvPr/>
        </p:nvSpPr>
        <p:spPr>
          <a:xfrm>
            <a:off x="658368" y="5733288"/>
            <a:ext cx="19262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 capo. Quello che ha l'idea.</a:t>
            </a:r>
            <a:endParaRPr lang="en-US" sz="1200" dirty="0"/>
          </a:p>
        </p:txBody>
      </p:sp>
      <p:sp>
        <p:nvSpPr>
          <p:cNvPr id="13" name="Shape 6"/>
          <p:cNvSpPr/>
          <p:nvPr/>
        </p:nvSpPr>
        <p:spPr>
          <a:xfrm>
            <a:off x="2794955" y="3520440"/>
            <a:ext cx="2109155" cy="2743200"/>
          </a:xfrm>
          <a:prstGeom prst="rect">
            <a:avLst/>
          </a:prstGeom>
          <a:solidFill>
            <a:srgbClr val="1A1420"/>
          </a:solidFill>
          <a:ln w="12700">
            <a:solidFill>
              <a:srgbClr val="1A1420"/>
            </a:solidFill>
            <a:prstDash val="solid"/>
          </a:ln>
        </p:spPr>
      </p:sp>
      <p:pic>
        <p:nvPicPr>
          <p:cNvPr id="14" name="Image 5" descr="/private/tmp/claude-501/-Users-scognamiglio-Asteroid/c802be49-0e67-4e37-9766-d69f41363cb4/scratchpad/deck/out/gen/c14.jp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94955" y="3520440"/>
            <a:ext cx="2109155" cy="1783080"/>
          </a:xfrm>
          <a:prstGeom prst="rect">
            <a:avLst/>
          </a:prstGeom>
        </p:spPr>
      </p:pic>
      <p:sp>
        <p:nvSpPr>
          <p:cNvPr id="15" name="Shape 7"/>
          <p:cNvSpPr/>
          <p:nvPr/>
        </p:nvSpPr>
        <p:spPr>
          <a:xfrm rot="-120000">
            <a:off x="2886395" y="4818888"/>
            <a:ext cx="1097280" cy="566928"/>
          </a:xfrm>
          <a:prstGeom prst="roundRect">
            <a:avLst>
              <a:gd name="adj" fmla="val 4839"/>
            </a:avLst>
          </a:prstGeom>
          <a:solidFill>
            <a:srgbClr val="EFE2C7"/>
          </a:solidFill>
          <a:ln w="12700">
            <a:solidFill>
              <a:srgbClr val="EFE2C7"/>
            </a:solidFill>
            <a:prstDash val="solid"/>
          </a:ln>
        </p:spPr>
      </p:sp>
      <p:pic>
        <p:nvPicPr>
          <p:cNvPr id="16" name="Image 6" descr="Ferro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77835" y="4828032"/>
            <a:ext cx="681231" cy="275972"/>
          </a:xfrm>
          <a:prstGeom prst="rect">
            <a:avLst/>
          </a:prstGeom>
        </p:spPr>
      </p:pic>
      <p:sp>
        <p:nvSpPr>
          <p:cNvPr id="17" name="Shape 8"/>
          <p:cNvSpPr/>
          <p:nvPr/>
        </p:nvSpPr>
        <p:spPr>
          <a:xfrm>
            <a:off x="2794955" y="5303520"/>
            <a:ext cx="2109155" cy="45720"/>
          </a:xfrm>
          <a:prstGeom prst="rect">
            <a:avLst/>
          </a:prstGeom>
          <a:solidFill>
            <a:srgbClr val="F0462F"/>
          </a:solidFill>
          <a:ln w="12700">
            <a:solidFill>
              <a:srgbClr val="F0462F"/>
            </a:solidFill>
            <a:prstDash val="solid"/>
          </a:ln>
        </p:spPr>
      </p:sp>
      <p:sp>
        <p:nvSpPr>
          <p:cNvPr id="18" name="Text 9"/>
          <p:cNvSpPr txBox="1"/>
          <p:nvPr/>
        </p:nvSpPr>
        <p:spPr>
          <a:xfrm>
            <a:off x="2904683" y="5458968"/>
            <a:ext cx="192627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b="1" spc="200" kern="0" dirty="0">
                <a:solidFill>
                  <a:srgbClr val="B9AB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FARHAN MIAH</a:t>
            </a:r>
            <a:endParaRPr lang="en-US" sz="850" dirty="0"/>
          </a:p>
        </p:txBody>
      </p:sp>
      <p:sp>
        <p:nvSpPr>
          <p:cNvPr id="19" name="Text 10"/>
          <p:cNvSpPr txBox="1"/>
          <p:nvPr/>
        </p:nvSpPr>
        <p:spPr>
          <a:xfrm>
            <a:off x="2904683" y="5733288"/>
            <a:ext cx="19262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forza. E il cuore.</a:t>
            </a:r>
            <a:endParaRPr lang="en-US" sz="1200" dirty="0"/>
          </a:p>
        </p:txBody>
      </p:sp>
      <p:sp>
        <p:nvSpPr>
          <p:cNvPr id="20" name="Shape 11"/>
          <p:cNvSpPr/>
          <p:nvPr/>
        </p:nvSpPr>
        <p:spPr>
          <a:xfrm>
            <a:off x="5041270" y="3520440"/>
            <a:ext cx="2109155" cy="2743200"/>
          </a:xfrm>
          <a:prstGeom prst="rect">
            <a:avLst/>
          </a:prstGeom>
          <a:solidFill>
            <a:srgbClr val="1A1420"/>
          </a:solidFill>
          <a:ln w="12700">
            <a:solidFill>
              <a:srgbClr val="1A1420"/>
            </a:solidFill>
            <a:prstDash val="solid"/>
          </a:ln>
        </p:spPr>
      </p:sp>
      <p:pic>
        <p:nvPicPr>
          <p:cNvPr id="21" name="Image 7" descr="/private/tmp/claude-501/-Users-scognamiglio-Asteroid/c802be49-0e67-4e37-9766-d69f41363cb4/scratchpad/deck/out/gen/c15.jp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41270" y="3520440"/>
            <a:ext cx="2109155" cy="1783080"/>
          </a:xfrm>
          <a:prstGeom prst="rect">
            <a:avLst/>
          </a:prstGeom>
        </p:spPr>
      </p:pic>
      <p:sp>
        <p:nvSpPr>
          <p:cNvPr id="22" name="Shape 12"/>
          <p:cNvSpPr/>
          <p:nvPr/>
        </p:nvSpPr>
        <p:spPr>
          <a:xfrm rot="-120000">
            <a:off x="5132710" y="4818888"/>
            <a:ext cx="1097280" cy="566928"/>
          </a:xfrm>
          <a:prstGeom prst="roundRect">
            <a:avLst>
              <a:gd name="adj" fmla="val 4839"/>
            </a:avLst>
          </a:prstGeom>
          <a:solidFill>
            <a:srgbClr val="EFE2C7"/>
          </a:solidFill>
          <a:ln w="12700">
            <a:solidFill>
              <a:srgbClr val="EFE2C7"/>
            </a:solidFill>
            <a:prstDash val="solid"/>
          </a:ln>
        </p:spPr>
      </p:sp>
      <p:pic>
        <p:nvPicPr>
          <p:cNvPr id="23" name="Image 8" descr="Nab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24150" y="4828032"/>
            <a:ext cx="466621" cy="275972"/>
          </a:xfrm>
          <a:prstGeom prst="rect">
            <a:avLst/>
          </a:prstGeom>
        </p:spPr>
      </p:pic>
      <p:sp>
        <p:nvSpPr>
          <p:cNvPr id="24" name="Shape 13"/>
          <p:cNvSpPr/>
          <p:nvPr/>
        </p:nvSpPr>
        <p:spPr>
          <a:xfrm>
            <a:off x="5041270" y="5303520"/>
            <a:ext cx="2109155" cy="45720"/>
          </a:xfrm>
          <a:prstGeom prst="rect">
            <a:avLst/>
          </a:prstGeom>
          <a:solidFill>
            <a:srgbClr val="FF4F8B"/>
          </a:solidFill>
          <a:ln w="12700">
            <a:solidFill>
              <a:srgbClr val="FF4F8B"/>
            </a:solidFill>
            <a:prstDash val="solid"/>
          </a:ln>
        </p:spPr>
      </p:sp>
      <p:sp>
        <p:nvSpPr>
          <p:cNvPr id="25" name="Text 14"/>
          <p:cNvSpPr txBox="1"/>
          <p:nvPr/>
        </p:nvSpPr>
        <p:spPr>
          <a:xfrm>
            <a:off x="5150998" y="5458968"/>
            <a:ext cx="192627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b="1" spc="200" kern="0" dirty="0">
                <a:solidFill>
                  <a:srgbClr val="B9AB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NABIL · 16 ANNI</a:t>
            </a:r>
            <a:endParaRPr lang="en-US" sz="850" dirty="0"/>
          </a:p>
        </p:txBody>
      </p:sp>
      <p:sp>
        <p:nvSpPr>
          <p:cNvPr id="26" name="Text 15"/>
          <p:cNvSpPr txBox="1"/>
          <p:nvPr/>
        </p:nvSpPr>
        <p:spPr>
          <a:xfrm>
            <a:off x="5150998" y="5733288"/>
            <a:ext cx="19262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Gli occhi. E la telecamera.</a:t>
            </a:r>
            <a:endParaRPr lang="en-US" sz="1200" dirty="0"/>
          </a:p>
        </p:txBody>
      </p:sp>
      <p:sp>
        <p:nvSpPr>
          <p:cNvPr id="27" name="Shape 16"/>
          <p:cNvSpPr/>
          <p:nvPr/>
        </p:nvSpPr>
        <p:spPr>
          <a:xfrm>
            <a:off x="7287585" y="3520440"/>
            <a:ext cx="2109155" cy="2743200"/>
          </a:xfrm>
          <a:prstGeom prst="rect">
            <a:avLst/>
          </a:prstGeom>
          <a:solidFill>
            <a:srgbClr val="1A1420"/>
          </a:solidFill>
          <a:ln w="12700">
            <a:solidFill>
              <a:srgbClr val="1A1420"/>
            </a:solidFill>
            <a:prstDash val="solid"/>
          </a:ln>
        </p:spPr>
      </p:sp>
      <p:pic>
        <p:nvPicPr>
          <p:cNvPr id="28" name="Image 9" descr="/private/tmp/claude-501/-Users-scognamiglio-Asteroid/c802be49-0e67-4e37-9766-d69f41363cb4/scratchpad/deck/out/gen/c16.jp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87585" y="3520440"/>
            <a:ext cx="2109155" cy="1783080"/>
          </a:xfrm>
          <a:prstGeom prst="rect">
            <a:avLst/>
          </a:prstGeom>
        </p:spPr>
      </p:pic>
      <p:sp>
        <p:nvSpPr>
          <p:cNvPr id="29" name="Shape 17"/>
          <p:cNvSpPr/>
          <p:nvPr/>
        </p:nvSpPr>
        <p:spPr>
          <a:xfrm rot="-120000">
            <a:off x="7379025" y="4818888"/>
            <a:ext cx="1097280" cy="566928"/>
          </a:xfrm>
          <a:prstGeom prst="roundRect">
            <a:avLst>
              <a:gd name="adj" fmla="val 4839"/>
            </a:avLst>
          </a:prstGeom>
          <a:solidFill>
            <a:srgbClr val="EFE2C7"/>
          </a:solidFill>
          <a:ln w="12700">
            <a:solidFill>
              <a:srgbClr val="EFE2C7"/>
            </a:solidFill>
            <a:prstDash val="solid"/>
          </a:ln>
        </p:spPr>
      </p:sp>
      <p:pic>
        <p:nvPicPr>
          <p:cNvPr id="30" name="Image 10" descr="Apa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70465" y="4828032"/>
            <a:ext cx="463183" cy="275972"/>
          </a:xfrm>
          <a:prstGeom prst="rect">
            <a:avLst/>
          </a:prstGeom>
        </p:spPr>
      </p:pic>
      <p:sp>
        <p:nvSpPr>
          <p:cNvPr id="31" name="Shape 18"/>
          <p:cNvSpPr/>
          <p:nvPr/>
        </p:nvSpPr>
        <p:spPr>
          <a:xfrm>
            <a:off x="7287585" y="5303520"/>
            <a:ext cx="2109155" cy="45720"/>
          </a:xfrm>
          <a:prstGeom prst="rect">
            <a:avLst/>
          </a:prstGeom>
          <a:solidFill>
            <a:srgbClr val="35C8C1"/>
          </a:solidFill>
          <a:ln w="12700">
            <a:solidFill>
              <a:srgbClr val="35C8C1"/>
            </a:solidFill>
            <a:prstDash val="solid"/>
          </a:ln>
        </p:spPr>
      </p:sp>
      <p:sp>
        <p:nvSpPr>
          <p:cNvPr id="32" name="Text 19"/>
          <p:cNvSpPr txBox="1"/>
          <p:nvPr/>
        </p:nvSpPr>
        <p:spPr>
          <a:xfrm>
            <a:off x="7397313" y="5458968"/>
            <a:ext cx="192627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b="1" spc="200" kern="0" dirty="0">
                <a:solidFill>
                  <a:srgbClr val="B9AB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SAMIRA BEGUM · 32 ANNI</a:t>
            </a:r>
            <a:endParaRPr lang="en-US" sz="850" dirty="0"/>
          </a:p>
        </p:txBody>
      </p:sp>
      <p:sp>
        <p:nvSpPr>
          <p:cNvPr id="33" name="Text 20"/>
          <p:cNvSpPr txBox="1"/>
          <p:nvPr/>
        </p:nvSpPr>
        <p:spPr>
          <a:xfrm>
            <a:off x="7397313" y="5733288"/>
            <a:ext cx="19262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mente. E la voce.</a:t>
            </a:r>
            <a:endParaRPr lang="en-US" sz="1200" dirty="0"/>
          </a:p>
        </p:txBody>
      </p:sp>
      <p:sp>
        <p:nvSpPr>
          <p:cNvPr id="34" name="Shape 21"/>
          <p:cNvSpPr/>
          <p:nvPr/>
        </p:nvSpPr>
        <p:spPr>
          <a:xfrm>
            <a:off x="9533900" y="3520440"/>
            <a:ext cx="2109155" cy="2743200"/>
          </a:xfrm>
          <a:prstGeom prst="rect">
            <a:avLst/>
          </a:prstGeom>
          <a:solidFill>
            <a:srgbClr val="1A1420"/>
          </a:solidFill>
          <a:ln w="12700">
            <a:solidFill>
              <a:srgbClr val="1A1420"/>
            </a:solidFill>
            <a:prstDash val="solid"/>
          </a:ln>
        </p:spPr>
      </p:sp>
      <p:pic>
        <p:nvPicPr>
          <p:cNvPr id="35" name="Image 11" descr="/private/tmp/claude-501/-Users-scognamiglio-Asteroid/c802be49-0e67-4e37-9766-d69f41363cb4/scratchpad/deck/out/gen/c17.jp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533900" y="3520440"/>
            <a:ext cx="2109155" cy="1783080"/>
          </a:xfrm>
          <a:prstGeom prst="rect">
            <a:avLst/>
          </a:prstGeom>
        </p:spPr>
      </p:pic>
      <p:sp>
        <p:nvSpPr>
          <p:cNvPr id="36" name="Shape 22"/>
          <p:cNvSpPr/>
          <p:nvPr/>
        </p:nvSpPr>
        <p:spPr>
          <a:xfrm rot="-120000">
            <a:off x="9625340" y="4818888"/>
            <a:ext cx="1097280" cy="566928"/>
          </a:xfrm>
          <a:prstGeom prst="roundRect">
            <a:avLst>
              <a:gd name="adj" fmla="val 4839"/>
            </a:avLst>
          </a:prstGeom>
          <a:solidFill>
            <a:srgbClr val="EFE2C7"/>
          </a:solidFill>
          <a:ln w="12700">
            <a:solidFill>
              <a:srgbClr val="EFE2C7"/>
            </a:solidFill>
            <a:prstDash val="solid"/>
          </a:ln>
        </p:spPr>
      </p:sp>
      <p:pic>
        <p:nvPicPr>
          <p:cNvPr id="37" name="Image 12" descr="Rash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716780" y="4828032"/>
            <a:ext cx="615806" cy="275972"/>
          </a:xfrm>
          <a:prstGeom prst="rect">
            <a:avLst/>
          </a:prstGeom>
        </p:spPr>
      </p:pic>
      <p:sp>
        <p:nvSpPr>
          <p:cNvPr id="38" name="Shape 23"/>
          <p:cNvSpPr/>
          <p:nvPr/>
        </p:nvSpPr>
        <p:spPr>
          <a:xfrm>
            <a:off x="9533900" y="5303520"/>
            <a:ext cx="2109155" cy="45720"/>
          </a:xfrm>
          <a:prstGeom prst="rect">
            <a:avLst/>
          </a:prstGeom>
          <a:solidFill>
            <a:srgbClr val="1FB57C"/>
          </a:solidFill>
          <a:ln w="12700">
            <a:solidFill>
              <a:srgbClr val="1FB57C"/>
            </a:solidFill>
            <a:prstDash val="solid"/>
          </a:ln>
        </p:spPr>
      </p:sp>
      <p:sp>
        <p:nvSpPr>
          <p:cNvPr id="39" name="Text 24"/>
          <p:cNvSpPr txBox="1"/>
          <p:nvPr/>
        </p:nvSpPr>
        <p:spPr>
          <a:xfrm>
            <a:off x="9643628" y="5458968"/>
            <a:ext cx="192627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b="1" spc="200" kern="0" dirty="0">
                <a:solidFill>
                  <a:srgbClr val="B9AB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RASHID KARIM · 25 ANNI</a:t>
            </a:r>
            <a:endParaRPr lang="en-US" sz="850" dirty="0"/>
          </a:p>
        </p:txBody>
      </p:sp>
      <p:sp>
        <p:nvSpPr>
          <p:cNvPr id="40" name="Text 25"/>
          <p:cNvSpPr txBox="1"/>
          <p:nvPr/>
        </p:nvSpPr>
        <p:spPr>
          <a:xfrm>
            <a:off x="9643628" y="5733288"/>
            <a:ext cx="19262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 navigatore.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73952"/>
            <a:ext cx="54864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B9ABA3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scognamiglio-Asteroid/c802be49-0e67-4e37-9766-d69f41363cb4/scratchpad/deck/out/gen/c18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52400"/>
            <a:ext cx="5120640" cy="6705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120640" y="152400"/>
            <a:ext cx="64008" cy="6705600"/>
          </a:xfrm>
          <a:prstGeom prst="rect">
            <a:avLst/>
          </a:prstGeom>
          <a:solidFill>
            <a:srgbClr val="FFB21A"/>
          </a:solidFill>
          <a:ln w="12700">
            <a:solidFill>
              <a:srgbClr val="FFB21A"/>
            </a:solidFill>
            <a:prstDash val="solid"/>
          </a:ln>
        </p:spPr>
      </p:sp>
      <p:sp>
        <p:nvSpPr>
          <p:cNvPr id="4" name="Text 1"/>
          <p:cNvSpPr txBox="1"/>
          <p:nvPr/>
        </p:nvSpPr>
        <p:spPr>
          <a:xfrm>
            <a:off x="5623560" y="457200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FFB2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PERSONAGGI</a:t>
            </a:r>
            <a:endParaRPr lang="en-US" sz="1050" dirty="0"/>
          </a:p>
        </p:txBody>
      </p:sp>
      <p:pic>
        <p:nvPicPr>
          <p:cNvPr id="5" name="Image 1" descr="Ibra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6984" y="658368"/>
            <a:ext cx="1625673" cy="767715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5623560" y="1444371"/>
            <a:ext cx="601949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9AB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IBRAHIM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623560" y="1755267"/>
            <a:ext cx="60194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8E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 CAPO. QUELLO CHE HA L'IDEA.</a:t>
            </a:r>
            <a:endParaRPr lang="en-US" sz="1700" dirty="0"/>
          </a:p>
        </p:txBody>
      </p:sp>
      <p:sp>
        <p:nvSpPr>
          <p:cNvPr id="8" name="Text 4"/>
          <p:cNvSpPr txBox="1"/>
          <p:nvPr/>
        </p:nvSpPr>
        <p:spPr>
          <a:xfrm>
            <a:off x="5623560" y="2212467"/>
            <a:ext cx="6019495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 racconto non lo descrive: lo mostra in azione. Diceva che Roma era lì, ferma, che aspettava solo qualcuno con il coraggio di prenderla. Gli altri gli credevano. O forse volevano credergli.</a:t>
            </a:r>
            <a:endParaRPr lang="en-US" sz="1350" dirty="0"/>
          </a:p>
        </p:txBody>
      </p:sp>
      <p:sp>
        <p:nvSpPr>
          <p:cNvPr id="9" name="Text 5"/>
          <p:cNvSpPr txBox="1"/>
          <p:nvPr/>
        </p:nvSpPr>
        <p:spPr>
          <a:xfrm>
            <a:off x="5623560" y="3401187"/>
            <a:ext cx="455645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●"/>
            </a:pPr>
            <a:r>
              <a:rPr lang="en-US" sz="125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carica la bici in spalla per cinque piani, per non lasciare buchi nella tabella dell'app.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●"/>
            </a:pPr>
            <a:r>
              <a:rPr lang="en-US" sz="125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Scarica lo spray in faccia a Massimo e gli porta via un chilo di coca dei Dragona.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●"/>
            </a:pPr>
            <a:r>
              <a:rPr lang="en-US" sz="125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Conta trenta secondi esatti di silenzio prima di decidere.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●"/>
            </a:pPr>
            <a:r>
              <a:rPr lang="en-US" sz="125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Spara per primo a Torre Spaccata, e tiene Ferro finché muore.</a:t>
            </a:r>
            <a:endParaRPr lang="en-US" sz="1250" dirty="0"/>
          </a:p>
        </p:txBody>
      </p:sp>
      <p:sp>
        <p:nvSpPr>
          <p:cNvPr id="10" name="Shape 6"/>
          <p:cNvSpPr/>
          <p:nvPr/>
        </p:nvSpPr>
        <p:spPr>
          <a:xfrm>
            <a:off x="5623560" y="4909947"/>
            <a:ext cx="4556455" cy="914400"/>
          </a:xfrm>
          <a:prstGeom prst="roundRect">
            <a:avLst>
              <a:gd name="adj" fmla="val 4000"/>
            </a:avLst>
          </a:prstGeom>
          <a:solidFill>
            <a:srgbClr val="1A1420"/>
          </a:solidFill>
          <a:ln w="12700">
            <a:solidFill>
              <a:srgbClr val="1A1420"/>
            </a:solidFill>
            <a:prstDash val="solid"/>
          </a:ln>
        </p:spPr>
      </p:sp>
      <p:sp>
        <p:nvSpPr>
          <p:cNvPr id="11" name="Text 7"/>
          <p:cNvSpPr txBox="1"/>
          <p:nvPr/>
        </p:nvSpPr>
        <p:spPr>
          <a:xfrm>
            <a:off x="5788152" y="5019675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FFB2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ARCO NELLA STAGIONE</a:t>
            </a:r>
            <a:endParaRPr lang="en-US" sz="900" dirty="0"/>
          </a:p>
        </p:txBody>
      </p:sp>
      <p:sp>
        <p:nvSpPr>
          <p:cNvPr id="12" name="Text 8"/>
          <p:cNvSpPr txBox="1"/>
          <p:nvPr/>
        </p:nvSpPr>
        <p:spPr>
          <a:xfrm>
            <a:off x="5788152" y="5257419"/>
            <a:ext cx="4227271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 rider che vuole Roma a re di Roma che non può più lasciarla. Le sue scelte portano la Banda in alto, e costano la vita a Ferro.</a:t>
            </a:r>
            <a:endParaRPr lang="en-US" sz="1150" dirty="0"/>
          </a:p>
        </p:txBody>
      </p:sp>
      <p:sp>
        <p:nvSpPr>
          <p:cNvPr id="13" name="Shape 9"/>
          <p:cNvSpPr/>
          <p:nvPr/>
        </p:nvSpPr>
        <p:spPr>
          <a:xfrm rot="-180000">
            <a:off x="10362895" y="4114800"/>
            <a:ext cx="1325880" cy="1645920"/>
          </a:xfrm>
          <a:prstGeom prst="rect">
            <a:avLst/>
          </a:prstGeom>
          <a:solidFill>
            <a:srgbClr val="EFE2C7"/>
          </a:solidFill>
          <a:ln w="12700">
            <a:solidFill>
              <a:srgbClr val="EFE2C7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50000"/>
              </a:srgbClr>
            </a:outerShdw>
          </a:effectLst>
        </p:spPr>
      </p:sp>
      <p:pic>
        <p:nvPicPr>
          <p:cNvPr id="14" name="Image 2" descr="/private/tmp/claude-501/-Users-scognamiglio-Asteroid/c802be49-0e67-4e37-9766-d69f41363cb4/scratchpad/deck/out/gen/c19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-180000">
            <a:off x="10408615" y="4160520"/>
            <a:ext cx="1234440" cy="155448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10408615" y="5824728"/>
            <a:ext cx="1234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B9AB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Dal racconto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73952"/>
            <a:ext cx="54864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B9ABA3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scognamiglio-Asteroid/c802be49-0e67-4e37-9766-d69f41363cb4/scratchpad/deck/out/gen/c20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52400"/>
            <a:ext cx="5120640" cy="6705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120640" y="152400"/>
            <a:ext cx="64008" cy="6705600"/>
          </a:xfrm>
          <a:prstGeom prst="rect">
            <a:avLst/>
          </a:prstGeom>
          <a:solidFill>
            <a:srgbClr val="F0462F"/>
          </a:solidFill>
          <a:ln w="12700">
            <a:solidFill>
              <a:srgbClr val="F0462F"/>
            </a:solidFill>
            <a:prstDash val="solid"/>
          </a:ln>
        </p:spPr>
      </p:sp>
      <p:sp>
        <p:nvSpPr>
          <p:cNvPr id="4" name="Text 1"/>
          <p:cNvSpPr txBox="1"/>
          <p:nvPr/>
        </p:nvSpPr>
        <p:spPr>
          <a:xfrm>
            <a:off x="5623560" y="457200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F04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PERSONAGGI</a:t>
            </a:r>
            <a:endParaRPr lang="en-US" sz="1050" dirty="0"/>
          </a:p>
        </p:txBody>
      </p:sp>
      <p:pic>
        <p:nvPicPr>
          <p:cNvPr id="5" name="Image 1" descr="Ferro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6984" y="658368"/>
            <a:ext cx="2129579" cy="767715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5623560" y="1444371"/>
            <a:ext cx="601949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9AB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FARHAN MIAH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623560" y="1755267"/>
            <a:ext cx="60194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8E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FORZA. E IL CUORE.</a:t>
            </a:r>
            <a:endParaRPr lang="en-US" sz="1700" dirty="0"/>
          </a:p>
        </p:txBody>
      </p:sp>
      <p:sp>
        <p:nvSpPr>
          <p:cNvPr id="8" name="Text 4"/>
          <p:cNvSpPr txBox="1"/>
          <p:nvPr/>
        </p:nvSpPr>
        <p:spPr>
          <a:xfrm>
            <a:off x="5623560" y="2212467"/>
            <a:ext cx="6019495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Grosso, mani da muratore, faccia dolce da fratello minore, sempre affamato. Lavapiatti quattordici ore al giorno. Quando entra in una stanza, tutti capiscono che la conversazione è finita.</a:t>
            </a:r>
            <a:endParaRPr lang="en-US" sz="1350" dirty="0"/>
          </a:p>
        </p:txBody>
      </p:sp>
      <p:sp>
        <p:nvSpPr>
          <p:cNvPr id="9" name="Text 5"/>
          <p:cNvSpPr txBox="1"/>
          <p:nvPr/>
        </p:nvSpPr>
        <p:spPr>
          <a:xfrm>
            <a:off x="5623560" y="3401187"/>
            <a:ext cx="455645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●"/>
            </a:pPr>
            <a:r>
              <a:rPr lang="en-US" sz="125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Prima di fare male a qualcuno aspetta mezzo secondo, come se chiedesse il permesso.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●"/>
            </a:pPr>
            <a:r>
              <a:rPr lang="en-US" sz="125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Restituisce di nascosto il Patek alla madre ai Parioli.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●"/>
            </a:pPr>
            <a:r>
              <a:rPr lang="en-US" sz="125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Lascia stare la badante chiusa in bagno a Prati.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●"/>
            </a:pPr>
            <a:r>
              <a:rPr lang="en-US" sz="125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Muore a Torre Spaccata senza dire niente ai Dragona.</a:t>
            </a:r>
            <a:endParaRPr lang="en-US" sz="1250" dirty="0"/>
          </a:p>
        </p:txBody>
      </p:sp>
      <p:sp>
        <p:nvSpPr>
          <p:cNvPr id="10" name="Shape 6"/>
          <p:cNvSpPr/>
          <p:nvPr/>
        </p:nvSpPr>
        <p:spPr>
          <a:xfrm>
            <a:off x="5623560" y="4909947"/>
            <a:ext cx="4556455" cy="914400"/>
          </a:xfrm>
          <a:prstGeom prst="roundRect">
            <a:avLst>
              <a:gd name="adj" fmla="val 4000"/>
            </a:avLst>
          </a:prstGeom>
          <a:solidFill>
            <a:srgbClr val="1A1420"/>
          </a:solidFill>
          <a:ln w="12700">
            <a:solidFill>
              <a:srgbClr val="1A1420"/>
            </a:solidFill>
            <a:prstDash val="solid"/>
          </a:ln>
        </p:spPr>
      </p:sp>
      <p:sp>
        <p:nvSpPr>
          <p:cNvPr id="11" name="Text 7"/>
          <p:cNvSpPr txBox="1"/>
          <p:nvPr/>
        </p:nvSpPr>
        <p:spPr>
          <a:xfrm>
            <a:off x="5788152" y="5019675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F04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ARCO NELLA STAGIONE</a:t>
            </a:r>
            <a:endParaRPr lang="en-US" sz="900" dirty="0"/>
          </a:p>
        </p:txBody>
      </p:sp>
      <p:sp>
        <p:nvSpPr>
          <p:cNvPr id="12" name="Text 8"/>
          <p:cNvSpPr txBox="1"/>
          <p:nvPr/>
        </p:nvSpPr>
        <p:spPr>
          <a:xfrm>
            <a:off x="5788152" y="5257419"/>
            <a:ext cx="4227271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 gigante gentile che restituisce un orologio a una madre e soffoca un uomo che lo ha riconosciuto. Il più umano e il più vulnerabile.</a:t>
            </a:r>
            <a:endParaRPr lang="en-US" sz="1150" dirty="0"/>
          </a:p>
        </p:txBody>
      </p:sp>
      <p:sp>
        <p:nvSpPr>
          <p:cNvPr id="13" name="Shape 9"/>
          <p:cNvSpPr/>
          <p:nvPr/>
        </p:nvSpPr>
        <p:spPr>
          <a:xfrm rot="-180000">
            <a:off x="10362895" y="4114800"/>
            <a:ext cx="1325880" cy="1645920"/>
          </a:xfrm>
          <a:prstGeom prst="rect">
            <a:avLst/>
          </a:prstGeom>
          <a:solidFill>
            <a:srgbClr val="EFE2C7"/>
          </a:solidFill>
          <a:ln w="12700">
            <a:solidFill>
              <a:srgbClr val="EFE2C7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50000"/>
              </a:srgbClr>
            </a:outerShdw>
          </a:effectLst>
        </p:spPr>
      </p:sp>
      <p:pic>
        <p:nvPicPr>
          <p:cNvPr id="14" name="Image 2" descr="/private/tmp/claude-501/-Users-scognamiglio-Asteroid/c802be49-0e67-4e37-9766-d69f41363cb4/scratchpad/deck/out/gen/c21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-180000">
            <a:off x="10408615" y="4160520"/>
            <a:ext cx="1234440" cy="155448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10408615" y="5824728"/>
            <a:ext cx="1234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B9AB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Dal racconto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73952"/>
            <a:ext cx="54864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B9ABA3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scognamiglio-Asteroid/c802be49-0e67-4e37-9766-d69f41363cb4/scratchpad/deck/out/gen/c22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52400"/>
            <a:ext cx="5120640" cy="6705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120640" y="152400"/>
            <a:ext cx="64008" cy="6705600"/>
          </a:xfrm>
          <a:prstGeom prst="rect">
            <a:avLst/>
          </a:prstGeom>
          <a:solidFill>
            <a:srgbClr val="FF4F8B"/>
          </a:solidFill>
          <a:ln w="12700">
            <a:solidFill>
              <a:srgbClr val="FF4F8B"/>
            </a:solidFill>
            <a:prstDash val="solid"/>
          </a:ln>
        </p:spPr>
      </p:sp>
      <p:sp>
        <p:nvSpPr>
          <p:cNvPr id="4" name="Text 1"/>
          <p:cNvSpPr txBox="1"/>
          <p:nvPr/>
        </p:nvSpPr>
        <p:spPr>
          <a:xfrm>
            <a:off x="5623560" y="457200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FF4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PERSONAGGI</a:t>
            </a:r>
            <a:endParaRPr lang="en-US" sz="1050" dirty="0"/>
          </a:p>
        </p:txBody>
      </p:sp>
      <p:pic>
        <p:nvPicPr>
          <p:cNvPr id="5" name="Image 1" descr="Nab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6984" y="658368"/>
            <a:ext cx="1458474" cy="767715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5623560" y="1444371"/>
            <a:ext cx="601949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9AB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NABIL · 16 ANNI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623560" y="1755267"/>
            <a:ext cx="60194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8E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GLI OCCHI. E LA TELECAMERA.</a:t>
            </a:r>
            <a:endParaRPr lang="en-US" sz="1700" dirty="0"/>
          </a:p>
        </p:txBody>
      </p:sp>
      <p:sp>
        <p:nvSpPr>
          <p:cNvPr id="8" name="Text 4"/>
          <p:cNvSpPr txBox="1"/>
          <p:nvPr/>
        </p:nvSpPr>
        <p:spPr>
          <a:xfrm>
            <a:off x="5623560" y="2212467"/>
            <a:ext cx="6019495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Bello, vanitoso, capelli sempre perfetti, sorriso da TikTok. Cresciuto più dentro il telefono che dentro Roma. Non è ancora davvero criminale, ma vuole esserlo talmente tanto che diventa pericoloso.</a:t>
            </a:r>
            <a:endParaRPr lang="en-US" sz="1350" dirty="0"/>
          </a:p>
        </p:txBody>
      </p:sp>
      <p:sp>
        <p:nvSpPr>
          <p:cNvPr id="9" name="Text 5"/>
          <p:cNvSpPr txBox="1"/>
          <p:nvPr/>
        </p:nvSpPr>
        <p:spPr>
          <a:xfrm>
            <a:off x="5623560" y="3401187"/>
            <a:ext cx="455645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●"/>
            </a:pPr>
            <a:r>
              <a:rPr lang="en-US" sz="125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Sembra innocuo, il ragazzino che porta il bubble tea.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●"/>
            </a:pPr>
            <a:r>
              <a:rPr lang="en-US" sz="125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Apre @bengalboy.it, un profilo che non si può ricondurre a lui.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●"/>
            </a:pPr>
            <a:r>
              <a:rPr lang="en-US" sz="125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Va in diretta da Via Giulia con Tumi Amar in sottofondo.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●"/>
            </a:pPr>
            <a:r>
              <a:rPr lang="en-US" sz="125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Spara con la destra e filma con la sinistra.</a:t>
            </a:r>
            <a:endParaRPr lang="en-US" sz="1250" dirty="0"/>
          </a:p>
        </p:txBody>
      </p:sp>
      <p:sp>
        <p:nvSpPr>
          <p:cNvPr id="10" name="Shape 6"/>
          <p:cNvSpPr/>
          <p:nvPr/>
        </p:nvSpPr>
        <p:spPr>
          <a:xfrm>
            <a:off x="5623560" y="4909947"/>
            <a:ext cx="4556455" cy="914400"/>
          </a:xfrm>
          <a:prstGeom prst="roundRect">
            <a:avLst>
              <a:gd name="adj" fmla="val 4000"/>
            </a:avLst>
          </a:prstGeom>
          <a:solidFill>
            <a:srgbClr val="1A1420"/>
          </a:solidFill>
          <a:ln w="12700">
            <a:solidFill>
              <a:srgbClr val="1A1420"/>
            </a:solidFill>
            <a:prstDash val="solid"/>
          </a:ln>
        </p:spPr>
      </p:sp>
      <p:sp>
        <p:nvSpPr>
          <p:cNvPr id="11" name="Text 7"/>
          <p:cNvSpPr txBox="1"/>
          <p:nvPr/>
        </p:nvSpPr>
        <p:spPr>
          <a:xfrm>
            <a:off x="5788152" y="5019675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FF4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ARCO NELLA STAGIONE</a:t>
            </a:r>
            <a:endParaRPr lang="en-US" sz="900" dirty="0"/>
          </a:p>
        </p:txBody>
      </p:sp>
      <p:sp>
        <p:nvSpPr>
          <p:cNvPr id="12" name="Text 8"/>
          <p:cNvSpPr txBox="1"/>
          <p:nvPr/>
        </p:nvSpPr>
        <p:spPr>
          <a:xfrm>
            <a:off x="5788152" y="5257419"/>
            <a:ext cx="4227271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Dal ragazzino che vuole essere criminale a quello che filma un amico che muore. @bengalboy.it diventa una star, e lui resta muto.</a:t>
            </a:r>
            <a:endParaRPr lang="en-US" sz="1150" dirty="0"/>
          </a:p>
        </p:txBody>
      </p:sp>
      <p:sp>
        <p:nvSpPr>
          <p:cNvPr id="13" name="Shape 9"/>
          <p:cNvSpPr/>
          <p:nvPr/>
        </p:nvSpPr>
        <p:spPr>
          <a:xfrm rot="-180000">
            <a:off x="10362895" y="4114800"/>
            <a:ext cx="1325880" cy="1645920"/>
          </a:xfrm>
          <a:prstGeom prst="rect">
            <a:avLst/>
          </a:prstGeom>
          <a:solidFill>
            <a:srgbClr val="EFE2C7"/>
          </a:solidFill>
          <a:ln w="12700">
            <a:solidFill>
              <a:srgbClr val="EFE2C7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50000"/>
              </a:srgbClr>
            </a:outerShdw>
          </a:effectLst>
        </p:spPr>
      </p:sp>
      <p:pic>
        <p:nvPicPr>
          <p:cNvPr id="14" name="Image 2" descr="/private/tmp/claude-501/-Users-scognamiglio-Asteroid/c802be49-0e67-4e37-9766-d69f41363cb4/scratchpad/deck/out/gen/c23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-180000">
            <a:off x="10408615" y="4160520"/>
            <a:ext cx="1234440" cy="155448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10408615" y="5824728"/>
            <a:ext cx="1234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B9AB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Dal racconto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73952"/>
            <a:ext cx="54864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B9ABA3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scognamiglio-Asteroid/c802be49-0e67-4e37-9766-d69f41363cb4/scratchpad/deck/out/gen/c24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52400"/>
            <a:ext cx="5120640" cy="6705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120640" y="152400"/>
            <a:ext cx="64008" cy="6705600"/>
          </a:xfrm>
          <a:prstGeom prst="rect">
            <a:avLst/>
          </a:prstGeom>
          <a:solidFill>
            <a:srgbClr val="35C8C1"/>
          </a:solidFill>
          <a:ln w="12700">
            <a:solidFill>
              <a:srgbClr val="35C8C1"/>
            </a:solidFill>
            <a:prstDash val="solid"/>
          </a:ln>
        </p:spPr>
      </p:sp>
      <p:sp>
        <p:nvSpPr>
          <p:cNvPr id="4" name="Text 1"/>
          <p:cNvSpPr txBox="1"/>
          <p:nvPr/>
        </p:nvSpPr>
        <p:spPr>
          <a:xfrm>
            <a:off x="5623560" y="457200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35C8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PERSONAGGI</a:t>
            </a:r>
            <a:endParaRPr lang="en-US" sz="1050" dirty="0"/>
          </a:p>
        </p:txBody>
      </p:sp>
      <p:pic>
        <p:nvPicPr>
          <p:cNvPr id="5" name="Image 1" descr="Apa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6984" y="658368"/>
            <a:ext cx="1447863" cy="767715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5623560" y="1444371"/>
            <a:ext cx="601949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9AB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SAMIRA BEGUM · 32 ANNI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623560" y="1755267"/>
            <a:ext cx="60194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8E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MENTE. E LA VOCE.</a:t>
            </a:r>
            <a:endParaRPr lang="en-US" sz="1700" dirty="0"/>
          </a:p>
        </p:txBody>
      </p:sp>
      <p:sp>
        <p:nvSpPr>
          <p:cNvPr id="8" name="Text 4"/>
          <p:cNvSpPr txBox="1"/>
          <p:nvPr/>
        </p:nvSpPr>
        <p:spPr>
          <a:xfrm>
            <a:off x="5623560" y="2212467"/>
            <a:ext cx="6019495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«sorella maggiore». Non consegna niente, non corre, non alza la voce. Gestisce il Dhaka Mini Market, alimentari e money transfer. Tutti passano da lei prima o poi. Viene da Sylhet e scrive tutto sul suo quaderno.</a:t>
            </a:r>
            <a:endParaRPr lang="en-US" sz="1350" dirty="0"/>
          </a:p>
        </p:txBody>
      </p:sp>
      <p:sp>
        <p:nvSpPr>
          <p:cNvPr id="9" name="Text 5"/>
          <p:cNvSpPr txBox="1"/>
          <p:nvPr/>
        </p:nvSpPr>
        <p:spPr>
          <a:xfrm>
            <a:off x="5623560" y="3401187"/>
            <a:ext cx="30097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35C8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</a:t>
            </a:r>
            <a:pPr indent="0" marL="0">
              <a:buNone/>
            </a:pPr>
            <a:r>
              <a:rPr lang="en-US" sz="1150" dirty="0">
                <a:solidFill>
                  <a:srgbClr val="F8E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 chi ha.</a:t>
            </a:r>
            <a:endParaRPr lang="en-US" sz="1150" dirty="0"/>
          </a:p>
        </p:txBody>
      </p:sp>
      <p:sp>
        <p:nvSpPr>
          <p:cNvPr id="10" name="Text 6"/>
          <p:cNvSpPr txBox="1"/>
          <p:nvPr/>
        </p:nvSpPr>
        <p:spPr>
          <a:xfrm>
            <a:off x="8633308" y="3401187"/>
            <a:ext cx="30097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35C8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</a:t>
            </a:r>
            <a:pPr indent="0" marL="0">
              <a:buNone/>
            </a:pPr>
            <a:r>
              <a:rPr lang="en-US" sz="1150" dirty="0">
                <a:solidFill>
                  <a:srgbClr val="F8E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 chi deve.</a:t>
            </a:r>
            <a:endParaRPr lang="en-US" sz="1150" dirty="0"/>
          </a:p>
        </p:txBody>
      </p:sp>
      <p:sp>
        <p:nvSpPr>
          <p:cNvPr id="11" name="Text 7"/>
          <p:cNvSpPr txBox="1"/>
          <p:nvPr/>
        </p:nvSpPr>
        <p:spPr>
          <a:xfrm>
            <a:off x="5623560" y="3675507"/>
            <a:ext cx="30097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35C8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</a:t>
            </a:r>
            <a:pPr indent="0" marL="0">
              <a:buNone/>
            </a:pPr>
            <a:r>
              <a:rPr lang="en-US" sz="1150" dirty="0">
                <a:solidFill>
                  <a:srgbClr val="F8E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 chi trasferisce soldi.</a:t>
            </a:r>
            <a:endParaRPr lang="en-US" sz="1150" dirty="0"/>
          </a:p>
        </p:txBody>
      </p:sp>
      <p:sp>
        <p:nvSpPr>
          <p:cNvPr id="12" name="Text 8"/>
          <p:cNvSpPr txBox="1"/>
          <p:nvPr/>
        </p:nvSpPr>
        <p:spPr>
          <a:xfrm>
            <a:off x="8633308" y="3675507"/>
            <a:ext cx="30097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35C8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</a:t>
            </a:r>
            <a:pPr indent="0" marL="0">
              <a:buNone/>
            </a:pPr>
            <a:r>
              <a:rPr lang="en-US" sz="1150" dirty="0">
                <a:solidFill>
                  <a:srgbClr val="F8E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 chi mente.</a:t>
            </a:r>
            <a:endParaRPr lang="en-US" sz="1150" dirty="0"/>
          </a:p>
        </p:txBody>
      </p:sp>
      <p:sp>
        <p:nvSpPr>
          <p:cNvPr id="13" name="Text 9"/>
          <p:cNvSpPr txBox="1"/>
          <p:nvPr/>
        </p:nvSpPr>
        <p:spPr>
          <a:xfrm>
            <a:off x="5623560" y="3949827"/>
            <a:ext cx="30097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35C8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</a:t>
            </a:r>
            <a:pPr indent="0" marL="0">
              <a:buNone/>
            </a:pPr>
            <a:r>
              <a:rPr lang="en-US" sz="1150" dirty="0">
                <a:solidFill>
                  <a:srgbClr val="F8E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 chi ha paura.</a:t>
            </a:r>
            <a:endParaRPr lang="en-US" sz="1150" dirty="0"/>
          </a:p>
        </p:txBody>
      </p:sp>
      <p:sp>
        <p:nvSpPr>
          <p:cNvPr id="14" name="Text 10"/>
          <p:cNvSpPr txBox="1"/>
          <p:nvPr/>
        </p:nvSpPr>
        <p:spPr>
          <a:xfrm>
            <a:off x="8633308" y="3949827"/>
            <a:ext cx="30097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35C8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</a:t>
            </a:r>
            <a:pPr indent="0" marL="0">
              <a:buNone/>
            </a:pPr>
            <a:r>
              <a:rPr lang="en-US" sz="1150" dirty="0">
                <a:solidFill>
                  <a:srgbClr val="F8E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 chi sta per scappare.</a:t>
            </a:r>
            <a:endParaRPr lang="en-US" sz="1150" dirty="0"/>
          </a:p>
        </p:txBody>
      </p:sp>
      <p:sp>
        <p:nvSpPr>
          <p:cNvPr id="15" name="Text 11"/>
          <p:cNvSpPr txBox="1"/>
          <p:nvPr/>
        </p:nvSpPr>
        <p:spPr>
          <a:xfrm>
            <a:off x="5623560" y="4224147"/>
            <a:ext cx="30097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35C8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</a:t>
            </a:r>
            <a:pPr indent="0" marL="0">
              <a:buNone/>
            </a:pPr>
            <a:r>
              <a:rPr lang="en-US" sz="1150" dirty="0">
                <a:solidFill>
                  <a:srgbClr val="F8E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 chi parla troppo.</a:t>
            </a:r>
            <a:endParaRPr lang="en-US" sz="1150" dirty="0"/>
          </a:p>
        </p:txBody>
      </p:sp>
      <p:sp>
        <p:nvSpPr>
          <p:cNvPr id="16" name="Text 12"/>
          <p:cNvSpPr txBox="1"/>
          <p:nvPr/>
        </p:nvSpPr>
        <p:spPr>
          <a:xfrm>
            <a:off x="8633308" y="4224147"/>
            <a:ext cx="30097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35C8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</a:t>
            </a:r>
            <a:pPr indent="0" marL="0">
              <a:buNone/>
            </a:pPr>
            <a:r>
              <a:rPr lang="en-US" sz="1150" dirty="0">
                <a:solidFill>
                  <a:srgbClr val="F8E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 chi ha la bocca cucita.</a:t>
            </a:r>
            <a:endParaRPr lang="en-US" sz="1150" dirty="0"/>
          </a:p>
        </p:txBody>
      </p:sp>
      <p:sp>
        <p:nvSpPr>
          <p:cNvPr id="17" name="Shape 13"/>
          <p:cNvSpPr/>
          <p:nvPr/>
        </p:nvSpPr>
        <p:spPr>
          <a:xfrm>
            <a:off x="5623560" y="4589907"/>
            <a:ext cx="6019495" cy="914400"/>
          </a:xfrm>
          <a:prstGeom prst="roundRect">
            <a:avLst>
              <a:gd name="adj" fmla="val 4000"/>
            </a:avLst>
          </a:prstGeom>
          <a:solidFill>
            <a:srgbClr val="1A1420"/>
          </a:solidFill>
          <a:ln w="12700">
            <a:solidFill>
              <a:srgbClr val="1A1420"/>
            </a:solidFill>
            <a:prstDash val="solid"/>
          </a:ln>
        </p:spPr>
      </p:sp>
      <p:sp>
        <p:nvSpPr>
          <p:cNvPr id="18" name="Text 14"/>
          <p:cNvSpPr txBox="1"/>
          <p:nvPr/>
        </p:nvSpPr>
        <p:spPr>
          <a:xfrm>
            <a:off x="5788152" y="4699635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35C8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ARCO NELLA STAGIONE</a:t>
            </a:r>
            <a:endParaRPr lang="en-US" sz="900" dirty="0"/>
          </a:p>
        </p:txBody>
      </p:sp>
      <p:sp>
        <p:nvSpPr>
          <p:cNvPr id="19" name="Text 15"/>
          <p:cNvSpPr txBox="1"/>
          <p:nvPr/>
        </p:nvSpPr>
        <p:spPr>
          <a:xfrm>
            <a:off x="5788152" y="4937379"/>
            <a:ext cx="5690311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Dalla donna che tiene i conti degli altri a quella che decide il destino di tutti. Organizza la trappola finale, manda via i ragazzi e resta.</a:t>
            </a:r>
            <a:endParaRPr lang="en-US" sz="1150" dirty="0"/>
          </a:p>
        </p:txBody>
      </p:sp>
      <p:sp>
        <p:nvSpPr>
          <p:cNvPr id="20" name="Shape 16"/>
          <p:cNvSpPr/>
          <p:nvPr/>
        </p:nvSpPr>
        <p:spPr>
          <a:xfrm rot="180000">
            <a:off x="10545775" y="457200"/>
            <a:ext cx="1143000" cy="1417320"/>
          </a:xfrm>
          <a:prstGeom prst="rect">
            <a:avLst/>
          </a:prstGeom>
          <a:solidFill>
            <a:srgbClr val="EFE2C7"/>
          </a:solidFill>
          <a:ln w="12700">
            <a:solidFill>
              <a:srgbClr val="EFE2C7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50000"/>
              </a:srgbClr>
            </a:outerShdw>
          </a:effectLst>
        </p:spPr>
      </p:sp>
      <p:pic>
        <p:nvPicPr>
          <p:cNvPr id="21" name="Image 2" descr="/private/tmp/claude-501/-Users-scognamiglio-Asteroid/c802be49-0e67-4e37-9766-d69f41363cb4/scratchpad/deck/out/gen/c25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80000">
            <a:off x="10591495" y="502920"/>
            <a:ext cx="1051560" cy="132588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73952"/>
            <a:ext cx="54864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B9ABA3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scognamiglio-Asteroid/c802be49-0e67-4e37-9766-d69f41363cb4/scratchpad/deck/out/gen/c26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52400"/>
            <a:ext cx="5120640" cy="6705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120640" y="152400"/>
            <a:ext cx="64008" cy="6705600"/>
          </a:xfrm>
          <a:prstGeom prst="rect">
            <a:avLst/>
          </a:prstGeom>
          <a:solidFill>
            <a:srgbClr val="1FB57C"/>
          </a:solidFill>
          <a:ln w="12700">
            <a:solidFill>
              <a:srgbClr val="1FB57C"/>
            </a:solidFill>
            <a:prstDash val="solid"/>
          </a:ln>
        </p:spPr>
      </p:sp>
      <p:sp>
        <p:nvSpPr>
          <p:cNvPr id="4" name="Text 1"/>
          <p:cNvSpPr txBox="1"/>
          <p:nvPr/>
        </p:nvSpPr>
        <p:spPr>
          <a:xfrm>
            <a:off x="5623560" y="457200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1FB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PERSONAGGI</a:t>
            </a:r>
            <a:endParaRPr lang="en-US" sz="1050" dirty="0"/>
          </a:p>
        </p:txBody>
      </p:sp>
      <p:pic>
        <p:nvPicPr>
          <p:cNvPr id="5" name="Image 1" descr="Rash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6984" y="658368"/>
            <a:ext cx="1924732" cy="767715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5623560" y="1444371"/>
            <a:ext cx="601949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9AB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RASHID KARIM · 25 ANNI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623560" y="1755267"/>
            <a:ext cx="60194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8E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 NAVIGATORE.</a:t>
            </a:r>
            <a:endParaRPr lang="en-US" sz="1700" dirty="0"/>
          </a:p>
        </p:txBody>
      </p:sp>
      <p:sp>
        <p:nvSpPr>
          <p:cNvPr id="8" name="Text 4"/>
          <p:cNvSpPr txBox="1"/>
          <p:nvPr/>
        </p:nvSpPr>
        <p:spPr>
          <a:xfrm>
            <a:off x="5623560" y="2212467"/>
            <a:ext cx="6019495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Magrissimo, occhi svegli, tuta acetata Nike anche d'estate. Fa consegne da quando ha quindici anni e conosce Roma meglio dei tassisti: scorciatoie, portoni aperti, cortili interni, scale di servizio.</a:t>
            </a:r>
            <a:endParaRPr lang="en-US" sz="1350" dirty="0"/>
          </a:p>
        </p:txBody>
      </p:sp>
      <p:sp>
        <p:nvSpPr>
          <p:cNvPr id="9" name="Text 5"/>
          <p:cNvSpPr txBox="1"/>
          <p:nvPr/>
        </p:nvSpPr>
        <p:spPr>
          <a:xfrm>
            <a:off x="5623560" y="3401187"/>
            <a:ext cx="455645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●"/>
            </a:pPr>
            <a:r>
              <a:rPr lang="en-US" sz="125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 la mappa di Roma stampata nel cervello.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●"/>
            </a:pPr>
            <a:r>
              <a:rPr lang="en-US" sz="125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Parla quasi mai, ma quando Ibrahim dice una cosa, lui l'ha capita due minuti prima.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●"/>
            </a:pPr>
            <a:r>
              <a:rPr lang="en-US" sz="125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È il primo a sapere da dove entrare e da dove sparire.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●"/>
            </a:pPr>
            <a:r>
              <a:rPr lang="en-US" sz="125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Insegue in bici il furgone dei Dragona fino a Torre Spaccata.</a:t>
            </a:r>
            <a:endParaRPr lang="en-US" sz="1250" dirty="0"/>
          </a:p>
        </p:txBody>
      </p:sp>
      <p:sp>
        <p:nvSpPr>
          <p:cNvPr id="10" name="Shape 6"/>
          <p:cNvSpPr/>
          <p:nvPr/>
        </p:nvSpPr>
        <p:spPr>
          <a:xfrm>
            <a:off x="5623560" y="4909947"/>
            <a:ext cx="4556455" cy="914400"/>
          </a:xfrm>
          <a:prstGeom prst="roundRect">
            <a:avLst>
              <a:gd name="adj" fmla="val 4000"/>
            </a:avLst>
          </a:prstGeom>
          <a:solidFill>
            <a:srgbClr val="1A1420"/>
          </a:solidFill>
          <a:ln w="12700">
            <a:solidFill>
              <a:srgbClr val="1A1420"/>
            </a:solidFill>
            <a:prstDash val="solid"/>
          </a:ln>
        </p:spPr>
      </p:sp>
      <p:sp>
        <p:nvSpPr>
          <p:cNvPr id="11" name="Text 7"/>
          <p:cNvSpPr txBox="1"/>
          <p:nvPr/>
        </p:nvSpPr>
        <p:spPr>
          <a:xfrm>
            <a:off x="5788152" y="5019675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1FB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ARCO NELLA STAGIONE</a:t>
            </a:r>
            <a:endParaRPr lang="en-US" sz="900" dirty="0"/>
          </a:p>
        </p:txBody>
      </p:sp>
      <p:sp>
        <p:nvSpPr>
          <p:cNvPr id="12" name="Text 8"/>
          <p:cNvSpPr txBox="1"/>
          <p:nvPr/>
        </p:nvSpPr>
        <p:spPr>
          <a:xfrm>
            <a:off x="5788152" y="5257419"/>
            <a:ext cx="4227271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 navigatore che non parla a quello che vede tutto prima degli altri. È lui a seguire Ferro fino al garage dei Dragona.</a:t>
            </a:r>
            <a:endParaRPr lang="en-US" sz="1150" dirty="0"/>
          </a:p>
        </p:txBody>
      </p:sp>
      <p:sp>
        <p:nvSpPr>
          <p:cNvPr id="13" name="Shape 9"/>
          <p:cNvSpPr/>
          <p:nvPr/>
        </p:nvSpPr>
        <p:spPr>
          <a:xfrm rot="-180000">
            <a:off x="10362895" y="4114800"/>
            <a:ext cx="1325880" cy="1645920"/>
          </a:xfrm>
          <a:prstGeom prst="rect">
            <a:avLst/>
          </a:prstGeom>
          <a:solidFill>
            <a:srgbClr val="EFE2C7"/>
          </a:solidFill>
          <a:ln w="12700">
            <a:solidFill>
              <a:srgbClr val="EFE2C7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50000"/>
              </a:srgbClr>
            </a:outerShdw>
          </a:effectLst>
        </p:spPr>
      </p:sp>
      <p:pic>
        <p:nvPicPr>
          <p:cNvPr id="14" name="Image 2" descr="/private/tmp/claude-501/-Users-scognamiglio-Asteroid/c802be49-0e67-4e37-9766-d69f41363cb4/scratchpad/deck/out/gen/c27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-180000">
            <a:off x="10408615" y="4160520"/>
            <a:ext cx="1234440" cy="155448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10408615" y="5824728"/>
            <a:ext cx="1234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B9AB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Dal racconto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73952"/>
            <a:ext cx="54864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B9ABA3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F04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ANTAGONISTI</a:t>
            </a:r>
            <a:endParaRPr lang="en-US" sz="1050" dirty="0"/>
          </a:p>
        </p:txBody>
      </p:sp>
      <p:pic>
        <p:nvPicPr>
          <p:cNvPr id="3" name="Image 0" descr="t-nemici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813816"/>
            <a:ext cx="10239375" cy="58668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548640" y="1747968"/>
            <a:ext cx="3606698" cy="4515672"/>
          </a:xfrm>
          <a:prstGeom prst="rect">
            <a:avLst/>
          </a:prstGeom>
          <a:solidFill>
            <a:srgbClr val="1A1420"/>
          </a:solidFill>
          <a:ln w="12700">
            <a:solidFill>
              <a:srgbClr val="1A1420"/>
            </a:solidFill>
            <a:prstDash val="solid"/>
          </a:ln>
        </p:spPr>
      </p:sp>
      <p:pic>
        <p:nvPicPr>
          <p:cNvPr id="5" name="Image 1" descr="/private/tmp/claude-501/-Users-scognamiglio-Asteroid/c802be49-0e67-4e37-9766-d69f41363cb4/scratchpad/deck/out/gen/c28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747968"/>
            <a:ext cx="3606698" cy="2032052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548640" y="3780021"/>
            <a:ext cx="3606698" cy="54864"/>
          </a:xfrm>
          <a:prstGeom prst="rect">
            <a:avLst/>
          </a:prstGeom>
          <a:solidFill>
            <a:srgbClr val="F0462F"/>
          </a:solidFill>
          <a:ln w="12700">
            <a:solidFill>
              <a:srgbClr val="F0462F"/>
            </a:solidFill>
            <a:prstDash val="solid"/>
          </a:ln>
        </p:spPr>
      </p:sp>
      <p:sp>
        <p:nvSpPr>
          <p:cNvPr id="7" name="Text 3"/>
          <p:cNvSpPr txBox="1"/>
          <p:nvPr/>
        </p:nvSpPr>
        <p:spPr>
          <a:xfrm>
            <a:off x="731520" y="3962901"/>
            <a:ext cx="324093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F04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FAMIGLIA</a:t>
            </a:r>
            <a:endParaRPr lang="en-US" sz="900" dirty="0"/>
          </a:p>
        </p:txBody>
      </p:sp>
      <p:pic>
        <p:nvPicPr>
          <p:cNvPr id="8" name="Image 2" descr="foe-0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4218933"/>
            <a:ext cx="2705100" cy="310872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731520" y="4767573"/>
            <a:ext cx="3240938" cy="1432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Vincenzo Dragona comanda su mezza Roma. Solo loro strozzano, solo loro decidono chi apre e chi brucia. Nessuno fotte i Dragona.</a:t>
            </a:r>
            <a:endParaRPr lang="en-US" sz="1250" dirty="0"/>
          </a:p>
        </p:txBody>
      </p:sp>
      <p:sp>
        <p:nvSpPr>
          <p:cNvPr id="10" name="Shape 5"/>
          <p:cNvSpPr/>
          <p:nvPr/>
        </p:nvSpPr>
        <p:spPr>
          <a:xfrm>
            <a:off x="4292498" y="1747968"/>
            <a:ext cx="3606698" cy="4515672"/>
          </a:xfrm>
          <a:prstGeom prst="rect">
            <a:avLst/>
          </a:prstGeom>
          <a:solidFill>
            <a:srgbClr val="1A1420"/>
          </a:solidFill>
          <a:ln w="12700">
            <a:solidFill>
              <a:srgbClr val="1A1420"/>
            </a:solidFill>
            <a:prstDash val="solid"/>
          </a:ln>
        </p:spPr>
      </p:sp>
      <p:pic>
        <p:nvPicPr>
          <p:cNvPr id="11" name="Image 3" descr="/private/tmp/claude-501/-Users-scognamiglio-Asteroid/c802be49-0e67-4e37-9766-d69f41363cb4/scratchpad/deck/out/gen/c29.jp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2498" y="1747968"/>
            <a:ext cx="3606698" cy="2032052"/>
          </a:xfrm>
          <a:prstGeom prst="rect">
            <a:avLst/>
          </a:prstGeom>
        </p:spPr>
      </p:pic>
      <p:sp>
        <p:nvSpPr>
          <p:cNvPr id="12" name="Shape 6"/>
          <p:cNvSpPr/>
          <p:nvPr/>
        </p:nvSpPr>
        <p:spPr>
          <a:xfrm>
            <a:off x="4292498" y="3780021"/>
            <a:ext cx="3606698" cy="54864"/>
          </a:xfrm>
          <a:prstGeom prst="rect">
            <a:avLst/>
          </a:prstGeom>
          <a:solidFill>
            <a:srgbClr val="F0462F"/>
          </a:solidFill>
          <a:ln w="12700">
            <a:solidFill>
              <a:srgbClr val="F0462F"/>
            </a:solidFill>
            <a:prstDash val="solid"/>
          </a:ln>
        </p:spPr>
      </p:sp>
      <p:sp>
        <p:nvSpPr>
          <p:cNvPr id="13" name="Text 7"/>
          <p:cNvSpPr txBox="1"/>
          <p:nvPr/>
        </p:nvSpPr>
        <p:spPr>
          <a:xfrm>
            <a:off x="4475378" y="3962901"/>
            <a:ext cx="324093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F04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DIVISA</a:t>
            </a:r>
            <a:endParaRPr lang="en-US" sz="900" dirty="0"/>
          </a:p>
        </p:txBody>
      </p:sp>
      <p:pic>
        <p:nvPicPr>
          <p:cNvPr id="14" name="Image 4" descr="foe-1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5378" y="4218933"/>
            <a:ext cx="2705100" cy="310872"/>
          </a:xfrm>
          <a:prstGeom prst="rect">
            <a:avLst/>
          </a:prstGeom>
        </p:spPr>
      </p:pic>
      <p:sp>
        <p:nvSpPr>
          <p:cNvPr id="15" name="Text 8"/>
          <p:cNvSpPr txBox="1"/>
          <p:nvPr/>
        </p:nvSpPr>
        <p:spPr>
          <a:xfrm>
            <a:off x="4475378" y="4767573"/>
            <a:ext cx="3240938" cy="1432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Due italiani con le scarpe troppo costose per il mestiere che fanno. Comprano il chilo della Banda per cinquantamila euro. Poi hanno paura.</a:t>
            </a:r>
            <a:endParaRPr lang="en-US" sz="1250" dirty="0"/>
          </a:p>
        </p:txBody>
      </p:sp>
      <p:sp>
        <p:nvSpPr>
          <p:cNvPr id="16" name="Shape 9"/>
          <p:cNvSpPr/>
          <p:nvPr/>
        </p:nvSpPr>
        <p:spPr>
          <a:xfrm>
            <a:off x="8036357" y="1747968"/>
            <a:ext cx="3606698" cy="4515672"/>
          </a:xfrm>
          <a:prstGeom prst="rect">
            <a:avLst/>
          </a:prstGeom>
          <a:solidFill>
            <a:srgbClr val="1A1420"/>
          </a:solidFill>
          <a:ln w="12700">
            <a:solidFill>
              <a:srgbClr val="1A1420"/>
            </a:solidFill>
            <a:prstDash val="solid"/>
          </a:ln>
        </p:spPr>
      </p:sp>
      <p:pic>
        <p:nvPicPr>
          <p:cNvPr id="17" name="Image 5" descr="/private/tmp/claude-501/-Users-scognamiglio-Asteroid/c802be49-0e67-4e37-9766-d69f41363cb4/scratchpad/deck/out/gen/c30.jp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357" y="1747968"/>
            <a:ext cx="3606698" cy="2032052"/>
          </a:xfrm>
          <a:prstGeom prst="rect">
            <a:avLst/>
          </a:prstGeom>
        </p:spPr>
      </p:pic>
      <p:sp>
        <p:nvSpPr>
          <p:cNvPr id="18" name="Shape 10"/>
          <p:cNvSpPr/>
          <p:nvPr/>
        </p:nvSpPr>
        <p:spPr>
          <a:xfrm>
            <a:off x="8036357" y="3780021"/>
            <a:ext cx="3606698" cy="54864"/>
          </a:xfrm>
          <a:prstGeom prst="rect">
            <a:avLst/>
          </a:prstGeom>
          <a:solidFill>
            <a:srgbClr val="F0462F"/>
          </a:solidFill>
          <a:ln w="12700">
            <a:solidFill>
              <a:srgbClr val="F0462F"/>
            </a:solidFill>
            <a:prstDash val="solid"/>
          </a:ln>
        </p:spPr>
      </p:sp>
      <p:sp>
        <p:nvSpPr>
          <p:cNvPr id="19" name="Text 11"/>
          <p:cNvSpPr txBox="1"/>
          <p:nvPr/>
        </p:nvSpPr>
        <p:spPr>
          <a:xfrm>
            <a:off x="8219237" y="3962901"/>
            <a:ext cx="324093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F04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 MANDANTE DEL RAPIMENTO</a:t>
            </a:r>
            <a:endParaRPr lang="en-US" sz="900" dirty="0"/>
          </a:p>
        </p:txBody>
      </p:sp>
      <p:pic>
        <p:nvPicPr>
          <p:cNvPr id="20" name="Image 6" descr="foe-2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19237" y="4218933"/>
            <a:ext cx="2705100" cy="310872"/>
          </a:xfrm>
          <a:prstGeom prst="rect">
            <a:avLst/>
          </a:prstGeom>
        </p:spPr>
      </p:pic>
      <p:sp>
        <p:nvSpPr>
          <p:cNvPr id="21" name="Text 12"/>
          <p:cNvSpPr txBox="1"/>
          <p:nvPr/>
        </p:nvSpPr>
        <p:spPr>
          <a:xfrm>
            <a:off x="8219237" y="4767573"/>
            <a:ext cx="3240938" cy="1432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L'usuraio della comunità. Commissiona alla Banda il sequestro di Karim. È l'unico che sopravvive alla resa dei conti.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73952"/>
            <a:ext cx="54864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B9ABA3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13232" y="393192"/>
            <a:ext cx="2734056" cy="4332224"/>
          </a:xfrm>
          <a:prstGeom prst="roundRect">
            <a:avLst>
              <a:gd name="adj" fmla="val 10033"/>
            </a:avLst>
          </a:prstGeom>
          <a:solidFill>
            <a:srgbClr val="000000"/>
          </a:solidFill>
          <a:ln w="19050">
            <a:solidFill>
              <a:srgbClr val="3B2D3F"/>
            </a:solidFill>
            <a:prstDash val="solid"/>
          </a:ln>
        </p:spPr>
      </p:sp>
      <p:pic>
        <p:nvPicPr>
          <p:cNvPr id="3" name="Image 0" descr="/private/tmp/claude-501/-Users-scognamiglio-Asteroid/c802be49-0e67-4e37-9766-d69f41363cb4/scratchpad/deck/out/gen/c3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502920"/>
            <a:ext cx="2514600" cy="4112768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960120" y="640080"/>
            <a:ext cx="685800" cy="274320"/>
          </a:xfrm>
          <a:prstGeom prst="roundRect">
            <a:avLst>
              <a:gd name="adj" fmla="val 13333"/>
            </a:avLst>
          </a:prstGeom>
          <a:solidFill>
            <a:srgbClr val="FF4F8B"/>
          </a:solidFill>
          <a:ln w="12700">
            <a:solidFill>
              <a:srgbClr val="FF4F8B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960120" y="640080"/>
            <a:ext cx="685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LIVE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4023360" y="548640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FF4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 QUARTO ANTAGONISTA</a:t>
            </a:r>
            <a:endParaRPr lang="en-US" sz="1050" dirty="0"/>
          </a:p>
        </p:txBody>
      </p:sp>
      <p:pic>
        <p:nvPicPr>
          <p:cNvPr id="7" name="Image 1" descr="@bengalboy.i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360" y="868680"/>
            <a:ext cx="2897572" cy="437108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4023360" y="1691640"/>
            <a:ext cx="76196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 profilo di Nab è il loro alleato e il loro nemico. Ogni rapina fa salire i numeri, e ogni video porta qualcuno più vicino alla porta del Dhaka. Nella serie i numeri scandiscono gli episodi.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360" y="2788920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200" kern="0" dirty="0">
                <a:solidFill>
                  <a:srgbClr val="B9AB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FOLLOWER DI @BENGALBOY.IT</a:t>
            </a:r>
            <a:endParaRPr lang="en-US" sz="950" dirty="0"/>
          </a:p>
        </p:txBody>
      </p:sp>
      <p:sp>
        <p:nvSpPr>
          <p:cNvPr id="10" name="Text 6"/>
          <p:cNvSpPr txBox="1"/>
          <p:nvPr/>
        </p:nvSpPr>
        <p:spPr>
          <a:xfrm>
            <a:off x="4023360" y="3108960"/>
            <a:ext cx="224028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8E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EP. 3 · NASCE IL PROFILO</a:t>
            </a:r>
            <a:endParaRPr lang="en-US" sz="1100" dirty="0"/>
          </a:p>
        </p:txBody>
      </p:sp>
      <p:sp>
        <p:nvSpPr>
          <p:cNvPr id="11" name="Shape 7"/>
          <p:cNvSpPr/>
          <p:nvPr/>
        </p:nvSpPr>
        <p:spPr>
          <a:xfrm>
            <a:off x="6400800" y="3284525"/>
            <a:ext cx="4373575" cy="234086"/>
          </a:xfrm>
          <a:prstGeom prst="roundRect">
            <a:avLst>
              <a:gd name="adj" fmla="val 31250"/>
            </a:avLst>
          </a:prstGeom>
          <a:solidFill>
            <a:srgbClr val="251B2B"/>
          </a:solidFill>
          <a:ln w="12700">
            <a:solidFill>
              <a:srgbClr val="251B2B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6400800" y="3284525"/>
            <a:ext cx="109728" cy="234086"/>
          </a:xfrm>
          <a:prstGeom prst="roundRect">
            <a:avLst>
              <a:gd name="adj" fmla="val 66667"/>
            </a:avLst>
          </a:prstGeom>
          <a:solidFill>
            <a:srgbClr val="FFB21A"/>
          </a:solidFill>
          <a:ln w="12700">
            <a:solidFill>
              <a:srgbClr val="FFB21A"/>
            </a:solidFill>
            <a:prstDash val="solid"/>
          </a:ln>
        </p:spPr>
      </p:sp>
      <p:sp>
        <p:nvSpPr>
          <p:cNvPr id="13" name="Text 9"/>
          <p:cNvSpPr txBox="1"/>
          <p:nvPr/>
        </p:nvSpPr>
        <p:spPr>
          <a:xfrm>
            <a:off x="10865815" y="3108960"/>
            <a:ext cx="7772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FFB2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1240</a:t>
            </a:r>
            <a:endParaRPr lang="en-US" sz="1200" dirty="0"/>
          </a:p>
        </p:txBody>
      </p:sp>
      <p:sp>
        <p:nvSpPr>
          <p:cNvPr id="14" name="Text 10"/>
          <p:cNvSpPr txBox="1"/>
          <p:nvPr/>
        </p:nvSpPr>
        <p:spPr>
          <a:xfrm>
            <a:off x="4023360" y="3694176"/>
            <a:ext cx="224028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8E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EP. 4 · VIA GIULIA</a:t>
            </a:r>
            <a:endParaRPr lang="en-US" sz="1100" dirty="0"/>
          </a:p>
        </p:txBody>
      </p:sp>
      <p:sp>
        <p:nvSpPr>
          <p:cNvPr id="15" name="Shape 11"/>
          <p:cNvSpPr/>
          <p:nvPr/>
        </p:nvSpPr>
        <p:spPr>
          <a:xfrm>
            <a:off x="6400800" y="3869741"/>
            <a:ext cx="4373575" cy="234086"/>
          </a:xfrm>
          <a:prstGeom prst="roundRect">
            <a:avLst>
              <a:gd name="adj" fmla="val 31250"/>
            </a:avLst>
          </a:prstGeom>
          <a:solidFill>
            <a:srgbClr val="251B2B"/>
          </a:solidFill>
          <a:ln w="12700">
            <a:solidFill>
              <a:srgbClr val="251B2B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6400800" y="3869741"/>
            <a:ext cx="109728" cy="234086"/>
          </a:xfrm>
          <a:prstGeom prst="roundRect">
            <a:avLst>
              <a:gd name="adj" fmla="val 66667"/>
            </a:avLst>
          </a:prstGeom>
          <a:solidFill>
            <a:srgbClr val="FFB21A"/>
          </a:solidFill>
          <a:ln w="12700">
            <a:solidFill>
              <a:srgbClr val="FFB21A"/>
            </a:solidFill>
            <a:prstDash val="solid"/>
          </a:ln>
        </p:spPr>
      </p:sp>
      <p:sp>
        <p:nvSpPr>
          <p:cNvPr id="17" name="Text 13"/>
          <p:cNvSpPr txBox="1"/>
          <p:nvPr/>
        </p:nvSpPr>
        <p:spPr>
          <a:xfrm>
            <a:off x="10865815" y="3694176"/>
            <a:ext cx="7772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FFB2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26.000</a:t>
            </a:r>
            <a:endParaRPr lang="en-US" sz="1200" dirty="0"/>
          </a:p>
        </p:txBody>
      </p:sp>
      <p:sp>
        <p:nvSpPr>
          <p:cNvPr id="18" name="Text 14"/>
          <p:cNvSpPr txBox="1"/>
          <p:nvPr/>
        </p:nvSpPr>
        <p:spPr>
          <a:xfrm>
            <a:off x="4023360" y="4279392"/>
            <a:ext cx="224028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8E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EP. 7 · LA MELA</a:t>
            </a:r>
            <a:endParaRPr lang="en-US" sz="1100" dirty="0"/>
          </a:p>
        </p:txBody>
      </p:sp>
      <p:sp>
        <p:nvSpPr>
          <p:cNvPr id="19" name="Shape 15"/>
          <p:cNvSpPr/>
          <p:nvPr/>
        </p:nvSpPr>
        <p:spPr>
          <a:xfrm>
            <a:off x="6400800" y="4454957"/>
            <a:ext cx="4373575" cy="234086"/>
          </a:xfrm>
          <a:prstGeom prst="roundRect">
            <a:avLst>
              <a:gd name="adj" fmla="val 31250"/>
            </a:avLst>
          </a:prstGeom>
          <a:solidFill>
            <a:srgbClr val="251B2B"/>
          </a:solidFill>
          <a:ln w="12700">
            <a:solidFill>
              <a:srgbClr val="251B2B"/>
            </a:solidFill>
            <a:prstDash val="solid"/>
          </a:ln>
        </p:spPr>
      </p:sp>
      <p:sp>
        <p:nvSpPr>
          <p:cNvPr id="20" name="Shape 16"/>
          <p:cNvSpPr/>
          <p:nvPr/>
        </p:nvSpPr>
        <p:spPr>
          <a:xfrm>
            <a:off x="6400800" y="4454957"/>
            <a:ext cx="1874389" cy="234086"/>
          </a:xfrm>
          <a:prstGeom prst="roundRect">
            <a:avLst>
              <a:gd name="adj" fmla="val 31250"/>
            </a:avLst>
          </a:prstGeom>
          <a:solidFill>
            <a:srgbClr val="FF4F8B"/>
          </a:solidFill>
          <a:ln w="12700">
            <a:solidFill>
              <a:srgbClr val="FF4F8B"/>
            </a:solidFill>
            <a:prstDash val="solid"/>
          </a:ln>
        </p:spPr>
      </p:sp>
      <p:sp>
        <p:nvSpPr>
          <p:cNvPr id="21" name="Text 17"/>
          <p:cNvSpPr txBox="1"/>
          <p:nvPr/>
        </p:nvSpPr>
        <p:spPr>
          <a:xfrm>
            <a:off x="10865815" y="4279392"/>
            <a:ext cx="7772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FF4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600.000</a:t>
            </a:r>
            <a:endParaRPr lang="en-US" sz="1200" dirty="0"/>
          </a:p>
        </p:txBody>
      </p:sp>
      <p:sp>
        <p:nvSpPr>
          <p:cNvPr id="22" name="Text 18"/>
          <p:cNvSpPr txBox="1"/>
          <p:nvPr/>
        </p:nvSpPr>
        <p:spPr>
          <a:xfrm>
            <a:off x="4023360" y="4864608"/>
            <a:ext cx="224028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8E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EP. 7 · 3 – DRAGONA 1</a:t>
            </a:r>
            <a:endParaRPr lang="en-US" sz="1100" dirty="0"/>
          </a:p>
        </p:txBody>
      </p:sp>
      <p:sp>
        <p:nvSpPr>
          <p:cNvPr id="23" name="Shape 19"/>
          <p:cNvSpPr/>
          <p:nvPr/>
        </p:nvSpPr>
        <p:spPr>
          <a:xfrm>
            <a:off x="6400800" y="5040173"/>
            <a:ext cx="4373575" cy="234086"/>
          </a:xfrm>
          <a:prstGeom prst="roundRect">
            <a:avLst>
              <a:gd name="adj" fmla="val 31250"/>
            </a:avLst>
          </a:prstGeom>
          <a:solidFill>
            <a:srgbClr val="251B2B"/>
          </a:solidFill>
          <a:ln w="12700">
            <a:solidFill>
              <a:srgbClr val="251B2B"/>
            </a:solidFill>
            <a:prstDash val="solid"/>
          </a:ln>
        </p:spPr>
      </p:sp>
      <p:sp>
        <p:nvSpPr>
          <p:cNvPr id="24" name="Shape 20"/>
          <p:cNvSpPr/>
          <p:nvPr/>
        </p:nvSpPr>
        <p:spPr>
          <a:xfrm>
            <a:off x="6400800" y="5040173"/>
            <a:ext cx="3748779" cy="234086"/>
          </a:xfrm>
          <a:prstGeom prst="roundRect">
            <a:avLst>
              <a:gd name="adj" fmla="val 31250"/>
            </a:avLst>
          </a:prstGeom>
          <a:solidFill>
            <a:srgbClr val="FF4F8B"/>
          </a:solidFill>
          <a:ln w="12700">
            <a:solidFill>
              <a:srgbClr val="FF4F8B"/>
            </a:solidFill>
            <a:prstDash val="solid"/>
          </a:ln>
        </p:spPr>
      </p:sp>
      <p:sp>
        <p:nvSpPr>
          <p:cNvPr id="25" name="Text 21"/>
          <p:cNvSpPr txBox="1"/>
          <p:nvPr/>
        </p:nvSpPr>
        <p:spPr>
          <a:xfrm>
            <a:off x="10865815" y="4864608"/>
            <a:ext cx="7772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FF4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1.200.000</a:t>
            </a:r>
            <a:endParaRPr lang="en-US" sz="1200" dirty="0"/>
          </a:p>
        </p:txBody>
      </p:sp>
      <p:sp>
        <p:nvSpPr>
          <p:cNvPr id="26" name="Text 22"/>
          <p:cNvSpPr txBox="1"/>
          <p:nvPr/>
        </p:nvSpPr>
        <p:spPr>
          <a:xfrm>
            <a:off x="4023360" y="5449824"/>
            <a:ext cx="224028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8E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EP. 8 · SILENZIO</a:t>
            </a:r>
            <a:endParaRPr lang="en-US" sz="1100" dirty="0"/>
          </a:p>
        </p:txBody>
      </p:sp>
      <p:sp>
        <p:nvSpPr>
          <p:cNvPr id="27" name="Shape 23"/>
          <p:cNvSpPr/>
          <p:nvPr/>
        </p:nvSpPr>
        <p:spPr>
          <a:xfrm>
            <a:off x="6400800" y="5625389"/>
            <a:ext cx="4373575" cy="234086"/>
          </a:xfrm>
          <a:prstGeom prst="roundRect">
            <a:avLst>
              <a:gd name="adj" fmla="val 31250"/>
            </a:avLst>
          </a:prstGeom>
          <a:solidFill>
            <a:srgbClr val="251B2B"/>
          </a:solidFill>
          <a:ln w="12700">
            <a:solidFill>
              <a:srgbClr val="251B2B"/>
            </a:solidFill>
            <a:prstDash val="solid"/>
          </a:ln>
        </p:spPr>
      </p:sp>
      <p:sp>
        <p:nvSpPr>
          <p:cNvPr id="28" name="Shape 24"/>
          <p:cNvSpPr/>
          <p:nvPr/>
        </p:nvSpPr>
        <p:spPr>
          <a:xfrm>
            <a:off x="6400800" y="5625389"/>
            <a:ext cx="4373575" cy="234086"/>
          </a:xfrm>
          <a:prstGeom prst="roundRect">
            <a:avLst>
              <a:gd name="adj" fmla="val 31250"/>
            </a:avLst>
          </a:prstGeom>
          <a:solidFill>
            <a:srgbClr val="F0462F"/>
          </a:solidFill>
          <a:ln w="12700">
            <a:solidFill>
              <a:srgbClr val="F0462F"/>
            </a:solidFill>
            <a:prstDash val="solid"/>
          </a:ln>
        </p:spPr>
      </p:sp>
      <p:sp>
        <p:nvSpPr>
          <p:cNvPr id="29" name="Text 25"/>
          <p:cNvSpPr txBox="1"/>
          <p:nvPr/>
        </p:nvSpPr>
        <p:spPr>
          <a:xfrm>
            <a:off x="10865815" y="5449824"/>
            <a:ext cx="7772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F04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1.400.000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73952"/>
            <a:ext cx="54864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B9ABA3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FFB2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PRIMA STAGIONE</a:t>
            </a:r>
            <a:endParaRPr lang="en-US" sz="1050" dirty="0"/>
          </a:p>
        </p:txBody>
      </p:sp>
      <p:pic>
        <p:nvPicPr>
          <p:cNvPr id="3" name="Image 0" descr="t-arc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813816"/>
            <a:ext cx="10239375" cy="58668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548640" y="1793688"/>
            <a:ext cx="3606698" cy="4424232"/>
          </a:xfrm>
          <a:prstGeom prst="rect">
            <a:avLst/>
          </a:prstGeom>
          <a:solidFill>
            <a:srgbClr val="1A1420"/>
          </a:solidFill>
          <a:ln w="12700">
            <a:solidFill>
              <a:srgbClr val="1A1420"/>
            </a:solidFill>
            <a:prstDash val="solid"/>
          </a:ln>
        </p:spPr>
      </p:sp>
      <p:pic>
        <p:nvPicPr>
          <p:cNvPr id="5" name="Image 1" descr="/private/tmp/claude-501/-Users-scognamiglio-Asteroid/c802be49-0e67-4e37-9766-d69f41363cb4/scratchpad/deck/out/gen/c32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793688"/>
            <a:ext cx="3606698" cy="1858177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548640" y="3651866"/>
            <a:ext cx="3606698" cy="64008"/>
          </a:xfrm>
          <a:prstGeom prst="rect">
            <a:avLst/>
          </a:prstGeom>
          <a:solidFill>
            <a:srgbClr val="FFB21A"/>
          </a:solidFill>
          <a:ln w="12700">
            <a:solidFill>
              <a:srgbClr val="FFB21A"/>
            </a:solidFill>
            <a:prstDash val="solid"/>
          </a:ln>
        </p:spPr>
      </p:sp>
      <p:sp>
        <p:nvSpPr>
          <p:cNvPr id="7" name="Text 3"/>
          <p:cNvSpPr txBox="1"/>
          <p:nvPr/>
        </p:nvSpPr>
        <p:spPr>
          <a:xfrm>
            <a:off x="731520" y="3853034"/>
            <a:ext cx="324093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200" kern="0" dirty="0">
                <a:solidFill>
                  <a:srgbClr val="FFB2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EPISODI 1–3</a:t>
            </a:r>
            <a:endParaRPr lang="en-US" sz="950" dirty="0"/>
          </a:p>
        </p:txBody>
      </p:sp>
      <p:pic>
        <p:nvPicPr>
          <p:cNvPr id="8" name="Image 2" descr="act-0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4090778"/>
            <a:ext cx="1445940" cy="373596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731520" y="4703426"/>
            <a:ext cx="3240938" cy="1468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 colpo che cambia tutto, il chilo venduto alle divise, l'officina. Nessuno li guarda, ed è il loro vantaggio.</a:t>
            </a:r>
            <a:endParaRPr lang="en-US" sz="1300" dirty="0"/>
          </a:p>
        </p:txBody>
      </p:sp>
      <p:sp>
        <p:nvSpPr>
          <p:cNvPr id="10" name="Shape 5"/>
          <p:cNvSpPr/>
          <p:nvPr/>
        </p:nvSpPr>
        <p:spPr>
          <a:xfrm>
            <a:off x="4292498" y="1793688"/>
            <a:ext cx="3606698" cy="4424232"/>
          </a:xfrm>
          <a:prstGeom prst="rect">
            <a:avLst/>
          </a:prstGeom>
          <a:solidFill>
            <a:srgbClr val="1A1420"/>
          </a:solidFill>
          <a:ln w="12700">
            <a:solidFill>
              <a:srgbClr val="1A1420"/>
            </a:solidFill>
            <a:prstDash val="solid"/>
          </a:ln>
        </p:spPr>
      </p:sp>
      <p:pic>
        <p:nvPicPr>
          <p:cNvPr id="11" name="Image 3" descr="/private/tmp/claude-501/-Users-scognamiglio-Asteroid/c802be49-0e67-4e37-9766-d69f41363cb4/scratchpad/deck/out/gen/c33.jp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2498" y="1793688"/>
            <a:ext cx="3606698" cy="1858177"/>
          </a:xfrm>
          <a:prstGeom prst="rect">
            <a:avLst/>
          </a:prstGeom>
        </p:spPr>
      </p:pic>
      <p:sp>
        <p:nvSpPr>
          <p:cNvPr id="12" name="Shape 6"/>
          <p:cNvSpPr/>
          <p:nvPr/>
        </p:nvSpPr>
        <p:spPr>
          <a:xfrm>
            <a:off x="4292498" y="3651866"/>
            <a:ext cx="3606698" cy="64008"/>
          </a:xfrm>
          <a:prstGeom prst="rect">
            <a:avLst/>
          </a:prstGeom>
          <a:solidFill>
            <a:srgbClr val="FF4F8B"/>
          </a:solidFill>
          <a:ln w="12700">
            <a:solidFill>
              <a:srgbClr val="FF4F8B"/>
            </a:solidFill>
            <a:prstDash val="solid"/>
          </a:ln>
        </p:spPr>
      </p:sp>
      <p:sp>
        <p:nvSpPr>
          <p:cNvPr id="13" name="Text 7"/>
          <p:cNvSpPr txBox="1"/>
          <p:nvPr/>
        </p:nvSpPr>
        <p:spPr>
          <a:xfrm>
            <a:off x="4475378" y="3853034"/>
            <a:ext cx="324093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200" kern="0" dirty="0">
                <a:solidFill>
                  <a:srgbClr val="FF4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EPISODI 4–5</a:t>
            </a:r>
            <a:endParaRPr lang="en-US" sz="950" dirty="0"/>
          </a:p>
        </p:txBody>
      </p:sp>
      <p:pic>
        <p:nvPicPr>
          <p:cNvPr id="14" name="Image 4" descr="act-1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5378" y="4090778"/>
            <a:ext cx="1184635" cy="373596"/>
          </a:xfrm>
          <a:prstGeom prst="rect">
            <a:avLst/>
          </a:prstGeom>
        </p:spPr>
      </p:pic>
      <p:sp>
        <p:nvSpPr>
          <p:cNvPr id="15" name="Text 8"/>
          <p:cNvSpPr txBox="1"/>
          <p:nvPr/>
        </p:nvSpPr>
        <p:spPr>
          <a:xfrm>
            <a:off x="4475378" y="4703426"/>
            <a:ext cx="3240938" cy="1468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diretta di Via Giulia e le rapine nella Roma bene. Un milione di persone li guarda, e la città comincia a cercarli.</a:t>
            </a:r>
            <a:endParaRPr lang="en-US" sz="1300" dirty="0"/>
          </a:p>
        </p:txBody>
      </p:sp>
      <p:sp>
        <p:nvSpPr>
          <p:cNvPr id="16" name="Shape 9"/>
          <p:cNvSpPr/>
          <p:nvPr/>
        </p:nvSpPr>
        <p:spPr>
          <a:xfrm>
            <a:off x="8036357" y="1793688"/>
            <a:ext cx="3606698" cy="4424232"/>
          </a:xfrm>
          <a:prstGeom prst="rect">
            <a:avLst/>
          </a:prstGeom>
          <a:solidFill>
            <a:srgbClr val="1A1420"/>
          </a:solidFill>
          <a:ln w="12700">
            <a:solidFill>
              <a:srgbClr val="1A1420"/>
            </a:solidFill>
            <a:prstDash val="solid"/>
          </a:ln>
        </p:spPr>
      </p:sp>
      <p:pic>
        <p:nvPicPr>
          <p:cNvPr id="17" name="Image 5" descr="/private/tmp/claude-501/-Users-scognamiglio-Asteroid/c802be49-0e67-4e37-9766-d69f41363cb4/scratchpad/deck/out/gen/c34.jp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357" y="1793688"/>
            <a:ext cx="3606698" cy="1858177"/>
          </a:xfrm>
          <a:prstGeom prst="rect">
            <a:avLst/>
          </a:prstGeom>
        </p:spPr>
      </p:pic>
      <p:sp>
        <p:nvSpPr>
          <p:cNvPr id="18" name="Shape 10"/>
          <p:cNvSpPr/>
          <p:nvPr/>
        </p:nvSpPr>
        <p:spPr>
          <a:xfrm>
            <a:off x="8036357" y="3651866"/>
            <a:ext cx="3606698" cy="64008"/>
          </a:xfrm>
          <a:prstGeom prst="rect">
            <a:avLst/>
          </a:prstGeom>
          <a:solidFill>
            <a:srgbClr val="F0462F"/>
          </a:solidFill>
          <a:ln w="12700">
            <a:solidFill>
              <a:srgbClr val="F0462F"/>
            </a:solidFill>
            <a:prstDash val="solid"/>
          </a:ln>
        </p:spPr>
      </p:sp>
      <p:sp>
        <p:nvSpPr>
          <p:cNvPr id="19" name="Text 11"/>
          <p:cNvSpPr txBox="1"/>
          <p:nvPr/>
        </p:nvSpPr>
        <p:spPr>
          <a:xfrm>
            <a:off x="8219237" y="3853034"/>
            <a:ext cx="324093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200" kern="0" dirty="0">
                <a:solidFill>
                  <a:srgbClr val="F04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EPISODI 6–8</a:t>
            </a:r>
            <a:endParaRPr lang="en-US" sz="950" dirty="0"/>
          </a:p>
        </p:txBody>
      </p:sp>
      <p:pic>
        <p:nvPicPr>
          <p:cNvPr id="20" name="Image 6" descr="act-2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19237" y="4090778"/>
            <a:ext cx="1200150" cy="373596"/>
          </a:xfrm>
          <a:prstGeom prst="rect">
            <a:avLst/>
          </a:prstGeom>
        </p:spPr>
      </p:pic>
      <p:sp>
        <p:nvSpPr>
          <p:cNvPr id="21" name="Text 12"/>
          <p:cNvSpPr txBox="1"/>
          <p:nvPr/>
        </p:nvSpPr>
        <p:spPr>
          <a:xfrm>
            <a:off x="8219237" y="4703426"/>
            <a:ext cx="3240938" cy="1468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 sequestro, la morte di Ferro, la trappola di Apa. Tutti sanno chi sono, e qualcuno deve pagare il conto.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73952"/>
            <a:ext cx="54864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B9ABA3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scognamiglio-Asteroid/c802be49-0e67-4e37-9766-d69f41363cb4/scratchpad/deck/out/gen/c35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52400"/>
            <a:ext cx="4206240" cy="67056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63440" y="502920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FFB2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PILOTA · EPISODIO 1</a:t>
            </a:r>
            <a:endParaRPr lang="en-US" sz="1050" dirty="0"/>
          </a:p>
        </p:txBody>
      </p:sp>
      <p:pic>
        <p:nvPicPr>
          <p:cNvPr id="4" name="Image 1" descr="t-pilota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440" y="804672"/>
            <a:ext cx="7167562" cy="410676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4663440" y="1600200"/>
            <a:ext cx="6979615" cy="822960"/>
          </a:xfrm>
          <a:prstGeom prst="roundRect">
            <a:avLst>
              <a:gd name="adj" fmla="val 4444"/>
            </a:avLst>
          </a:prstGeom>
          <a:solidFill>
            <a:srgbClr val="1A1420"/>
          </a:solidFill>
          <a:ln w="12700">
            <a:solidFill>
              <a:srgbClr val="1A1420"/>
            </a:solidFill>
            <a:prstDash val="solid"/>
          </a:ln>
        </p:spPr>
      </p:sp>
      <p:sp>
        <p:nvSpPr>
          <p:cNvPr id="6" name="Text 2"/>
          <p:cNvSpPr txBox="1"/>
          <p:nvPr/>
        </p:nvSpPr>
        <p:spPr>
          <a:xfrm>
            <a:off x="4828032" y="1728216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50" kern="0" dirty="0">
                <a:solidFill>
                  <a:srgbClr val="FFB2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TEASER</a:t>
            </a:r>
            <a:endParaRPr lang="en-US" sz="950" dirty="0"/>
          </a:p>
        </p:txBody>
      </p:sp>
      <p:sp>
        <p:nvSpPr>
          <p:cNvPr id="7" name="Text 3"/>
          <p:cNvSpPr txBox="1"/>
          <p:nvPr/>
        </p:nvSpPr>
        <p:spPr>
          <a:xfrm>
            <a:off x="5989320" y="1691640"/>
            <a:ext cx="551657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8E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DICIASSETTE MINUTI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5989320" y="1984248"/>
            <a:ext cx="551657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rgbClr val="B9ABA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Pigneto, Casilina, Porta Maggiore, Caracalla, Trastevere. Una mano sul manubrio, l'altra sul telefono.</a:t>
            </a:r>
            <a:endParaRPr lang="en-US" sz="1150" dirty="0"/>
          </a:p>
        </p:txBody>
      </p:sp>
      <p:sp>
        <p:nvSpPr>
          <p:cNvPr id="9" name="Shape 5"/>
          <p:cNvSpPr/>
          <p:nvPr/>
        </p:nvSpPr>
        <p:spPr>
          <a:xfrm>
            <a:off x="4663440" y="2514600"/>
            <a:ext cx="6979615" cy="822960"/>
          </a:xfrm>
          <a:prstGeom prst="roundRect">
            <a:avLst>
              <a:gd name="adj" fmla="val 4444"/>
            </a:avLst>
          </a:prstGeom>
          <a:solidFill>
            <a:srgbClr val="1A1420"/>
          </a:solidFill>
          <a:ln w="12700">
            <a:solidFill>
              <a:srgbClr val="1A1420"/>
            </a:solidFill>
            <a:prstDash val="solid"/>
          </a:ln>
        </p:spPr>
      </p:sp>
      <p:sp>
        <p:nvSpPr>
          <p:cNvPr id="10" name="Text 6"/>
          <p:cNvSpPr txBox="1"/>
          <p:nvPr/>
        </p:nvSpPr>
        <p:spPr>
          <a:xfrm>
            <a:off x="4828032" y="2642616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50" kern="0" dirty="0">
                <a:solidFill>
                  <a:srgbClr val="FFB2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ATTO 1</a:t>
            </a:r>
            <a:endParaRPr lang="en-US" sz="950" dirty="0"/>
          </a:p>
        </p:txBody>
      </p:sp>
      <p:sp>
        <p:nvSpPr>
          <p:cNvPr id="11" name="Text 7"/>
          <p:cNvSpPr txBox="1"/>
          <p:nvPr/>
        </p:nvSpPr>
        <p:spPr>
          <a:xfrm>
            <a:off x="5989320" y="2606040"/>
            <a:ext cx="551657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8E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CINQUE PIANI</a:t>
            </a:r>
            <a:endParaRPr lang="en-US" sz="1300" dirty="0"/>
          </a:p>
        </p:txBody>
      </p:sp>
      <p:sp>
        <p:nvSpPr>
          <p:cNvPr id="12" name="Text 8"/>
          <p:cNvSpPr txBox="1"/>
          <p:nvPr/>
        </p:nvSpPr>
        <p:spPr>
          <a:xfrm>
            <a:off x="5989320" y="2898648"/>
            <a:ext cx="551657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rgbClr val="B9ABA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bici in spalla, la porta che si apre di dieci centimetri. Lo spray, il tirapugni, l'armadio.</a:t>
            </a:r>
            <a:endParaRPr lang="en-US" sz="1150" dirty="0"/>
          </a:p>
        </p:txBody>
      </p:sp>
      <p:sp>
        <p:nvSpPr>
          <p:cNvPr id="13" name="Shape 9"/>
          <p:cNvSpPr/>
          <p:nvPr/>
        </p:nvSpPr>
        <p:spPr>
          <a:xfrm>
            <a:off x="4663440" y="3429000"/>
            <a:ext cx="6979615" cy="822960"/>
          </a:xfrm>
          <a:prstGeom prst="roundRect">
            <a:avLst>
              <a:gd name="adj" fmla="val 4444"/>
            </a:avLst>
          </a:prstGeom>
          <a:solidFill>
            <a:srgbClr val="1A1420"/>
          </a:solidFill>
          <a:ln w="12700">
            <a:solidFill>
              <a:srgbClr val="1A1420"/>
            </a:solidFill>
            <a:prstDash val="solid"/>
          </a:ln>
        </p:spPr>
      </p:sp>
      <p:sp>
        <p:nvSpPr>
          <p:cNvPr id="14" name="Text 10"/>
          <p:cNvSpPr txBox="1"/>
          <p:nvPr/>
        </p:nvSpPr>
        <p:spPr>
          <a:xfrm>
            <a:off x="4828032" y="3557016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50" kern="0" dirty="0">
                <a:solidFill>
                  <a:srgbClr val="FFB2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ATTO 2</a:t>
            </a:r>
            <a:endParaRPr lang="en-US" sz="950" dirty="0"/>
          </a:p>
        </p:txBody>
      </p:sp>
      <p:sp>
        <p:nvSpPr>
          <p:cNvPr id="15" name="Text 11"/>
          <p:cNvSpPr txBox="1"/>
          <p:nvPr/>
        </p:nvSpPr>
        <p:spPr>
          <a:xfrm>
            <a:off x="5989320" y="3520440"/>
            <a:ext cx="551657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8E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CONSEGNA COMPLETATA</a:t>
            </a:r>
            <a:endParaRPr lang="en-US" sz="1300" dirty="0"/>
          </a:p>
        </p:txBody>
      </p:sp>
      <p:sp>
        <p:nvSpPr>
          <p:cNvPr id="16" name="Text 12"/>
          <p:cNvSpPr txBox="1"/>
          <p:nvPr/>
        </p:nvSpPr>
        <p:spPr>
          <a:xfrm>
            <a:off x="5989320" y="3813048"/>
            <a:ext cx="551657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rgbClr val="B9ABA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Tap su sì. «Shohor amader.» Titoli: bangla-tech e una generazione che balla davanti al Colosseo.</a:t>
            </a:r>
            <a:endParaRPr lang="en-US" sz="1150" dirty="0"/>
          </a:p>
        </p:txBody>
      </p:sp>
      <p:sp>
        <p:nvSpPr>
          <p:cNvPr id="17" name="Shape 13"/>
          <p:cNvSpPr/>
          <p:nvPr/>
        </p:nvSpPr>
        <p:spPr>
          <a:xfrm>
            <a:off x="4663440" y="4343400"/>
            <a:ext cx="6979615" cy="822960"/>
          </a:xfrm>
          <a:prstGeom prst="roundRect">
            <a:avLst>
              <a:gd name="adj" fmla="val 4444"/>
            </a:avLst>
          </a:prstGeom>
          <a:solidFill>
            <a:srgbClr val="1A1420"/>
          </a:solidFill>
          <a:ln w="12700">
            <a:solidFill>
              <a:srgbClr val="1A1420"/>
            </a:solidFill>
            <a:prstDash val="solid"/>
          </a:ln>
        </p:spPr>
      </p:sp>
      <p:sp>
        <p:nvSpPr>
          <p:cNvPr id="18" name="Text 14"/>
          <p:cNvSpPr txBox="1"/>
          <p:nvPr/>
        </p:nvSpPr>
        <p:spPr>
          <a:xfrm>
            <a:off x="4828032" y="4471416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50" kern="0" dirty="0">
                <a:solidFill>
                  <a:srgbClr val="FFB2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ATTO 3</a:t>
            </a:r>
            <a:endParaRPr lang="en-US" sz="950" dirty="0"/>
          </a:p>
        </p:txBody>
      </p:sp>
      <p:sp>
        <p:nvSpPr>
          <p:cNvPr id="19" name="Text 15"/>
          <p:cNvSpPr txBox="1"/>
          <p:nvPr/>
        </p:nvSpPr>
        <p:spPr>
          <a:xfrm>
            <a:off x="5989320" y="4434840"/>
            <a:ext cx="551657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8E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TORRE ANGELA</a:t>
            </a:r>
            <a:endParaRPr lang="en-US" sz="1300" dirty="0"/>
          </a:p>
        </p:txBody>
      </p:sp>
      <p:sp>
        <p:nvSpPr>
          <p:cNvPr id="20" name="Text 16"/>
          <p:cNvSpPr txBox="1"/>
          <p:nvPr/>
        </p:nvSpPr>
        <p:spPr>
          <a:xfrm>
            <a:off x="5989320" y="4727448"/>
            <a:ext cx="551657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rgbClr val="B9ABA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notte verso est. Il seminterrato, la Banda. La voce di Apa che ci presenta tutti.</a:t>
            </a:r>
            <a:endParaRPr lang="en-US" sz="1150" dirty="0"/>
          </a:p>
        </p:txBody>
      </p:sp>
      <p:sp>
        <p:nvSpPr>
          <p:cNvPr id="21" name="Shape 17"/>
          <p:cNvSpPr/>
          <p:nvPr/>
        </p:nvSpPr>
        <p:spPr>
          <a:xfrm>
            <a:off x="4663440" y="5257800"/>
            <a:ext cx="6979615" cy="822960"/>
          </a:xfrm>
          <a:prstGeom prst="roundRect">
            <a:avLst>
              <a:gd name="adj" fmla="val 4444"/>
            </a:avLst>
          </a:prstGeom>
          <a:solidFill>
            <a:srgbClr val="1A1420"/>
          </a:solidFill>
          <a:ln w="12700">
            <a:solidFill>
              <a:srgbClr val="1A1420"/>
            </a:solidFill>
            <a:prstDash val="solid"/>
          </a:ln>
        </p:spPr>
      </p:sp>
      <p:sp>
        <p:nvSpPr>
          <p:cNvPr id="22" name="Text 18"/>
          <p:cNvSpPr txBox="1"/>
          <p:nvPr/>
        </p:nvSpPr>
        <p:spPr>
          <a:xfrm>
            <a:off x="4828032" y="5385816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50" kern="0" dirty="0">
                <a:solidFill>
                  <a:srgbClr val="FFB2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FINALE</a:t>
            </a:r>
            <a:endParaRPr lang="en-US" sz="950" dirty="0"/>
          </a:p>
        </p:txBody>
      </p:sp>
      <p:sp>
        <p:nvSpPr>
          <p:cNvPr id="23" name="Text 19"/>
          <p:cNvSpPr txBox="1"/>
          <p:nvPr/>
        </p:nvSpPr>
        <p:spPr>
          <a:xfrm>
            <a:off x="5989320" y="5349240"/>
            <a:ext cx="551657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8E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 CONTRARIO</a:t>
            </a:r>
            <a:endParaRPr lang="en-US" sz="1300" dirty="0"/>
          </a:p>
        </p:txBody>
      </p:sp>
      <p:sp>
        <p:nvSpPr>
          <p:cNvPr id="24" name="Text 20"/>
          <p:cNvSpPr txBox="1"/>
          <p:nvPr/>
        </p:nvSpPr>
        <p:spPr>
          <a:xfrm>
            <a:off x="5989320" y="5641848"/>
            <a:ext cx="551657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rgbClr val="B9ABA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 la città è nostra, allora tutti ci stanno cercando.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73952"/>
            <a:ext cx="54864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B9ABA3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scognamiglio-Asteroid/c802be49-0e67-4e37-9766-d69f41363cb4/scratchpad/deck/out/gen/c36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52400"/>
            <a:ext cx="12191695" cy="3429000"/>
          </a:xfrm>
          <a:prstGeom prst="rect">
            <a:avLst/>
          </a:prstGeom>
        </p:spPr>
      </p:pic>
      <p:pic>
        <p:nvPicPr>
          <p:cNvPr id="3" name="Image 1" descr="/private/tmp/claude-501/-Users-scognamiglio-Asteroid/c802be49-0e67-4e37-9766-d69f41363cb4/scratchpad/deck/out/gen/g-bottom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2400"/>
            <a:ext cx="12191695" cy="3429000"/>
          </a:xfrm>
          <a:prstGeom prst="rect">
            <a:avLst/>
          </a:prstGeom>
        </p:spPr>
      </p:pic>
      <p:pic>
        <p:nvPicPr>
          <p:cNvPr id="4" name="Image 2" descr="Episodio 1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143000"/>
            <a:ext cx="325041" cy="74580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640" y="237744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FFB2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PILOTA · EPISODIO 1 DI 8 · PROLOGO</a:t>
            </a:r>
            <a:endParaRPr lang="en-US" sz="1050" dirty="0"/>
          </a:p>
        </p:txBody>
      </p:sp>
      <p:pic>
        <p:nvPicPr>
          <p:cNvPr id="6" name="Image 3" descr="Diciassette minuti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2670048"/>
            <a:ext cx="4598670" cy="424851"/>
          </a:xfrm>
          <a:prstGeom prst="rect">
            <a:avLst/>
          </a:prstGeom>
        </p:spPr>
      </p:pic>
      <p:sp>
        <p:nvSpPr>
          <p:cNvPr id="7" name="Text 1"/>
          <p:cNvSpPr txBox="1"/>
          <p:nvPr/>
        </p:nvSpPr>
        <p:spPr>
          <a:xfrm>
            <a:off x="548640" y="3794760"/>
            <a:ext cx="69494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Pinseria Verace al Pigneto, consegna in Via della Luce a Trastevere: diciassette minuti esatti. Ibrahim sale cinque piani con la bici in spalla, scarica lo spray in faccia a Massimo e gli porta via un chilo di coca dei Dragona. «Consegna completata.» Di notte pedala fino al seminterrato di Torre Angela, dove lo aspetta la Banda.</a:t>
            </a:r>
            <a:endParaRPr lang="en-US" sz="1350" dirty="0"/>
          </a:p>
        </p:txBody>
      </p:sp>
      <p:sp>
        <p:nvSpPr>
          <p:cNvPr id="8" name="Text 2"/>
          <p:cNvSpPr txBox="1"/>
          <p:nvPr/>
        </p:nvSpPr>
        <p:spPr>
          <a:xfrm>
            <a:off x="548640" y="5760720"/>
            <a:ext cx="6949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B9AB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CHIUDE SU  </a:t>
            </a:r>
            <a:pPr indent="0" marL="0">
              <a:buNone/>
            </a:pPr>
            <a:r>
              <a:rPr lang="en-US" sz="1400" i="1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«Shohor amader. Bhoy karor na.»</a:t>
            </a:r>
            <a:endParaRPr lang="en-US" sz="900" dirty="0"/>
          </a:p>
        </p:txBody>
      </p:sp>
      <p:sp>
        <p:nvSpPr>
          <p:cNvPr id="9" name="Shape 3"/>
          <p:cNvSpPr/>
          <p:nvPr/>
        </p:nvSpPr>
        <p:spPr>
          <a:xfrm>
            <a:off x="7955280" y="3794760"/>
            <a:ext cx="3687775" cy="777240"/>
          </a:xfrm>
          <a:prstGeom prst="roundRect">
            <a:avLst>
              <a:gd name="adj" fmla="val 14118"/>
            </a:avLst>
          </a:prstGeom>
          <a:solidFill>
            <a:srgbClr val="211A26"/>
          </a:solidFill>
          <a:ln w="9525">
            <a:solidFill>
              <a:srgbClr val="3B2D3F"/>
            </a:solidFill>
            <a:prstDash val="solid"/>
          </a:ln>
        </p:spPr>
      </p:sp>
      <p:sp>
        <p:nvSpPr>
          <p:cNvPr id="10" name="Shape 4"/>
          <p:cNvSpPr/>
          <p:nvPr/>
        </p:nvSpPr>
        <p:spPr>
          <a:xfrm>
            <a:off x="8092440" y="3977640"/>
            <a:ext cx="411480" cy="411480"/>
          </a:xfrm>
          <a:prstGeom prst="roundRect">
            <a:avLst>
              <a:gd name="adj" fmla="val 22222"/>
            </a:avLst>
          </a:prstGeom>
          <a:solidFill>
            <a:srgbClr val="FFB21A"/>
          </a:solidFill>
          <a:ln w="12700">
            <a:solidFill>
              <a:srgbClr val="FFB21A"/>
            </a:solidFill>
            <a:prstDash val="solid"/>
          </a:ln>
        </p:spPr>
      </p:sp>
      <p:sp>
        <p:nvSpPr>
          <p:cNvPr id="11" name="Text 5"/>
          <p:cNvSpPr txBox="1"/>
          <p:nvPr/>
        </p:nvSpPr>
        <p:spPr>
          <a:xfrm>
            <a:off x="8092440" y="39776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12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</a:t>
            </a:r>
            <a:endParaRPr lang="en-US" sz="1500" dirty="0"/>
          </a:p>
        </p:txBody>
      </p:sp>
      <p:sp>
        <p:nvSpPr>
          <p:cNvPr id="12" name="Text 6"/>
          <p:cNvSpPr txBox="1"/>
          <p:nvPr/>
        </p:nvSpPr>
        <p:spPr>
          <a:xfrm>
            <a:off x="8641080" y="3941064"/>
            <a:ext cx="28648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8E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Nuova consegna disponibile · 17 min</a:t>
            </a:r>
            <a:endParaRPr lang="en-US" sz="1100" dirty="0"/>
          </a:p>
        </p:txBody>
      </p:sp>
      <p:sp>
        <p:nvSpPr>
          <p:cNvPr id="13" name="Shape 7"/>
          <p:cNvSpPr/>
          <p:nvPr/>
        </p:nvSpPr>
        <p:spPr>
          <a:xfrm>
            <a:off x="7955280" y="4754880"/>
            <a:ext cx="3687775" cy="1371600"/>
          </a:xfrm>
          <a:prstGeom prst="roundRect">
            <a:avLst>
              <a:gd name="adj" fmla="val 2667"/>
            </a:avLst>
          </a:prstGeom>
          <a:solidFill>
            <a:srgbClr val="1A1420"/>
          </a:solidFill>
          <a:ln w="12700">
            <a:solidFill>
              <a:srgbClr val="1A1420"/>
            </a:solidFill>
            <a:prstDash val="solid"/>
          </a:ln>
        </p:spPr>
      </p:sp>
      <p:sp>
        <p:nvSpPr>
          <p:cNvPr id="14" name="Text 8"/>
          <p:cNvSpPr txBox="1"/>
          <p:nvPr/>
        </p:nvSpPr>
        <p:spPr>
          <a:xfrm>
            <a:off x="8138160" y="4892040"/>
            <a:ext cx="33220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FFB2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NUOVO PER LA SERIE</a:t>
            </a:r>
            <a:endParaRPr lang="en-US" sz="900" dirty="0"/>
          </a:p>
        </p:txBody>
      </p:sp>
      <p:sp>
        <p:nvSpPr>
          <p:cNvPr id="15" name="Text 9"/>
          <p:cNvSpPr txBox="1"/>
          <p:nvPr/>
        </p:nvSpPr>
        <p:spPr>
          <a:xfrm>
            <a:off x="8138160" y="5166360"/>
            <a:ext cx="33220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giorno qualunque da rider prima del colpo, e da dove arriva la soffiata.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73952"/>
            <a:ext cx="54864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B9ABA3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scognamiglio-Asteroid/c802be49-0e67-4e37-9766-d69f41363cb4/scratchpad/deck/out/gen/c37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52400"/>
            <a:ext cx="12191695" cy="3429000"/>
          </a:xfrm>
          <a:prstGeom prst="rect">
            <a:avLst/>
          </a:prstGeom>
        </p:spPr>
      </p:pic>
      <p:pic>
        <p:nvPicPr>
          <p:cNvPr id="3" name="Image 1" descr="/private/tmp/claude-501/-Users-scognamiglio-Asteroid/c802be49-0e67-4e37-9766-d69f41363cb4/scratchpad/deck/out/gen/g-bottom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2400"/>
            <a:ext cx="12191695" cy="3429000"/>
          </a:xfrm>
          <a:prstGeom prst="rect">
            <a:avLst/>
          </a:prstGeom>
        </p:spPr>
      </p:pic>
      <p:pic>
        <p:nvPicPr>
          <p:cNvPr id="4" name="Image 2" descr="Episodio 2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143000"/>
            <a:ext cx="301198" cy="74580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640" y="237744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1FB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EPISODIO 2 DI 8 · CAP. I</a:t>
            </a:r>
            <a:endParaRPr lang="en-US" sz="1050" dirty="0"/>
          </a:p>
        </p:txBody>
      </p:sp>
      <p:pic>
        <p:nvPicPr>
          <p:cNvPr id="6" name="Image 3" descr="Dhaka Mini Market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2670048"/>
            <a:ext cx="4598670" cy="424851"/>
          </a:xfrm>
          <a:prstGeom prst="rect">
            <a:avLst/>
          </a:prstGeom>
        </p:spPr>
      </p:pic>
      <p:sp>
        <p:nvSpPr>
          <p:cNvPr id="7" name="Text 1"/>
          <p:cNvSpPr txBox="1"/>
          <p:nvPr/>
        </p:nvSpPr>
        <p:spPr>
          <a:xfrm>
            <a:off x="548640" y="3794760"/>
            <a:ext cx="69494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 mondo di Apa: la saracinesca alle sette, i soldi che partono per casa, il foglietto NON SI FA CREDITO. Apa vende il chilo a due poliziotti corrotti per cinquantamila euro: da vivi sono meglio di centomila da morti. I Dragona pestano Massimo e lo fanno ammazzare. Prima di morire parla di un rider «marocchino».</a:t>
            </a:r>
            <a:endParaRPr lang="en-US" sz="1350" dirty="0"/>
          </a:p>
        </p:txBody>
      </p:sp>
      <p:sp>
        <p:nvSpPr>
          <p:cNvPr id="8" name="Text 2"/>
          <p:cNvSpPr txBox="1"/>
          <p:nvPr/>
        </p:nvSpPr>
        <p:spPr>
          <a:xfrm>
            <a:off x="548640" y="5760720"/>
            <a:ext cx="6949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B9AB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CHIUDE SU  </a:t>
            </a:r>
            <a:pPr indent="0" marL="0">
              <a:buNone/>
            </a:pPr>
            <a:r>
              <a:rPr lang="en-US" sz="1400" i="1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 Dragona sanno che cercano un rider.</a:t>
            </a:r>
            <a:endParaRPr lang="en-US" sz="900" dirty="0"/>
          </a:p>
        </p:txBody>
      </p:sp>
      <p:sp>
        <p:nvSpPr>
          <p:cNvPr id="9" name="Shape 3"/>
          <p:cNvSpPr/>
          <p:nvPr/>
        </p:nvSpPr>
        <p:spPr>
          <a:xfrm>
            <a:off x="7955280" y="3794760"/>
            <a:ext cx="3687775" cy="777240"/>
          </a:xfrm>
          <a:prstGeom prst="roundRect">
            <a:avLst>
              <a:gd name="adj" fmla="val 14118"/>
            </a:avLst>
          </a:prstGeom>
          <a:solidFill>
            <a:srgbClr val="211A26"/>
          </a:solidFill>
          <a:ln w="9525">
            <a:solidFill>
              <a:srgbClr val="3B2D3F"/>
            </a:solidFill>
            <a:prstDash val="solid"/>
          </a:ln>
        </p:spPr>
      </p:sp>
      <p:sp>
        <p:nvSpPr>
          <p:cNvPr id="10" name="Shape 4"/>
          <p:cNvSpPr/>
          <p:nvPr/>
        </p:nvSpPr>
        <p:spPr>
          <a:xfrm>
            <a:off x="8092440" y="3977640"/>
            <a:ext cx="411480" cy="411480"/>
          </a:xfrm>
          <a:prstGeom prst="roundRect">
            <a:avLst>
              <a:gd name="adj" fmla="val 22222"/>
            </a:avLst>
          </a:prstGeom>
          <a:solidFill>
            <a:srgbClr val="1FB57C"/>
          </a:solidFill>
          <a:ln w="12700">
            <a:solidFill>
              <a:srgbClr val="1FB57C"/>
            </a:solidFill>
            <a:prstDash val="solid"/>
          </a:ln>
        </p:spPr>
      </p:sp>
      <p:sp>
        <p:nvSpPr>
          <p:cNvPr id="11" name="Text 5"/>
          <p:cNvSpPr txBox="1"/>
          <p:nvPr/>
        </p:nvSpPr>
        <p:spPr>
          <a:xfrm>
            <a:off x="8092440" y="39776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12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</a:t>
            </a:r>
            <a:endParaRPr lang="en-US" sz="1500" dirty="0"/>
          </a:p>
        </p:txBody>
      </p:sp>
      <p:sp>
        <p:nvSpPr>
          <p:cNvPr id="12" name="Text 6"/>
          <p:cNvSpPr txBox="1"/>
          <p:nvPr/>
        </p:nvSpPr>
        <p:spPr>
          <a:xfrm>
            <a:off x="8641080" y="3941064"/>
            <a:ext cx="28648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8E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Money transfer · 50.000 € restano a Roma</a:t>
            </a:r>
            <a:endParaRPr lang="en-US" sz="1100" dirty="0"/>
          </a:p>
        </p:txBody>
      </p:sp>
      <p:sp>
        <p:nvSpPr>
          <p:cNvPr id="13" name="Shape 7"/>
          <p:cNvSpPr/>
          <p:nvPr/>
        </p:nvSpPr>
        <p:spPr>
          <a:xfrm>
            <a:off x="7955280" y="4754880"/>
            <a:ext cx="3687775" cy="1371600"/>
          </a:xfrm>
          <a:prstGeom prst="roundRect">
            <a:avLst>
              <a:gd name="adj" fmla="val 2667"/>
            </a:avLst>
          </a:prstGeom>
          <a:solidFill>
            <a:srgbClr val="1A1420"/>
          </a:solidFill>
          <a:ln w="12700">
            <a:solidFill>
              <a:srgbClr val="1A1420"/>
            </a:solidFill>
            <a:prstDash val="solid"/>
          </a:ln>
        </p:spPr>
      </p:sp>
      <p:sp>
        <p:nvSpPr>
          <p:cNvPr id="14" name="Text 8"/>
          <p:cNvSpPr txBox="1"/>
          <p:nvPr/>
        </p:nvSpPr>
        <p:spPr>
          <a:xfrm>
            <a:off x="8138160" y="4892040"/>
            <a:ext cx="33220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1FB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NUOVO PER LA SERIE</a:t>
            </a:r>
            <a:endParaRPr lang="en-US" sz="900" dirty="0"/>
          </a:p>
        </p:txBody>
      </p:sp>
      <p:sp>
        <p:nvSpPr>
          <p:cNvPr id="15" name="Text 9"/>
          <p:cNvSpPr txBox="1"/>
          <p:nvPr/>
        </p:nvSpPr>
        <p:spPr>
          <a:xfrm>
            <a:off x="8138160" y="5166360"/>
            <a:ext cx="33220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caccia dei Dragona comincia nei kebab e nei bar di Roma Est.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73952"/>
            <a:ext cx="54864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B9ABA3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scognamiglio-Asteroid/c802be49-0e67-4e37-9766-d69f41363cb4/scratchpad/deck/out/gen/c38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52400"/>
            <a:ext cx="12191695" cy="3429000"/>
          </a:xfrm>
          <a:prstGeom prst="rect">
            <a:avLst/>
          </a:prstGeom>
        </p:spPr>
      </p:pic>
      <p:pic>
        <p:nvPicPr>
          <p:cNvPr id="3" name="Image 1" descr="/private/tmp/claude-501/-Users-scognamiglio-Asteroid/c802be49-0e67-4e37-9766-d69f41363cb4/scratchpad/deck/out/gen/g-bottom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2400"/>
            <a:ext cx="12191695" cy="3429000"/>
          </a:xfrm>
          <a:prstGeom prst="rect">
            <a:avLst/>
          </a:prstGeom>
        </p:spPr>
      </p:pic>
      <p:pic>
        <p:nvPicPr>
          <p:cNvPr id="4" name="Image 2" descr="Episodio 3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143000"/>
            <a:ext cx="433804" cy="74580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640" y="237744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FF4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EPISODIO 3 DI 8 · CAP. II</a:t>
            </a:r>
            <a:endParaRPr lang="en-US" sz="1050" dirty="0"/>
          </a:p>
        </p:txBody>
      </p:sp>
      <p:pic>
        <p:nvPicPr>
          <p:cNvPr id="6" name="Image 3" descr="Officina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2670048"/>
            <a:ext cx="4598670" cy="424851"/>
          </a:xfrm>
          <a:prstGeom prst="rect">
            <a:avLst/>
          </a:prstGeom>
        </p:spPr>
      </p:pic>
      <p:sp>
        <p:nvSpPr>
          <p:cNvPr id="7" name="Text 1"/>
          <p:cNvSpPr txBox="1"/>
          <p:nvPr/>
        </p:nvSpPr>
        <p:spPr>
          <a:xfrm>
            <a:off x="548640" y="3794760"/>
            <a:ext cx="69494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 soldi non tornano in Bangladesh. La Banda affitta l'Officina Romanelli a Ponte di Nona e trasforma le bici: batterie potenziate, motori nascosti nei mozzi, borse termiche col doppio fondo. Poi arrivano le armi. Apa chiude il quaderno e pensa alla foresta di Ratargul.</a:t>
            </a:r>
            <a:endParaRPr lang="en-US" sz="1350" dirty="0"/>
          </a:p>
        </p:txBody>
      </p:sp>
      <p:sp>
        <p:nvSpPr>
          <p:cNvPr id="8" name="Text 2"/>
          <p:cNvSpPr txBox="1"/>
          <p:nvPr/>
        </p:nvSpPr>
        <p:spPr>
          <a:xfrm>
            <a:off x="548640" y="5760720"/>
            <a:ext cx="6949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B9AB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CHIUDE SU  </a:t>
            </a:r>
            <a:pPr indent="0" marL="0">
              <a:buNone/>
            </a:pPr>
            <a:r>
              <a:rPr lang="en-US" sz="1400" i="1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 bici pronte e una soffiata su Via Giulia.</a:t>
            </a:r>
            <a:endParaRPr lang="en-US" sz="900" dirty="0"/>
          </a:p>
        </p:txBody>
      </p:sp>
      <p:sp>
        <p:nvSpPr>
          <p:cNvPr id="9" name="Shape 3"/>
          <p:cNvSpPr/>
          <p:nvPr/>
        </p:nvSpPr>
        <p:spPr>
          <a:xfrm>
            <a:off x="7955280" y="3794760"/>
            <a:ext cx="3687775" cy="777240"/>
          </a:xfrm>
          <a:prstGeom prst="roundRect">
            <a:avLst>
              <a:gd name="adj" fmla="val 14118"/>
            </a:avLst>
          </a:prstGeom>
          <a:solidFill>
            <a:srgbClr val="211A26"/>
          </a:solidFill>
          <a:ln w="9525">
            <a:solidFill>
              <a:srgbClr val="3B2D3F"/>
            </a:solidFill>
            <a:prstDash val="solid"/>
          </a:ln>
        </p:spPr>
      </p:sp>
      <p:sp>
        <p:nvSpPr>
          <p:cNvPr id="10" name="Shape 4"/>
          <p:cNvSpPr/>
          <p:nvPr/>
        </p:nvSpPr>
        <p:spPr>
          <a:xfrm>
            <a:off x="8092440" y="3977640"/>
            <a:ext cx="411480" cy="411480"/>
          </a:xfrm>
          <a:prstGeom prst="roundRect">
            <a:avLst>
              <a:gd name="adj" fmla="val 22222"/>
            </a:avLst>
          </a:prstGeom>
          <a:solidFill>
            <a:srgbClr val="FF4F8B"/>
          </a:solidFill>
          <a:ln w="12700">
            <a:solidFill>
              <a:srgbClr val="FF4F8B"/>
            </a:solidFill>
            <a:prstDash val="solid"/>
          </a:ln>
        </p:spPr>
      </p:sp>
      <p:sp>
        <p:nvSpPr>
          <p:cNvPr id="11" name="Text 5"/>
          <p:cNvSpPr txBox="1"/>
          <p:nvPr/>
        </p:nvSpPr>
        <p:spPr>
          <a:xfrm>
            <a:off x="8092440" y="39776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12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@</a:t>
            </a:r>
            <a:endParaRPr lang="en-US" sz="1500" dirty="0"/>
          </a:p>
        </p:txBody>
      </p:sp>
      <p:sp>
        <p:nvSpPr>
          <p:cNvPr id="12" name="Text 6"/>
          <p:cNvSpPr txBox="1"/>
          <p:nvPr/>
        </p:nvSpPr>
        <p:spPr>
          <a:xfrm>
            <a:off x="8641080" y="3941064"/>
            <a:ext cx="28648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8E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@bengalboy.it · 1.240 follower</a:t>
            </a:r>
            <a:endParaRPr lang="en-US" sz="1100" dirty="0"/>
          </a:p>
        </p:txBody>
      </p:sp>
      <p:sp>
        <p:nvSpPr>
          <p:cNvPr id="13" name="Shape 7"/>
          <p:cNvSpPr/>
          <p:nvPr/>
        </p:nvSpPr>
        <p:spPr>
          <a:xfrm>
            <a:off x="7955280" y="4754880"/>
            <a:ext cx="3687775" cy="1371600"/>
          </a:xfrm>
          <a:prstGeom prst="roundRect">
            <a:avLst>
              <a:gd name="adj" fmla="val 2667"/>
            </a:avLst>
          </a:prstGeom>
          <a:solidFill>
            <a:srgbClr val="1A1420"/>
          </a:solidFill>
          <a:ln w="12700">
            <a:solidFill>
              <a:srgbClr val="1A1420"/>
            </a:solidFill>
            <a:prstDash val="solid"/>
          </a:ln>
        </p:spPr>
      </p:sp>
      <p:sp>
        <p:nvSpPr>
          <p:cNvPr id="14" name="Text 8"/>
          <p:cNvSpPr txBox="1"/>
          <p:nvPr/>
        </p:nvSpPr>
        <p:spPr>
          <a:xfrm>
            <a:off x="8138160" y="4892040"/>
            <a:ext cx="33220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FF4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NUOVO PER LA SERIE</a:t>
            </a:r>
            <a:endParaRPr lang="en-US" sz="900" dirty="0"/>
          </a:p>
        </p:txBody>
      </p:sp>
      <p:sp>
        <p:nvSpPr>
          <p:cNvPr id="15" name="Text 9"/>
          <p:cNvSpPr txBox="1"/>
          <p:nvPr/>
        </p:nvSpPr>
        <p:spPr>
          <a:xfrm>
            <a:off x="8138160" y="5166360"/>
            <a:ext cx="33220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prima rapina di prova, senza telecamere. Nab apre @bengalboy.it.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73952"/>
            <a:ext cx="54864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B9ABA3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scognamiglio-Asteroid/c802be49-0e67-4e37-9766-d69f41363cb4/scratchpad/deck/out/gen/c39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52400"/>
            <a:ext cx="12191695" cy="3429000"/>
          </a:xfrm>
          <a:prstGeom prst="rect">
            <a:avLst/>
          </a:prstGeom>
        </p:spPr>
      </p:pic>
      <p:pic>
        <p:nvPicPr>
          <p:cNvPr id="3" name="Image 1" descr="/private/tmp/claude-501/-Users-scognamiglio-Asteroid/c802be49-0e67-4e37-9766-d69f41363cb4/scratchpad/deck/out/gen/g-bottom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2400"/>
            <a:ext cx="12191695" cy="3429000"/>
          </a:xfrm>
          <a:prstGeom prst="rect">
            <a:avLst/>
          </a:prstGeom>
        </p:spPr>
      </p:pic>
      <p:pic>
        <p:nvPicPr>
          <p:cNvPr id="4" name="Image 2" descr="Episodio 4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143000"/>
            <a:ext cx="332006" cy="74580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640" y="237744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F04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EPISODIO 4 DI 8 · CAPP. III–IV</a:t>
            </a:r>
            <a:endParaRPr lang="en-US" sz="1050" dirty="0"/>
          </a:p>
        </p:txBody>
      </p:sp>
      <p:pic>
        <p:nvPicPr>
          <p:cNvPr id="6" name="Image 3" descr="Live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2670048"/>
            <a:ext cx="4598670" cy="424851"/>
          </a:xfrm>
          <a:prstGeom prst="rect">
            <a:avLst/>
          </a:prstGeom>
        </p:spPr>
      </p:pic>
      <p:sp>
        <p:nvSpPr>
          <p:cNvPr id="7" name="Text 1"/>
          <p:cNvSpPr txBox="1"/>
          <p:nvPr/>
        </p:nvSpPr>
        <p:spPr>
          <a:xfrm>
            <a:off x="548640" y="3794760"/>
            <a:ext cx="69494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Via Giulia, venerdì notte. «Consegna per Avedisian.» Nab va in diretta alle undici e tre minuti, con Tumi Amar in sottofondo. Rash picchia guardando l'obiettivo, Ibrahim apre la cassetta verde: ottantacinquemila euro. Poi i tre sul Lungotevere, velocissimi, cantano. In quattro minuti l'algoritmo impazzisce.</a:t>
            </a:r>
            <a:endParaRPr lang="en-US" sz="1350" dirty="0"/>
          </a:p>
        </p:txBody>
      </p:sp>
      <p:sp>
        <p:nvSpPr>
          <p:cNvPr id="8" name="Text 2"/>
          <p:cNvSpPr txBox="1"/>
          <p:nvPr/>
        </p:nvSpPr>
        <p:spPr>
          <a:xfrm>
            <a:off x="548640" y="5760720"/>
            <a:ext cx="6949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B9AB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CHIUDE SU  </a:t>
            </a:r>
            <a:pPr indent="0" marL="0">
              <a:buNone/>
            </a:pPr>
            <a:r>
              <a:rPr lang="en-US" sz="1400" i="1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«Presto fratello, presto.»</a:t>
            </a:r>
            <a:endParaRPr lang="en-US" sz="900" dirty="0"/>
          </a:p>
        </p:txBody>
      </p:sp>
      <p:sp>
        <p:nvSpPr>
          <p:cNvPr id="9" name="Shape 3"/>
          <p:cNvSpPr/>
          <p:nvPr/>
        </p:nvSpPr>
        <p:spPr>
          <a:xfrm>
            <a:off x="7955280" y="3794760"/>
            <a:ext cx="3687775" cy="777240"/>
          </a:xfrm>
          <a:prstGeom prst="roundRect">
            <a:avLst>
              <a:gd name="adj" fmla="val 14118"/>
            </a:avLst>
          </a:prstGeom>
          <a:solidFill>
            <a:srgbClr val="211A26"/>
          </a:solidFill>
          <a:ln w="9525">
            <a:solidFill>
              <a:srgbClr val="3B2D3F"/>
            </a:solidFill>
            <a:prstDash val="solid"/>
          </a:ln>
        </p:spPr>
      </p:sp>
      <p:sp>
        <p:nvSpPr>
          <p:cNvPr id="10" name="Shape 4"/>
          <p:cNvSpPr/>
          <p:nvPr/>
        </p:nvSpPr>
        <p:spPr>
          <a:xfrm>
            <a:off x="8092440" y="3977640"/>
            <a:ext cx="411480" cy="411480"/>
          </a:xfrm>
          <a:prstGeom prst="roundRect">
            <a:avLst>
              <a:gd name="adj" fmla="val 22222"/>
            </a:avLst>
          </a:prstGeom>
          <a:solidFill>
            <a:srgbClr val="F0462F"/>
          </a:solidFill>
          <a:ln w="12700">
            <a:solidFill>
              <a:srgbClr val="F0462F"/>
            </a:solidFill>
            <a:prstDash val="solid"/>
          </a:ln>
        </p:spPr>
      </p:sp>
      <p:sp>
        <p:nvSpPr>
          <p:cNvPr id="11" name="Text 5"/>
          <p:cNvSpPr txBox="1"/>
          <p:nvPr/>
        </p:nvSpPr>
        <p:spPr>
          <a:xfrm>
            <a:off x="8092440" y="39776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12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@</a:t>
            </a:r>
            <a:endParaRPr lang="en-US" sz="1500" dirty="0"/>
          </a:p>
        </p:txBody>
      </p:sp>
      <p:sp>
        <p:nvSpPr>
          <p:cNvPr id="12" name="Text 6"/>
          <p:cNvSpPr txBox="1"/>
          <p:nvPr/>
        </p:nvSpPr>
        <p:spPr>
          <a:xfrm>
            <a:off x="8641080" y="3941064"/>
            <a:ext cx="28648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8E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@bengalboy.it · in diretta · 26.000 follower</a:t>
            </a:r>
            <a:endParaRPr lang="en-US" sz="1100" dirty="0"/>
          </a:p>
        </p:txBody>
      </p:sp>
      <p:sp>
        <p:nvSpPr>
          <p:cNvPr id="13" name="Shape 7"/>
          <p:cNvSpPr/>
          <p:nvPr/>
        </p:nvSpPr>
        <p:spPr>
          <a:xfrm>
            <a:off x="7955280" y="4754880"/>
            <a:ext cx="3687775" cy="1371600"/>
          </a:xfrm>
          <a:prstGeom prst="roundRect">
            <a:avLst>
              <a:gd name="adj" fmla="val 2667"/>
            </a:avLst>
          </a:prstGeom>
          <a:solidFill>
            <a:srgbClr val="1A1420"/>
          </a:solidFill>
          <a:ln w="12700">
            <a:solidFill>
              <a:srgbClr val="1A1420"/>
            </a:solidFill>
            <a:prstDash val="solid"/>
          </a:ln>
        </p:spPr>
      </p:sp>
      <p:sp>
        <p:nvSpPr>
          <p:cNvPr id="14" name="Text 8"/>
          <p:cNvSpPr txBox="1"/>
          <p:nvPr/>
        </p:nvSpPr>
        <p:spPr>
          <a:xfrm>
            <a:off x="8138160" y="4892040"/>
            <a:ext cx="33220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F04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NUOVO PER LA SERIE</a:t>
            </a:r>
            <a:endParaRPr lang="en-US" sz="900" dirty="0"/>
          </a:p>
        </p:txBody>
      </p:sp>
      <p:sp>
        <p:nvSpPr>
          <p:cNvPr id="15" name="Text 9"/>
          <p:cNvSpPr txBox="1"/>
          <p:nvPr/>
        </p:nvSpPr>
        <p:spPr>
          <a:xfrm>
            <a:off x="8138160" y="5166360"/>
            <a:ext cx="33220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notte dei commenti, vissuta da chi guarda.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73952"/>
            <a:ext cx="54864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B9ABA3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scognamiglio-Asteroid/c802be49-0e67-4e37-9766-d69f41363cb4/scratchpad/deck/out/gen/c40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52400"/>
            <a:ext cx="12191695" cy="3429000"/>
          </a:xfrm>
          <a:prstGeom prst="rect">
            <a:avLst/>
          </a:prstGeom>
        </p:spPr>
      </p:pic>
      <p:pic>
        <p:nvPicPr>
          <p:cNvPr id="3" name="Image 1" descr="/private/tmp/claude-501/-Users-scognamiglio-Asteroid/c802be49-0e67-4e37-9766-d69f41363cb4/scratchpad/deck/out/gen/g-bottom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2400"/>
            <a:ext cx="12191695" cy="3429000"/>
          </a:xfrm>
          <a:prstGeom prst="rect">
            <a:avLst/>
          </a:prstGeom>
        </p:spPr>
      </p:pic>
      <p:pic>
        <p:nvPicPr>
          <p:cNvPr id="4" name="Image 2" descr="Episodio 5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143000"/>
            <a:ext cx="367814" cy="74580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640" y="237744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35C8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EPISODIO 5 DI 8 · CAP. V</a:t>
            </a:r>
            <a:endParaRPr lang="en-US" sz="1050" dirty="0"/>
          </a:p>
        </p:txBody>
      </p:sp>
      <p:pic>
        <p:nvPicPr>
          <p:cNvPr id="6" name="Image 3" descr="Riders on the Storm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2670048"/>
            <a:ext cx="4598670" cy="424851"/>
          </a:xfrm>
          <a:prstGeom prst="rect">
            <a:avLst/>
          </a:prstGeom>
        </p:spPr>
      </p:pic>
      <p:sp>
        <p:nvSpPr>
          <p:cNvPr id="7" name="Text 1"/>
          <p:cNvSpPr txBox="1"/>
          <p:nvPr/>
        </p:nvSpPr>
        <p:spPr>
          <a:xfrm>
            <a:off x="548640" y="3794760"/>
            <a:ext cx="69494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Quattro rapine in tre settimane. Ai Parioli Ferro restituisce il Patek alla madre. Al Flaminio blocca un ragazzo senza fargli un livido. A Prati lascia stare la badante. A Monteverde una vecchia li vede in faccia e dice «buonasera». Il video arriva al milione. Poi i posti di blocco, e i bengalesi pestati a ogni angolo.</a:t>
            </a:r>
            <a:endParaRPr lang="en-US" sz="1350" dirty="0"/>
          </a:p>
        </p:txBody>
      </p:sp>
      <p:sp>
        <p:nvSpPr>
          <p:cNvPr id="8" name="Text 2"/>
          <p:cNvSpPr txBox="1"/>
          <p:nvPr/>
        </p:nvSpPr>
        <p:spPr>
          <a:xfrm>
            <a:off x="548640" y="5760720"/>
            <a:ext cx="6949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B9AB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CHIUDE SU  </a:t>
            </a:r>
            <a:pPr indent="0" marL="0">
              <a:buNone/>
            </a:pPr>
            <a:r>
              <a:rPr lang="en-US" sz="1400" i="1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uomo in mocassini al bancone del Dhaka. «@bengalboy.it.»</a:t>
            </a:r>
            <a:endParaRPr lang="en-US" sz="900" dirty="0"/>
          </a:p>
        </p:txBody>
      </p:sp>
      <p:sp>
        <p:nvSpPr>
          <p:cNvPr id="9" name="Shape 3"/>
          <p:cNvSpPr/>
          <p:nvPr/>
        </p:nvSpPr>
        <p:spPr>
          <a:xfrm>
            <a:off x="7955280" y="3794760"/>
            <a:ext cx="3687775" cy="777240"/>
          </a:xfrm>
          <a:prstGeom prst="roundRect">
            <a:avLst>
              <a:gd name="adj" fmla="val 14118"/>
            </a:avLst>
          </a:prstGeom>
          <a:solidFill>
            <a:srgbClr val="211A26"/>
          </a:solidFill>
          <a:ln w="9525">
            <a:solidFill>
              <a:srgbClr val="3B2D3F"/>
            </a:solidFill>
            <a:prstDash val="solid"/>
          </a:ln>
        </p:spPr>
      </p:sp>
      <p:sp>
        <p:nvSpPr>
          <p:cNvPr id="10" name="Shape 4"/>
          <p:cNvSpPr/>
          <p:nvPr/>
        </p:nvSpPr>
        <p:spPr>
          <a:xfrm>
            <a:off x="8092440" y="3977640"/>
            <a:ext cx="411480" cy="411480"/>
          </a:xfrm>
          <a:prstGeom prst="roundRect">
            <a:avLst>
              <a:gd name="adj" fmla="val 22222"/>
            </a:avLst>
          </a:prstGeom>
          <a:solidFill>
            <a:srgbClr val="35C8C1"/>
          </a:solidFill>
          <a:ln w="12700">
            <a:solidFill>
              <a:srgbClr val="35C8C1"/>
            </a:solidFill>
            <a:prstDash val="solid"/>
          </a:ln>
        </p:spPr>
      </p:sp>
      <p:sp>
        <p:nvSpPr>
          <p:cNvPr id="11" name="Text 5"/>
          <p:cNvSpPr txBox="1"/>
          <p:nvPr/>
        </p:nvSpPr>
        <p:spPr>
          <a:xfrm>
            <a:off x="8092440" y="39776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12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@</a:t>
            </a:r>
            <a:endParaRPr lang="en-US" sz="1500" dirty="0"/>
          </a:p>
        </p:txBody>
      </p:sp>
      <p:sp>
        <p:nvSpPr>
          <p:cNvPr id="12" name="Text 6"/>
          <p:cNvSpPr txBox="1"/>
          <p:nvPr/>
        </p:nvSpPr>
        <p:spPr>
          <a:xfrm>
            <a:off x="8641080" y="3941064"/>
            <a:ext cx="28648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8E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@bengalboy.it · 1.000.000 di visualizzazioni</a:t>
            </a:r>
            <a:endParaRPr lang="en-US" sz="1100" dirty="0"/>
          </a:p>
        </p:txBody>
      </p:sp>
      <p:sp>
        <p:nvSpPr>
          <p:cNvPr id="13" name="Shape 7"/>
          <p:cNvSpPr/>
          <p:nvPr/>
        </p:nvSpPr>
        <p:spPr>
          <a:xfrm>
            <a:off x="7955280" y="4754880"/>
            <a:ext cx="3687775" cy="1371600"/>
          </a:xfrm>
          <a:prstGeom prst="roundRect">
            <a:avLst>
              <a:gd name="adj" fmla="val 2667"/>
            </a:avLst>
          </a:prstGeom>
          <a:solidFill>
            <a:srgbClr val="1A1420"/>
          </a:solidFill>
          <a:ln w="12700">
            <a:solidFill>
              <a:srgbClr val="1A1420"/>
            </a:solidFill>
            <a:prstDash val="solid"/>
          </a:ln>
        </p:spPr>
      </p:sp>
      <p:sp>
        <p:nvSpPr>
          <p:cNvPr id="14" name="Text 8"/>
          <p:cNvSpPr txBox="1"/>
          <p:nvPr/>
        </p:nvSpPr>
        <p:spPr>
          <a:xfrm>
            <a:off x="8138160" y="4892040"/>
            <a:ext cx="33220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35C8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NUOVO PER LA SERIE</a:t>
            </a:r>
            <a:endParaRPr lang="en-US" sz="900" dirty="0"/>
          </a:p>
        </p:txBody>
      </p:sp>
      <p:sp>
        <p:nvSpPr>
          <p:cNvPr id="15" name="Text 9"/>
          <p:cNvSpPr txBox="1"/>
          <p:nvPr/>
        </p:nvSpPr>
        <p:spPr>
          <a:xfrm>
            <a:off x="8138160" y="5166360"/>
            <a:ext cx="33220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Altri colpi, sempre più audaci. La comunità si divide.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73952"/>
            <a:ext cx="54864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B9ABA3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scognamiglio-Asteroid/c802be49-0e67-4e37-9766-d69f41363cb4/scratchpad/deck/out/gen/c4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52400"/>
            <a:ext cx="12191695" cy="3429000"/>
          </a:xfrm>
          <a:prstGeom prst="rect">
            <a:avLst/>
          </a:prstGeom>
        </p:spPr>
      </p:pic>
      <p:pic>
        <p:nvPicPr>
          <p:cNvPr id="3" name="Image 1" descr="/private/tmp/claude-501/-Users-scognamiglio-Asteroid/c802be49-0e67-4e37-9766-d69f41363cb4/scratchpad/deck/out/gen/g-bottom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2400"/>
            <a:ext cx="12191695" cy="3429000"/>
          </a:xfrm>
          <a:prstGeom prst="rect">
            <a:avLst/>
          </a:prstGeom>
        </p:spPr>
      </p:pic>
      <p:pic>
        <p:nvPicPr>
          <p:cNvPr id="4" name="Image 2" descr="Episodio 6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143000"/>
            <a:ext cx="419963" cy="74580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640" y="237744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FFB2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EPISODIO 6 DI 8 · CAPP. V–VI</a:t>
            </a:r>
            <a:endParaRPr lang="en-US" sz="1050" dirty="0"/>
          </a:p>
        </p:txBody>
      </p:sp>
      <p:pic>
        <p:nvPicPr>
          <p:cNvPr id="6" name="Image 3" descr="Una volta sola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2670048"/>
            <a:ext cx="4598670" cy="424851"/>
          </a:xfrm>
          <a:prstGeom prst="rect">
            <a:avLst/>
          </a:prstGeom>
        </p:spPr>
      </p:pic>
      <p:sp>
        <p:nvSpPr>
          <p:cNvPr id="7" name="Text 1"/>
          <p:cNvSpPr txBox="1"/>
          <p:nvPr/>
        </p:nvSpPr>
        <p:spPr>
          <a:xfrm>
            <a:off x="548640" y="3794760"/>
            <a:ext cx="69494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Babu vuole indietro i suoi soldi da Karim: centomila euro per un prestito partito da diecimila. Ibrahim accetta. Una volta sola. A Torpignattara Ferro tira Karim dentro una Fiat Bravo rubata. All'Officina, rimasto solo, Ferro si alza il passamontagna per mangiare. «Sei Farhan, il figlio di zio Miah.»</a:t>
            </a:r>
            <a:endParaRPr lang="en-US" sz="1350" dirty="0"/>
          </a:p>
        </p:txBody>
      </p:sp>
      <p:sp>
        <p:nvSpPr>
          <p:cNvPr id="8" name="Text 2"/>
          <p:cNvSpPr txBox="1"/>
          <p:nvPr/>
        </p:nvSpPr>
        <p:spPr>
          <a:xfrm>
            <a:off x="548640" y="5760720"/>
            <a:ext cx="6949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B9AB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CHIUDE SU  </a:t>
            </a:r>
            <a:pPr indent="0" marL="0">
              <a:buNone/>
            </a:pPr>
            <a:r>
              <a:rPr lang="en-US" sz="1400" i="1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Karim soffocato sulla sedia, Ferro che finisce il riso.</a:t>
            </a:r>
            <a:endParaRPr lang="en-US" sz="900" dirty="0"/>
          </a:p>
        </p:txBody>
      </p:sp>
      <p:sp>
        <p:nvSpPr>
          <p:cNvPr id="9" name="Shape 3"/>
          <p:cNvSpPr/>
          <p:nvPr/>
        </p:nvSpPr>
        <p:spPr>
          <a:xfrm>
            <a:off x="7955280" y="3794760"/>
            <a:ext cx="3687775" cy="777240"/>
          </a:xfrm>
          <a:prstGeom prst="roundRect">
            <a:avLst>
              <a:gd name="adj" fmla="val 14118"/>
            </a:avLst>
          </a:prstGeom>
          <a:solidFill>
            <a:srgbClr val="211A26"/>
          </a:solidFill>
          <a:ln w="9525">
            <a:solidFill>
              <a:srgbClr val="3B2D3F"/>
            </a:solidFill>
            <a:prstDash val="solid"/>
          </a:ln>
        </p:spPr>
      </p:sp>
      <p:sp>
        <p:nvSpPr>
          <p:cNvPr id="10" name="Shape 4"/>
          <p:cNvSpPr/>
          <p:nvPr/>
        </p:nvSpPr>
        <p:spPr>
          <a:xfrm>
            <a:off x="8092440" y="3977640"/>
            <a:ext cx="411480" cy="411480"/>
          </a:xfrm>
          <a:prstGeom prst="roundRect">
            <a:avLst>
              <a:gd name="adj" fmla="val 22222"/>
            </a:avLst>
          </a:prstGeom>
          <a:solidFill>
            <a:srgbClr val="FFB21A"/>
          </a:solidFill>
          <a:ln w="12700">
            <a:solidFill>
              <a:srgbClr val="FFB21A"/>
            </a:solidFill>
            <a:prstDash val="solid"/>
          </a:ln>
        </p:spPr>
      </p:sp>
      <p:sp>
        <p:nvSpPr>
          <p:cNvPr id="11" name="Text 5"/>
          <p:cNvSpPr txBox="1"/>
          <p:nvPr/>
        </p:nvSpPr>
        <p:spPr>
          <a:xfrm>
            <a:off x="8092440" y="39776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12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@</a:t>
            </a:r>
            <a:endParaRPr lang="en-US" sz="1500" dirty="0"/>
          </a:p>
        </p:txBody>
      </p:sp>
      <p:sp>
        <p:nvSpPr>
          <p:cNvPr id="12" name="Text 6"/>
          <p:cNvSpPr txBox="1"/>
          <p:nvPr/>
        </p:nvSpPr>
        <p:spPr>
          <a:xfrm>
            <a:off x="8641080" y="3941064"/>
            <a:ext cx="28648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8E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@bengalboy.it · 104.000 like</a:t>
            </a:r>
            <a:endParaRPr lang="en-US" sz="1100" dirty="0"/>
          </a:p>
        </p:txBody>
      </p:sp>
      <p:sp>
        <p:nvSpPr>
          <p:cNvPr id="13" name="Shape 7"/>
          <p:cNvSpPr/>
          <p:nvPr/>
        </p:nvSpPr>
        <p:spPr>
          <a:xfrm>
            <a:off x="7955280" y="4754880"/>
            <a:ext cx="3687775" cy="1371600"/>
          </a:xfrm>
          <a:prstGeom prst="roundRect">
            <a:avLst>
              <a:gd name="adj" fmla="val 2667"/>
            </a:avLst>
          </a:prstGeom>
          <a:solidFill>
            <a:srgbClr val="1A1420"/>
          </a:solidFill>
          <a:ln w="12700">
            <a:solidFill>
              <a:srgbClr val="1A1420"/>
            </a:solidFill>
            <a:prstDash val="solid"/>
          </a:ln>
        </p:spPr>
      </p:sp>
      <p:sp>
        <p:nvSpPr>
          <p:cNvPr id="14" name="Text 8"/>
          <p:cNvSpPr txBox="1"/>
          <p:nvPr/>
        </p:nvSpPr>
        <p:spPr>
          <a:xfrm>
            <a:off x="8138160" y="4892040"/>
            <a:ext cx="33220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FFB2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NUOVO PER LA SERIE</a:t>
            </a:r>
            <a:endParaRPr lang="en-US" sz="900" dirty="0"/>
          </a:p>
        </p:txBody>
      </p:sp>
      <p:sp>
        <p:nvSpPr>
          <p:cNvPr id="15" name="Text 9"/>
          <p:cNvSpPr txBox="1"/>
          <p:nvPr/>
        </p:nvSpPr>
        <p:spPr>
          <a:xfrm>
            <a:off x="8138160" y="5166360"/>
            <a:ext cx="33220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 mondo dei sequestri nella comunità, l'omertà, la famiglia di Karim.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73952"/>
            <a:ext cx="54864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B9ABA3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scognamiglio-Asteroid/c802be49-0e67-4e37-9766-d69f41363cb4/scratchpad/deck/out/gen/c42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52400"/>
            <a:ext cx="12191695" cy="3429000"/>
          </a:xfrm>
          <a:prstGeom prst="rect">
            <a:avLst/>
          </a:prstGeom>
        </p:spPr>
      </p:pic>
      <p:pic>
        <p:nvPicPr>
          <p:cNvPr id="3" name="Image 1" descr="/private/tmp/claude-501/-Users-scognamiglio-Asteroid/c802be49-0e67-4e37-9766-d69f41363cb4/scratchpad/deck/out/gen/g-bottom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2400"/>
            <a:ext cx="12191695" cy="3429000"/>
          </a:xfrm>
          <a:prstGeom prst="rect">
            <a:avLst/>
          </a:prstGeom>
        </p:spPr>
      </p:pic>
      <p:pic>
        <p:nvPicPr>
          <p:cNvPr id="4" name="Image 2" descr="Episodio 7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143000"/>
            <a:ext cx="364688" cy="74580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640" y="237744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FF4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EPISODIO 7 DI 8 · CAPP. VII–VIII</a:t>
            </a:r>
            <a:endParaRPr lang="en-US" sz="1050" dirty="0"/>
          </a:p>
        </p:txBody>
      </p:sp>
      <p:pic>
        <p:nvPicPr>
          <p:cNvPr id="6" name="Image 3" descr="Boishakhi Mela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2670048"/>
            <a:ext cx="4598670" cy="424851"/>
          </a:xfrm>
          <a:prstGeom prst="rect">
            <a:avLst/>
          </a:prstGeom>
        </p:spPr>
      </p:pic>
      <p:sp>
        <p:nvSpPr>
          <p:cNvPr id="7" name="Text 1"/>
          <p:cNvSpPr txBox="1"/>
          <p:nvPr/>
        </p:nvSpPr>
        <p:spPr>
          <a:xfrm>
            <a:off x="548640" y="3794760"/>
            <a:ext cx="69494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Capodanno bengalese a Largo Preneste. Ferro mangia riso al pollo sotto un albero. Un italiano con la camicia bianca gli fa sentire la canna della pistola. Rash insegue il furgone fino a Torre Spaccata. Ibrahim e Nab entrano sparando. Ferro muore tre minuti dopo, senza aver detto niente.</a:t>
            </a:r>
            <a:endParaRPr lang="en-US" sz="1350" dirty="0"/>
          </a:p>
        </p:txBody>
      </p:sp>
      <p:sp>
        <p:nvSpPr>
          <p:cNvPr id="8" name="Text 2"/>
          <p:cNvSpPr txBox="1"/>
          <p:nvPr/>
        </p:nvSpPr>
        <p:spPr>
          <a:xfrm>
            <a:off x="548640" y="5760720"/>
            <a:ext cx="6949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B9AB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CHIUDE SU  </a:t>
            </a:r>
            <a:pPr indent="0" marL="0">
              <a:buNone/>
            </a:pPr>
            <a:r>
              <a:rPr lang="en-US" sz="1400" i="1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«bengalboy.it 3 – Dragona 1».</a:t>
            </a:r>
            <a:endParaRPr lang="en-US" sz="900" dirty="0"/>
          </a:p>
        </p:txBody>
      </p:sp>
      <p:sp>
        <p:nvSpPr>
          <p:cNvPr id="9" name="Shape 3"/>
          <p:cNvSpPr/>
          <p:nvPr/>
        </p:nvSpPr>
        <p:spPr>
          <a:xfrm>
            <a:off x="7955280" y="3794760"/>
            <a:ext cx="3687775" cy="777240"/>
          </a:xfrm>
          <a:prstGeom prst="roundRect">
            <a:avLst>
              <a:gd name="adj" fmla="val 14118"/>
            </a:avLst>
          </a:prstGeom>
          <a:solidFill>
            <a:srgbClr val="211A26"/>
          </a:solidFill>
          <a:ln w="9525">
            <a:solidFill>
              <a:srgbClr val="3B2D3F"/>
            </a:solidFill>
            <a:prstDash val="solid"/>
          </a:ln>
        </p:spPr>
      </p:sp>
      <p:sp>
        <p:nvSpPr>
          <p:cNvPr id="10" name="Shape 4"/>
          <p:cNvSpPr/>
          <p:nvPr/>
        </p:nvSpPr>
        <p:spPr>
          <a:xfrm>
            <a:off x="8092440" y="3977640"/>
            <a:ext cx="411480" cy="411480"/>
          </a:xfrm>
          <a:prstGeom prst="roundRect">
            <a:avLst>
              <a:gd name="adj" fmla="val 22222"/>
            </a:avLst>
          </a:prstGeom>
          <a:solidFill>
            <a:srgbClr val="FF4F8B"/>
          </a:solidFill>
          <a:ln w="12700">
            <a:solidFill>
              <a:srgbClr val="FF4F8B"/>
            </a:solidFill>
            <a:prstDash val="solid"/>
          </a:ln>
        </p:spPr>
      </p:sp>
      <p:sp>
        <p:nvSpPr>
          <p:cNvPr id="11" name="Text 5"/>
          <p:cNvSpPr txBox="1"/>
          <p:nvPr/>
        </p:nvSpPr>
        <p:spPr>
          <a:xfrm>
            <a:off x="8092440" y="39776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12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@</a:t>
            </a:r>
            <a:endParaRPr lang="en-US" sz="1500" dirty="0"/>
          </a:p>
        </p:txBody>
      </p:sp>
      <p:sp>
        <p:nvSpPr>
          <p:cNvPr id="12" name="Text 6"/>
          <p:cNvSpPr txBox="1"/>
          <p:nvPr/>
        </p:nvSpPr>
        <p:spPr>
          <a:xfrm>
            <a:off x="8641080" y="3941064"/>
            <a:ext cx="28648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8E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@bengalboy.it · 1.200.000 follower</a:t>
            </a:r>
            <a:endParaRPr lang="en-US" sz="1100" dirty="0"/>
          </a:p>
        </p:txBody>
      </p:sp>
      <p:sp>
        <p:nvSpPr>
          <p:cNvPr id="13" name="Shape 7"/>
          <p:cNvSpPr/>
          <p:nvPr/>
        </p:nvSpPr>
        <p:spPr>
          <a:xfrm>
            <a:off x="7955280" y="4754880"/>
            <a:ext cx="3687775" cy="1371600"/>
          </a:xfrm>
          <a:prstGeom prst="roundRect">
            <a:avLst>
              <a:gd name="adj" fmla="val 2667"/>
            </a:avLst>
          </a:prstGeom>
          <a:solidFill>
            <a:srgbClr val="1A1420"/>
          </a:solidFill>
          <a:ln w="12700">
            <a:solidFill>
              <a:srgbClr val="1A1420"/>
            </a:solidFill>
            <a:prstDash val="solid"/>
          </a:ln>
        </p:spPr>
      </p:sp>
      <p:sp>
        <p:nvSpPr>
          <p:cNvPr id="14" name="Text 8"/>
          <p:cNvSpPr txBox="1"/>
          <p:nvPr/>
        </p:nvSpPr>
        <p:spPr>
          <a:xfrm>
            <a:off x="8138160" y="4892040"/>
            <a:ext cx="33220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FF4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NUOVO PER LA SERIE</a:t>
            </a:r>
            <a:endParaRPr lang="en-US" sz="900" dirty="0"/>
          </a:p>
        </p:txBody>
      </p:sp>
      <p:sp>
        <p:nvSpPr>
          <p:cNvPr id="15" name="Text 9"/>
          <p:cNvSpPr txBox="1"/>
          <p:nvPr/>
        </p:nvSpPr>
        <p:spPr>
          <a:xfrm>
            <a:off x="8138160" y="5166360"/>
            <a:ext cx="33220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 ore di Ferro nel garage, e quelle di Apa che aspetta il telefono.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73952"/>
            <a:ext cx="54864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B9ABA3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scognamiglio-Asteroid/c802be49-0e67-4e37-9766-d69f41363cb4/scratchpad/deck/out/gen/c43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52400"/>
            <a:ext cx="12191695" cy="3429000"/>
          </a:xfrm>
          <a:prstGeom prst="rect">
            <a:avLst/>
          </a:prstGeom>
        </p:spPr>
      </p:pic>
      <p:pic>
        <p:nvPicPr>
          <p:cNvPr id="3" name="Image 1" descr="/private/tmp/claude-501/-Users-scognamiglio-Asteroid/c802be49-0e67-4e37-9766-d69f41363cb4/scratchpad/deck/out/gen/g-bottom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2400"/>
            <a:ext cx="12191695" cy="3429000"/>
          </a:xfrm>
          <a:prstGeom prst="rect">
            <a:avLst/>
          </a:prstGeom>
        </p:spPr>
      </p:pic>
      <p:pic>
        <p:nvPicPr>
          <p:cNvPr id="4" name="Image 2" descr="Episodio 8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143000"/>
            <a:ext cx="453896" cy="74580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640" y="237744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F04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EPISODIO 8 DI 8 · CAPP. IX–XII</a:t>
            </a:r>
            <a:endParaRPr lang="en-US" sz="1050" dirty="0"/>
          </a:p>
        </p:txBody>
      </p:sp>
      <p:pic>
        <p:nvPicPr>
          <p:cNvPr id="6" name="Image 3" descr="Shohor Amader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2670048"/>
            <a:ext cx="4598670" cy="424851"/>
          </a:xfrm>
          <a:prstGeom prst="rect">
            <a:avLst/>
          </a:prstGeom>
        </p:spPr>
      </p:pic>
      <p:sp>
        <p:nvSpPr>
          <p:cNvPr id="7" name="Text 1"/>
          <p:cNvSpPr txBox="1"/>
          <p:nvPr/>
        </p:nvSpPr>
        <p:spPr>
          <a:xfrm>
            <a:off x="548640" y="3794760"/>
            <a:ext cx="69494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Apa mette insieme tre pezzi: i poliziotti col chilo, Babu che vuole un colpevole, i Dragona che non possono perdere la faccia. Li fa convergere nello stesso magazzino. Quando tutto esplode i ragazzi partono per l'aeroporto con tre milioni sparsi in mille rivoli. Apa resta. Babu entra al Dhaka sporco di sangue. Un colpo a bruciapelo.</a:t>
            </a:r>
            <a:endParaRPr lang="en-US" sz="1350" dirty="0"/>
          </a:p>
        </p:txBody>
      </p:sp>
      <p:sp>
        <p:nvSpPr>
          <p:cNvPr id="8" name="Text 2"/>
          <p:cNvSpPr txBox="1"/>
          <p:nvPr/>
        </p:nvSpPr>
        <p:spPr>
          <a:xfrm>
            <a:off x="548640" y="5760720"/>
            <a:ext cx="6949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B9AB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CHIUDE SU  </a:t>
            </a:r>
            <a:pPr indent="0" marL="0">
              <a:buNone/>
            </a:pPr>
            <a:r>
              <a:rPr lang="en-US" sz="1400" i="1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 buio, e la barca di suo padre tra gli alberi allagati.</a:t>
            </a:r>
            <a:endParaRPr lang="en-US" sz="900" dirty="0"/>
          </a:p>
        </p:txBody>
      </p:sp>
      <p:sp>
        <p:nvSpPr>
          <p:cNvPr id="9" name="Shape 3"/>
          <p:cNvSpPr/>
          <p:nvPr/>
        </p:nvSpPr>
        <p:spPr>
          <a:xfrm>
            <a:off x="7955280" y="3794760"/>
            <a:ext cx="3687775" cy="777240"/>
          </a:xfrm>
          <a:prstGeom prst="roundRect">
            <a:avLst>
              <a:gd name="adj" fmla="val 14118"/>
            </a:avLst>
          </a:prstGeom>
          <a:solidFill>
            <a:srgbClr val="211A26"/>
          </a:solidFill>
          <a:ln w="9525">
            <a:solidFill>
              <a:srgbClr val="3B2D3F"/>
            </a:solidFill>
            <a:prstDash val="solid"/>
          </a:ln>
        </p:spPr>
      </p:sp>
      <p:sp>
        <p:nvSpPr>
          <p:cNvPr id="10" name="Shape 4"/>
          <p:cNvSpPr/>
          <p:nvPr/>
        </p:nvSpPr>
        <p:spPr>
          <a:xfrm>
            <a:off x="8092440" y="3977640"/>
            <a:ext cx="411480" cy="411480"/>
          </a:xfrm>
          <a:prstGeom prst="roundRect">
            <a:avLst>
              <a:gd name="adj" fmla="val 22222"/>
            </a:avLst>
          </a:prstGeom>
          <a:solidFill>
            <a:srgbClr val="F0462F"/>
          </a:solidFill>
          <a:ln w="12700">
            <a:solidFill>
              <a:srgbClr val="F0462F"/>
            </a:solidFill>
            <a:prstDash val="solid"/>
          </a:ln>
        </p:spPr>
      </p:sp>
      <p:sp>
        <p:nvSpPr>
          <p:cNvPr id="11" name="Text 5"/>
          <p:cNvSpPr txBox="1"/>
          <p:nvPr/>
        </p:nvSpPr>
        <p:spPr>
          <a:xfrm>
            <a:off x="8092440" y="39776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12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@</a:t>
            </a:r>
            <a:endParaRPr lang="en-US" sz="1500" dirty="0"/>
          </a:p>
        </p:txBody>
      </p:sp>
      <p:sp>
        <p:nvSpPr>
          <p:cNvPr id="12" name="Text 6"/>
          <p:cNvSpPr txBox="1"/>
          <p:nvPr/>
        </p:nvSpPr>
        <p:spPr>
          <a:xfrm>
            <a:off x="8641080" y="3941064"/>
            <a:ext cx="28648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8E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@bengalboy.it · nessun nuovo post · 1.400.000</a:t>
            </a:r>
            <a:endParaRPr lang="en-US" sz="1100" dirty="0"/>
          </a:p>
        </p:txBody>
      </p:sp>
      <p:sp>
        <p:nvSpPr>
          <p:cNvPr id="13" name="Shape 7"/>
          <p:cNvSpPr/>
          <p:nvPr/>
        </p:nvSpPr>
        <p:spPr>
          <a:xfrm>
            <a:off x="7955280" y="4754880"/>
            <a:ext cx="3687775" cy="1371600"/>
          </a:xfrm>
          <a:prstGeom prst="roundRect">
            <a:avLst>
              <a:gd name="adj" fmla="val 2667"/>
            </a:avLst>
          </a:prstGeom>
          <a:solidFill>
            <a:srgbClr val="1A1420"/>
          </a:solidFill>
          <a:ln w="12700">
            <a:solidFill>
              <a:srgbClr val="1A1420"/>
            </a:solidFill>
            <a:prstDash val="solid"/>
          </a:ln>
        </p:spPr>
      </p:sp>
      <p:sp>
        <p:nvSpPr>
          <p:cNvPr id="14" name="Text 8"/>
          <p:cNvSpPr txBox="1"/>
          <p:nvPr/>
        </p:nvSpPr>
        <p:spPr>
          <a:xfrm>
            <a:off x="8138160" y="4892040"/>
            <a:ext cx="33220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FFB2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STAGIONE 2</a:t>
            </a:r>
            <a:endParaRPr lang="en-US" sz="900" dirty="0"/>
          </a:p>
        </p:txBody>
      </p:sp>
      <p:sp>
        <p:nvSpPr>
          <p:cNvPr id="15" name="Text 9"/>
          <p:cNvSpPr txBox="1"/>
          <p:nvPr/>
        </p:nvSpPr>
        <p:spPr>
          <a:xfrm>
            <a:off x="8138160" y="5166360"/>
            <a:ext cx="33220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Ma…  Apa non è morta, e i ragazzi non sono mai saliti su quell’aereo.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73952"/>
            <a:ext cx="54864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B9ABA3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scognamiglio-Asteroid/c802be49-0e67-4e37-9766-d69f41363cb4/scratchpad/deck/out/gen/c44.jpg">    </p:cNvPr>
          <p:cNvPicPr>
            <a:picLocks noChangeAspect="1"/>
          </p:cNvPicPr>
          <p:nvPr/>
        </p:nvPicPr>
        <p:blipFill>
          <a:blip r:embed="rId1">
            <a:alphaModFix amt="55000"/>
          </a:blip>
          <a:stretch>
            <a:fillRect/>
          </a:stretch>
        </p:blipFill>
        <p:spPr>
          <a:xfrm>
            <a:off x="0" y="152400"/>
            <a:ext cx="12191695" cy="6705600"/>
          </a:xfrm>
          <a:prstGeom prst="rect">
            <a:avLst/>
          </a:prstGeom>
        </p:spPr>
      </p:pic>
      <p:pic>
        <p:nvPicPr>
          <p:cNvPr id="3" name="Image 1" descr="/private/tmp/claude-501/-Users-scognamiglio-Asteroid/c802be49-0e67-4e37-9766-d69f41363cb4/scratchpad/deck/out/gen/g-ra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2400"/>
            <a:ext cx="12191695" cy="6705600"/>
          </a:xfrm>
          <a:prstGeom prst="rect">
            <a:avLst/>
          </a:prstGeom>
        </p:spPr>
      </p:pic>
      <p:pic>
        <p:nvPicPr>
          <p:cNvPr id="4" name="Image 2" descr="Ma…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320040"/>
            <a:ext cx="3132683" cy="132578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640" y="2697480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FFB2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SECONDA STAGIONE</a:t>
            </a:r>
            <a:endParaRPr lang="en-US" sz="1050" dirty="0"/>
          </a:p>
        </p:txBody>
      </p:sp>
      <p:pic>
        <p:nvPicPr>
          <p:cNvPr id="6" name="Image 3" descr="t-ma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2999232"/>
            <a:ext cx="3802380" cy="853440"/>
          </a:xfrm>
          <a:prstGeom prst="rect">
            <a:avLst/>
          </a:prstGeom>
        </p:spPr>
      </p:pic>
      <p:sp>
        <p:nvSpPr>
          <p:cNvPr id="7" name="Text 1"/>
          <p:cNvSpPr txBox="1"/>
          <p:nvPr/>
        </p:nvSpPr>
        <p:spPr>
          <a:xfrm>
            <a:off x="6035040" y="594360"/>
            <a:ext cx="56080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Apa non è morta. E i ragazzi non sono mai saliti su quell'aereo.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035040" y="1325880"/>
            <a:ext cx="560801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Apa si risveglia dal coma e il suo regno non c'è più: la polizia ha sequestrato il Dhaka. Poi la cerca un commercialista che nessuno conosce. Sa dei conti, sa dei mille rivoli, sa più di quanto dovrebbe.</a:t>
            </a:r>
            <a:endParaRPr lang="en-US" sz="1350" dirty="0"/>
          </a:p>
        </p:txBody>
      </p:sp>
      <p:pic>
        <p:nvPicPr>
          <p:cNvPr id="9" name="Image 4" descr="A chi ha fatto importanti favori Apa?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5040" y="2560320"/>
            <a:ext cx="4951857" cy="641925"/>
          </a:xfrm>
          <a:prstGeom prst="rect">
            <a:avLst/>
          </a:prstGeom>
        </p:spPr>
      </p:pic>
      <p:sp>
        <p:nvSpPr>
          <p:cNvPr id="10" name="Shape 3"/>
          <p:cNvSpPr/>
          <p:nvPr/>
        </p:nvSpPr>
        <p:spPr>
          <a:xfrm>
            <a:off x="6035040" y="3794760"/>
            <a:ext cx="5608015" cy="685800"/>
          </a:xfrm>
          <a:prstGeom prst="roundRect">
            <a:avLst>
              <a:gd name="adj" fmla="val 5333"/>
            </a:avLst>
          </a:prstGeom>
          <a:solidFill>
            <a:srgbClr val="1A1420"/>
          </a:solidFill>
          <a:ln w="12700">
            <a:solidFill>
              <a:srgbClr val="1A1420"/>
            </a:solidFill>
            <a:prstDash val="solid"/>
          </a:ln>
        </p:spPr>
      </p:sp>
      <p:sp>
        <p:nvSpPr>
          <p:cNvPr id="11" name="Text 4"/>
          <p:cNvSpPr txBox="1"/>
          <p:nvPr/>
        </p:nvSpPr>
        <p:spPr>
          <a:xfrm>
            <a:off x="6217920" y="3867912"/>
            <a:ext cx="524225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B2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RAGAZZI</a:t>
            </a:r>
            <a:endParaRPr lang="en-US" sz="1150" dirty="0"/>
          </a:p>
        </p:txBody>
      </p:sp>
      <p:sp>
        <p:nvSpPr>
          <p:cNvPr id="12" name="Text 5"/>
          <p:cNvSpPr txBox="1"/>
          <p:nvPr/>
        </p:nvSpPr>
        <p:spPr>
          <a:xfrm>
            <a:off x="6217920" y="4142232"/>
            <a:ext cx="524225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Restano a Roma, nascosti in piena vista dentro la città che li cerca.</a:t>
            </a:r>
            <a:endParaRPr lang="en-US" sz="1150" dirty="0"/>
          </a:p>
        </p:txBody>
      </p:sp>
      <p:sp>
        <p:nvSpPr>
          <p:cNvPr id="13" name="Shape 6"/>
          <p:cNvSpPr/>
          <p:nvPr/>
        </p:nvSpPr>
        <p:spPr>
          <a:xfrm>
            <a:off x="6035040" y="4572000"/>
            <a:ext cx="5608015" cy="685800"/>
          </a:xfrm>
          <a:prstGeom prst="roundRect">
            <a:avLst>
              <a:gd name="adj" fmla="val 5333"/>
            </a:avLst>
          </a:prstGeom>
          <a:solidFill>
            <a:srgbClr val="1A1420"/>
          </a:solidFill>
          <a:ln w="12700">
            <a:solidFill>
              <a:srgbClr val="1A1420"/>
            </a:solidFill>
            <a:prstDash val="solid"/>
          </a:ln>
        </p:spPr>
      </p:sp>
      <p:sp>
        <p:nvSpPr>
          <p:cNvPr id="14" name="Text 7"/>
          <p:cNvSpPr txBox="1"/>
          <p:nvPr/>
        </p:nvSpPr>
        <p:spPr>
          <a:xfrm>
            <a:off x="6217920" y="4645152"/>
            <a:ext cx="524225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B2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BABU E I DRAGONA</a:t>
            </a:r>
            <a:endParaRPr lang="en-US" sz="1150" dirty="0"/>
          </a:p>
        </p:txBody>
      </p:sp>
      <p:sp>
        <p:nvSpPr>
          <p:cNvPr id="15" name="Text 8"/>
          <p:cNvSpPr txBox="1"/>
          <p:nvPr/>
        </p:nvSpPr>
        <p:spPr>
          <a:xfrm>
            <a:off x="6217920" y="4919472"/>
            <a:ext cx="524225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Due vendette che si incrociano, e un debito che nessuno ha pagato.</a:t>
            </a:r>
            <a:endParaRPr lang="en-US" sz="1150" dirty="0"/>
          </a:p>
        </p:txBody>
      </p:sp>
      <p:sp>
        <p:nvSpPr>
          <p:cNvPr id="16" name="Shape 9"/>
          <p:cNvSpPr/>
          <p:nvPr/>
        </p:nvSpPr>
        <p:spPr>
          <a:xfrm>
            <a:off x="6035040" y="5349240"/>
            <a:ext cx="5608015" cy="685800"/>
          </a:xfrm>
          <a:prstGeom prst="roundRect">
            <a:avLst>
              <a:gd name="adj" fmla="val 5333"/>
            </a:avLst>
          </a:prstGeom>
          <a:solidFill>
            <a:srgbClr val="1A1420"/>
          </a:solidFill>
          <a:ln w="12700">
            <a:solidFill>
              <a:srgbClr val="1A1420"/>
            </a:solidFill>
            <a:prstDash val="solid"/>
          </a:ln>
        </p:spPr>
      </p:sp>
      <p:sp>
        <p:nvSpPr>
          <p:cNvPr id="17" name="Text 10"/>
          <p:cNvSpPr txBox="1"/>
          <p:nvPr/>
        </p:nvSpPr>
        <p:spPr>
          <a:xfrm>
            <a:off x="6217920" y="5422392"/>
            <a:ext cx="524225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B2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@BENGALBOY.IT</a:t>
            </a:r>
            <a:endParaRPr lang="en-US" sz="1150" dirty="0"/>
          </a:p>
        </p:txBody>
      </p:sp>
      <p:sp>
        <p:nvSpPr>
          <p:cNvPr id="18" name="Text 11"/>
          <p:cNvSpPr txBox="1"/>
          <p:nvPr/>
        </p:nvSpPr>
        <p:spPr>
          <a:xfrm>
            <a:off x="6217920" y="5696712"/>
            <a:ext cx="524225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milione e quattrocentomila persone aspettano il prossimo video.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73952"/>
            <a:ext cx="54864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B9ABA3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scognamiglio-Asteroid/c802be49-0e67-4e37-9766-d69f41363cb4/scratchpad/deck/out/gen/c45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52400"/>
            <a:ext cx="12191695" cy="2377440"/>
          </a:xfrm>
          <a:prstGeom prst="rect">
            <a:avLst/>
          </a:prstGeom>
        </p:spPr>
      </p:pic>
      <p:pic>
        <p:nvPicPr>
          <p:cNvPr id="3" name="Image 1" descr="/private/tmp/claude-501/-Users-scognamiglio-Asteroid/c802be49-0e67-4e37-9766-d69f41363cb4/scratchpad/deck/out/gen/g-bottom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2400"/>
            <a:ext cx="12191695" cy="23774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8640" y="1600200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FFB2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 BOOK</a:t>
            </a:r>
            <a:endParaRPr lang="en-US" sz="1050" dirty="0"/>
          </a:p>
        </p:txBody>
      </p:sp>
      <p:pic>
        <p:nvPicPr>
          <p:cNvPr id="5" name="Image 2" descr="t-look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901952"/>
            <a:ext cx="7886700" cy="440010"/>
          </a:xfrm>
          <a:prstGeom prst="rect">
            <a:avLst/>
          </a:prstGeom>
        </p:spPr>
      </p:pic>
      <p:sp>
        <p:nvSpPr>
          <p:cNvPr id="6" name="Shape 1"/>
          <p:cNvSpPr/>
          <p:nvPr/>
        </p:nvSpPr>
        <p:spPr>
          <a:xfrm>
            <a:off x="548640" y="2788920"/>
            <a:ext cx="1772869" cy="685800"/>
          </a:xfrm>
          <a:prstGeom prst="roundRect">
            <a:avLst>
              <a:gd name="adj" fmla="val 5333"/>
            </a:avLst>
          </a:prstGeom>
          <a:solidFill>
            <a:srgbClr val="100C13"/>
          </a:solidFill>
          <a:ln w="9525">
            <a:solidFill>
              <a:srgbClr val="3B2D3F"/>
            </a:solidFill>
            <a:prstDash val="solid"/>
          </a:ln>
        </p:spPr>
      </p:sp>
      <p:sp>
        <p:nvSpPr>
          <p:cNvPr id="7" name="Text 2"/>
          <p:cNvSpPr txBox="1"/>
          <p:nvPr/>
        </p:nvSpPr>
        <p:spPr>
          <a:xfrm>
            <a:off x="548640" y="3520440"/>
            <a:ext cx="1772869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B9AB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ASFALTO BAGNATO</a:t>
            </a:r>
            <a:endParaRPr lang="en-US" sz="800" dirty="0"/>
          </a:p>
        </p:txBody>
      </p:sp>
      <p:sp>
        <p:nvSpPr>
          <p:cNvPr id="8" name="Shape 3"/>
          <p:cNvSpPr/>
          <p:nvPr/>
        </p:nvSpPr>
        <p:spPr>
          <a:xfrm>
            <a:off x="2412949" y="2788920"/>
            <a:ext cx="1772869" cy="685800"/>
          </a:xfrm>
          <a:prstGeom prst="roundRect">
            <a:avLst>
              <a:gd name="adj" fmla="val 5333"/>
            </a:avLst>
          </a:prstGeom>
          <a:solidFill>
            <a:srgbClr val="FFB21A"/>
          </a:solidFill>
          <a:ln w="9525">
            <a:solidFill>
              <a:srgbClr val="3B2D3F"/>
            </a:solidFill>
            <a:prstDash val="solid"/>
          </a:ln>
        </p:spPr>
      </p:sp>
      <p:sp>
        <p:nvSpPr>
          <p:cNvPr id="9" name="Text 4"/>
          <p:cNvSpPr txBox="1"/>
          <p:nvPr/>
        </p:nvSpPr>
        <p:spPr>
          <a:xfrm>
            <a:off x="2412949" y="3520440"/>
            <a:ext cx="1772869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B9AB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ZAINO · CALENDULA</a:t>
            </a:r>
            <a:endParaRPr lang="en-US" sz="800" dirty="0"/>
          </a:p>
        </p:txBody>
      </p:sp>
      <p:sp>
        <p:nvSpPr>
          <p:cNvPr id="10" name="Shape 5"/>
          <p:cNvSpPr/>
          <p:nvPr/>
        </p:nvSpPr>
        <p:spPr>
          <a:xfrm>
            <a:off x="4277258" y="2788920"/>
            <a:ext cx="1772869" cy="685800"/>
          </a:xfrm>
          <a:prstGeom prst="roundRect">
            <a:avLst>
              <a:gd name="adj" fmla="val 5333"/>
            </a:avLst>
          </a:prstGeom>
          <a:solidFill>
            <a:srgbClr val="FF4F8B"/>
          </a:solidFill>
          <a:ln w="9525">
            <a:solidFill>
              <a:srgbClr val="3B2D3F"/>
            </a:solidFill>
            <a:prstDash val="solid"/>
          </a:ln>
        </p:spPr>
      </p:sp>
      <p:sp>
        <p:nvSpPr>
          <p:cNvPr id="11" name="Text 6"/>
          <p:cNvSpPr txBox="1"/>
          <p:nvPr/>
        </p:nvSpPr>
        <p:spPr>
          <a:xfrm>
            <a:off x="4277258" y="3520440"/>
            <a:ext cx="1772869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B9AB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SARI</a:t>
            </a:r>
            <a:endParaRPr lang="en-US" sz="800" dirty="0"/>
          </a:p>
        </p:txBody>
      </p:sp>
      <p:sp>
        <p:nvSpPr>
          <p:cNvPr id="12" name="Shape 7"/>
          <p:cNvSpPr/>
          <p:nvPr/>
        </p:nvSpPr>
        <p:spPr>
          <a:xfrm>
            <a:off x="6141568" y="2788920"/>
            <a:ext cx="1772869" cy="685800"/>
          </a:xfrm>
          <a:prstGeom prst="roundRect">
            <a:avLst>
              <a:gd name="adj" fmla="val 5333"/>
            </a:avLst>
          </a:prstGeom>
          <a:solidFill>
            <a:srgbClr val="F0462F"/>
          </a:solidFill>
          <a:ln w="9525">
            <a:solidFill>
              <a:srgbClr val="3B2D3F"/>
            </a:solidFill>
            <a:prstDash val="solid"/>
          </a:ln>
        </p:spPr>
      </p:sp>
      <p:sp>
        <p:nvSpPr>
          <p:cNvPr id="13" name="Text 8"/>
          <p:cNvSpPr txBox="1"/>
          <p:nvPr/>
        </p:nvSpPr>
        <p:spPr>
          <a:xfrm>
            <a:off x="6141568" y="3520440"/>
            <a:ext cx="1772869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B9AB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BANDIERA · SANGUE</a:t>
            </a:r>
            <a:endParaRPr lang="en-US" sz="800" dirty="0"/>
          </a:p>
        </p:txBody>
      </p:sp>
      <p:sp>
        <p:nvSpPr>
          <p:cNvPr id="14" name="Shape 9"/>
          <p:cNvSpPr/>
          <p:nvPr/>
        </p:nvSpPr>
        <p:spPr>
          <a:xfrm>
            <a:off x="8005877" y="2788920"/>
            <a:ext cx="1772869" cy="685800"/>
          </a:xfrm>
          <a:prstGeom prst="roundRect">
            <a:avLst>
              <a:gd name="adj" fmla="val 5333"/>
            </a:avLst>
          </a:prstGeom>
          <a:solidFill>
            <a:srgbClr val="1FB57C"/>
          </a:solidFill>
          <a:ln w="9525">
            <a:solidFill>
              <a:srgbClr val="3B2D3F"/>
            </a:solidFill>
            <a:prstDash val="solid"/>
          </a:ln>
        </p:spPr>
      </p:sp>
      <p:sp>
        <p:nvSpPr>
          <p:cNvPr id="15" name="Text 10"/>
          <p:cNvSpPr txBox="1"/>
          <p:nvPr/>
        </p:nvSpPr>
        <p:spPr>
          <a:xfrm>
            <a:off x="8005877" y="3520440"/>
            <a:ext cx="1772869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B9AB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INSEGNA DEL DHAKA</a:t>
            </a:r>
            <a:endParaRPr lang="en-US" sz="800" dirty="0"/>
          </a:p>
        </p:txBody>
      </p:sp>
      <p:sp>
        <p:nvSpPr>
          <p:cNvPr id="16" name="Shape 11"/>
          <p:cNvSpPr/>
          <p:nvPr/>
        </p:nvSpPr>
        <p:spPr>
          <a:xfrm>
            <a:off x="9870186" y="2788920"/>
            <a:ext cx="1772869" cy="685800"/>
          </a:xfrm>
          <a:prstGeom prst="roundRect">
            <a:avLst>
              <a:gd name="adj" fmla="val 5333"/>
            </a:avLst>
          </a:prstGeom>
          <a:solidFill>
            <a:srgbClr val="C7801C"/>
          </a:solidFill>
          <a:ln w="9525">
            <a:solidFill>
              <a:srgbClr val="3B2D3F"/>
            </a:solidFill>
            <a:prstDash val="solid"/>
          </a:ln>
        </p:spPr>
      </p:sp>
      <p:sp>
        <p:nvSpPr>
          <p:cNvPr id="17" name="Text 12"/>
          <p:cNvSpPr txBox="1"/>
          <p:nvPr/>
        </p:nvSpPr>
        <p:spPr>
          <a:xfrm>
            <a:off x="9870186" y="3520440"/>
            <a:ext cx="1772869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B9AB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LUCE AL SODIO</a:t>
            </a:r>
            <a:endParaRPr lang="en-US" sz="800" dirty="0"/>
          </a:p>
        </p:txBody>
      </p:sp>
      <p:sp>
        <p:nvSpPr>
          <p:cNvPr id="18" name="Shape 13"/>
          <p:cNvSpPr/>
          <p:nvPr/>
        </p:nvSpPr>
        <p:spPr>
          <a:xfrm>
            <a:off x="548640" y="3977640"/>
            <a:ext cx="3515258" cy="0"/>
          </a:xfrm>
          <a:prstGeom prst="line">
            <a:avLst/>
          </a:prstGeom>
          <a:noFill/>
          <a:ln w="28575">
            <a:solidFill>
              <a:srgbClr val="FFB21A"/>
            </a:solidFill>
            <a:prstDash val="solid"/>
          </a:ln>
        </p:spPr>
      </p:sp>
      <p:sp>
        <p:nvSpPr>
          <p:cNvPr id="19" name="Text 14"/>
          <p:cNvSpPr txBox="1"/>
          <p:nvPr/>
        </p:nvSpPr>
        <p:spPr>
          <a:xfrm>
            <a:off x="548640" y="4069080"/>
            <a:ext cx="351525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B2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LUCE</a:t>
            </a:r>
            <a:endParaRPr lang="en-US" sz="1300" dirty="0"/>
          </a:p>
        </p:txBody>
      </p:sp>
      <p:sp>
        <p:nvSpPr>
          <p:cNvPr id="20" name="Text 15"/>
          <p:cNvSpPr txBox="1"/>
          <p:nvPr/>
        </p:nvSpPr>
        <p:spPr>
          <a:xfrm>
            <a:off x="548640" y="4379976"/>
            <a:ext cx="351525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Notte, pioggia, sodio e insegne. Il giorno appartiene al Dhaka, all’officina e a Ratargul.</a:t>
            </a:r>
            <a:endParaRPr lang="en-US" sz="1150" dirty="0"/>
          </a:p>
        </p:txBody>
      </p:sp>
      <p:sp>
        <p:nvSpPr>
          <p:cNvPr id="21" name="Shape 16"/>
          <p:cNvSpPr/>
          <p:nvPr/>
        </p:nvSpPr>
        <p:spPr>
          <a:xfrm>
            <a:off x="4338218" y="3977640"/>
            <a:ext cx="3515258" cy="0"/>
          </a:xfrm>
          <a:prstGeom prst="line">
            <a:avLst/>
          </a:prstGeom>
          <a:noFill/>
          <a:ln w="28575">
            <a:solidFill>
              <a:srgbClr val="FF4F8B"/>
            </a:solidFill>
            <a:prstDash val="solid"/>
          </a:ln>
        </p:spPr>
      </p:sp>
      <p:sp>
        <p:nvSpPr>
          <p:cNvPr id="22" name="Text 17"/>
          <p:cNvSpPr txBox="1"/>
          <p:nvPr/>
        </p:nvSpPr>
        <p:spPr>
          <a:xfrm>
            <a:off x="4338218" y="4069080"/>
            <a:ext cx="351525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4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CAMERA</a:t>
            </a:r>
            <a:endParaRPr lang="en-US" sz="1300" dirty="0"/>
          </a:p>
        </p:txBody>
      </p:sp>
      <p:sp>
        <p:nvSpPr>
          <p:cNvPr id="23" name="Text 18"/>
          <p:cNvSpPr txBox="1"/>
          <p:nvPr/>
        </p:nvSpPr>
        <p:spPr>
          <a:xfrm>
            <a:off x="4338218" y="4379976"/>
            <a:ext cx="351525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All'altezza della bici. Pedalate in piano sequenza, il timer dell'app in sovrimpressione.</a:t>
            </a:r>
            <a:endParaRPr lang="en-US" sz="1150" dirty="0"/>
          </a:p>
        </p:txBody>
      </p:sp>
      <p:sp>
        <p:nvSpPr>
          <p:cNvPr id="24" name="Shape 19"/>
          <p:cNvSpPr/>
          <p:nvPr/>
        </p:nvSpPr>
        <p:spPr>
          <a:xfrm>
            <a:off x="8127797" y="3977640"/>
            <a:ext cx="3515258" cy="0"/>
          </a:xfrm>
          <a:prstGeom prst="line">
            <a:avLst/>
          </a:prstGeom>
          <a:noFill/>
          <a:ln w="28575">
            <a:solidFill>
              <a:srgbClr val="1FB57C"/>
            </a:solidFill>
            <a:prstDash val="solid"/>
          </a:ln>
        </p:spPr>
      </p:sp>
      <p:sp>
        <p:nvSpPr>
          <p:cNvPr id="25" name="Text 20"/>
          <p:cNvSpPr txBox="1"/>
          <p:nvPr/>
        </p:nvSpPr>
        <p:spPr>
          <a:xfrm>
            <a:off x="8127797" y="4069080"/>
            <a:ext cx="351525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B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SCHERMI</a:t>
            </a:r>
            <a:endParaRPr lang="en-US" sz="1300" dirty="0"/>
          </a:p>
        </p:txBody>
      </p:sp>
      <p:sp>
        <p:nvSpPr>
          <p:cNvPr id="26" name="Text 21"/>
          <p:cNvSpPr txBox="1"/>
          <p:nvPr/>
        </p:nvSpPr>
        <p:spPr>
          <a:xfrm>
            <a:off x="8127797" y="4379976"/>
            <a:ext cx="351525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 video verticali di @bengalboy.it entrano nel racconto con i loro commenti.</a:t>
            </a:r>
            <a:endParaRPr lang="en-US" sz="1150" dirty="0"/>
          </a:p>
        </p:txBody>
      </p:sp>
      <p:sp>
        <p:nvSpPr>
          <p:cNvPr id="27" name="Shape 22"/>
          <p:cNvSpPr/>
          <p:nvPr/>
        </p:nvSpPr>
        <p:spPr>
          <a:xfrm>
            <a:off x="548640" y="5120640"/>
            <a:ext cx="3515258" cy="0"/>
          </a:xfrm>
          <a:prstGeom prst="line">
            <a:avLst/>
          </a:prstGeom>
          <a:noFill/>
          <a:ln w="28575">
            <a:solidFill>
              <a:srgbClr val="F0462F"/>
            </a:solidFill>
            <a:prstDash val="solid"/>
          </a:ln>
        </p:spPr>
      </p:sp>
      <p:sp>
        <p:nvSpPr>
          <p:cNvPr id="28" name="Text 23"/>
          <p:cNvSpPr txBox="1"/>
          <p:nvPr/>
        </p:nvSpPr>
        <p:spPr>
          <a:xfrm>
            <a:off x="548640" y="5212080"/>
            <a:ext cx="351525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04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MUSICA</a:t>
            </a:r>
            <a:endParaRPr lang="en-US" sz="1300" dirty="0"/>
          </a:p>
        </p:txBody>
      </p:sp>
      <p:sp>
        <p:nvSpPr>
          <p:cNvPr id="29" name="Text 24"/>
          <p:cNvSpPr txBox="1"/>
          <p:nvPr/>
        </p:nvSpPr>
        <p:spPr>
          <a:xfrm>
            <a:off x="548640" y="5522976"/>
            <a:ext cx="351525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Bangla-tech sui titoli, Tumi Amar sotto le rapine, Esho he Boishakh alla Mela.</a:t>
            </a:r>
            <a:endParaRPr lang="en-US" sz="1150" dirty="0"/>
          </a:p>
        </p:txBody>
      </p:sp>
      <p:sp>
        <p:nvSpPr>
          <p:cNvPr id="30" name="Shape 25"/>
          <p:cNvSpPr/>
          <p:nvPr/>
        </p:nvSpPr>
        <p:spPr>
          <a:xfrm>
            <a:off x="4338218" y="5120640"/>
            <a:ext cx="3515258" cy="0"/>
          </a:xfrm>
          <a:prstGeom prst="line">
            <a:avLst/>
          </a:prstGeom>
          <a:noFill/>
          <a:ln w="28575">
            <a:solidFill>
              <a:srgbClr val="35C8C1"/>
            </a:solidFill>
            <a:prstDash val="solid"/>
          </a:ln>
        </p:spPr>
      </p:sp>
      <p:sp>
        <p:nvSpPr>
          <p:cNvPr id="31" name="Text 26"/>
          <p:cNvSpPr txBox="1"/>
          <p:nvPr/>
        </p:nvSpPr>
        <p:spPr>
          <a:xfrm>
            <a:off x="4338218" y="5212080"/>
            <a:ext cx="351525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35C8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LINGUA</a:t>
            </a:r>
            <a:endParaRPr lang="en-US" sz="1300" dirty="0"/>
          </a:p>
        </p:txBody>
      </p:sp>
      <p:sp>
        <p:nvSpPr>
          <p:cNvPr id="32" name="Text 27"/>
          <p:cNvSpPr txBox="1"/>
          <p:nvPr/>
        </p:nvSpPr>
        <p:spPr>
          <a:xfrm>
            <a:off x="4338218" y="5522976"/>
            <a:ext cx="351525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Bangla sottotitolato, italiano, romanesco. Il motto torna come un ritornello.</a:t>
            </a:r>
            <a:endParaRPr lang="en-US" sz="1150" dirty="0"/>
          </a:p>
        </p:txBody>
      </p:sp>
      <p:sp>
        <p:nvSpPr>
          <p:cNvPr id="33" name="Shape 28"/>
          <p:cNvSpPr/>
          <p:nvPr/>
        </p:nvSpPr>
        <p:spPr>
          <a:xfrm>
            <a:off x="8127797" y="5120640"/>
            <a:ext cx="3515258" cy="0"/>
          </a:xfrm>
          <a:prstGeom prst="line">
            <a:avLst/>
          </a:prstGeom>
          <a:noFill/>
          <a:ln w="28575">
            <a:solidFill>
              <a:srgbClr val="FFB21A"/>
            </a:solidFill>
            <a:prstDash val="solid"/>
          </a:ln>
        </p:spPr>
      </p:sp>
      <p:sp>
        <p:nvSpPr>
          <p:cNvPr id="34" name="Text 29"/>
          <p:cNvSpPr txBox="1"/>
          <p:nvPr/>
        </p:nvSpPr>
        <p:spPr>
          <a:xfrm>
            <a:off x="8127797" y="5212080"/>
            <a:ext cx="351525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B2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VOLTI</a:t>
            </a:r>
            <a:endParaRPr lang="en-US" sz="1300" dirty="0"/>
          </a:p>
        </p:txBody>
      </p:sp>
      <p:sp>
        <p:nvSpPr>
          <p:cNvPr id="35" name="Text 30"/>
          <p:cNvSpPr txBox="1"/>
          <p:nvPr/>
        </p:nvSpPr>
        <p:spPr>
          <a:xfrm>
            <a:off x="8127797" y="5522976"/>
            <a:ext cx="351525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Interpreti della comunità bengalese di Roma, attori romani per Dragona e divise.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73952"/>
            <a:ext cx="54864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B9ABA3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FFB2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 BOOK</a:t>
            </a:r>
            <a:endParaRPr lang="en-US" sz="1050" dirty="0"/>
          </a:p>
        </p:txBody>
      </p:sp>
      <p:pic>
        <p:nvPicPr>
          <p:cNvPr id="3" name="Image 0" descr="t-gallery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813816"/>
            <a:ext cx="10239375" cy="586680"/>
          </a:xfrm>
          <a:prstGeom prst="rect">
            <a:avLst/>
          </a:prstGeom>
        </p:spPr>
      </p:pic>
      <p:pic>
        <p:nvPicPr>
          <p:cNvPr id="4" name="Image 1" descr="/private/tmp/claude-501/-Users-scognamiglio-Asteroid/c802be49-0e67-4e37-9766-d69f41363cb4/scratchpad/deck/out/gen/c46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747968"/>
            <a:ext cx="2705024" cy="1060338"/>
          </a:xfrm>
          <a:prstGeom prst="rect">
            <a:avLst/>
          </a:prstGeom>
        </p:spPr>
      </p:pic>
      <p:pic>
        <p:nvPicPr>
          <p:cNvPr id="5" name="Image 2" descr="/private/tmp/claude-501/-Users-scognamiglio-Asteroid/c802be49-0e67-4e37-9766-d69f41363cb4/scratchpad/deck/out/gen/c47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5104" y="1747968"/>
            <a:ext cx="2705024" cy="1060338"/>
          </a:xfrm>
          <a:prstGeom prst="rect">
            <a:avLst/>
          </a:prstGeom>
        </p:spPr>
      </p:pic>
      <p:pic>
        <p:nvPicPr>
          <p:cNvPr id="6" name="Image 3" descr="/private/tmp/claude-501/-Users-scognamiglio-Asteroid/c802be49-0e67-4e37-9766-d69f41363cb4/scratchpad/deck/out/gen/c48.jp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1568" y="1747968"/>
            <a:ext cx="2705024" cy="1060338"/>
          </a:xfrm>
          <a:prstGeom prst="rect">
            <a:avLst/>
          </a:prstGeom>
        </p:spPr>
      </p:pic>
      <p:pic>
        <p:nvPicPr>
          <p:cNvPr id="7" name="Image 4" descr="/private/tmp/claude-501/-Users-scognamiglio-Asteroid/c802be49-0e67-4e37-9766-d69f41363cb4/scratchpad/deck/out/gen/c49.jp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38031" y="1747968"/>
            <a:ext cx="2705024" cy="1060338"/>
          </a:xfrm>
          <a:prstGeom prst="rect">
            <a:avLst/>
          </a:prstGeom>
        </p:spPr>
      </p:pic>
      <p:pic>
        <p:nvPicPr>
          <p:cNvPr id="8" name="Image 5" descr="/private/tmp/claude-501/-Users-scognamiglio-Asteroid/c802be49-0e67-4e37-9766-d69f41363cb4/scratchpad/deck/out/gen/c50.jp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2899746"/>
            <a:ext cx="2705024" cy="1060338"/>
          </a:xfrm>
          <a:prstGeom prst="rect">
            <a:avLst/>
          </a:prstGeom>
        </p:spPr>
      </p:pic>
      <p:pic>
        <p:nvPicPr>
          <p:cNvPr id="9" name="Image 6" descr="/private/tmp/claude-501/-Users-scognamiglio-Asteroid/c802be49-0e67-4e37-9766-d69f41363cb4/scratchpad/deck/out/gen/c51.jp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45104" y="2899746"/>
            <a:ext cx="2705024" cy="1060338"/>
          </a:xfrm>
          <a:prstGeom prst="rect">
            <a:avLst/>
          </a:prstGeom>
        </p:spPr>
      </p:pic>
      <p:pic>
        <p:nvPicPr>
          <p:cNvPr id="10" name="Image 7" descr="/private/tmp/claude-501/-Users-scognamiglio-Asteroid/c802be49-0e67-4e37-9766-d69f41363cb4/scratchpad/deck/out/gen/c52.jp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41568" y="2899746"/>
            <a:ext cx="2705024" cy="1060338"/>
          </a:xfrm>
          <a:prstGeom prst="rect">
            <a:avLst/>
          </a:prstGeom>
        </p:spPr>
      </p:pic>
      <p:pic>
        <p:nvPicPr>
          <p:cNvPr id="11" name="Image 8" descr="/private/tmp/claude-501/-Users-scognamiglio-Asteroid/c802be49-0e67-4e37-9766-d69f41363cb4/scratchpad/deck/out/gen/c53.jp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38031" y="2899746"/>
            <a:ext cx="2705024" cy="1060338"/>
          </a:xfrm>
          <a:prstGeom prst="rect">
            <a:avLst/>
          </a:prstGeom>
        </p:spPr>
      </p:pic>
      <p:pic>
        <p:nvPicPr>
          <p:cNvPr id="12" name="Image 9" descr="/private/tmp/claude-501/-Users-scognamiglio-Asteroid/c802be49-0e67-4e37-9766-d69f41363cb4/scratchpad/deck/out/gen/c54.jp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8640" y="4051524"/>
            <a:ext cx="2705024" cy="1060338"/>
          </a:xfrm>
          <a:prstGeom prst="rect">
            <a:avLst/>
          </a:prstGeom>
        </p:spPr>
      </p:pic>
      <p:pic>
        <p:nvPicPr>
          <p:cNvPr id="13" name="Image 10" descr="/private/tmp/claude-501/-Users-scognamiglio-Asteroid/c802be49-0e67-4e37-9766-d69f41363cb4/scratchpad/deck/out/gen/c55.jp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45104" y="4051524"/>
            <a:ext cx="2705024" cy="1060338"/>
          </a:xfrm>
          <a:prstGeom prst="rect">
            <a:avLst/>
          </a:prstGeom>
        </p:spPr>
      </p:pic>
      <p:pic>
        <p:nvPicPr>
          <p:cNvPr id="14" name="Image 11" descr="/private/tmp/claude-501/-Users-scognamiglio-Asteroid/c802be49-0e67-4e37-9766-d69f41363cb4/scratchpad/deck/out/gen/c56.jp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41568" y="4051524"/>
            <a:ext cx="2705024" cy="1060338"/>
          </a:xfrm>
          <a:prstGeom prst="rect">
            <a:avLst/>
          </a:prstGeom>
        </p:spPr>
      </p:pic>
      <p:pic>
        <p:nvPicPr>
          <p:cNvPr id="15" name="Image 12" descr="/private/tmp/claude-501/-Users-scognamiglio-Asteroid/c802be49-0e67-4e37-9766-d69f41363cb4/scratchpad/deck/out/gen/c57.jp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938031" y="4051524"/>
            <a:ext cx="2705024" cy="1060338"/>
          </a:xfrm>
          <a:prstGeom prst="rect">
            <a:avLst/>
          </a:prstGeom>
        </p:spPr>
      </p:pic>
      <p:pic>
        <p:nvPicPr>
          <p:cNvPr id="16" name="Image 13" descr="/private/tmp/claude-501/-Users-scognamiglio-Asteroid/c802be49-0e67-4e37-9766-d69f41363cb4/scratchpad/deck/out/gen/c58.jp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48640" y="5203302"/>
            <a:ext cx="2705024" cy="1060338"/>
          </a:xfrm>
          <a:prstGeom prst="rect">
            <a:avLst/>
          </a:prstGeom>
        </p:spPr>
      </p:pic>
      <p:pic>
        <p:nvPicPr>
          <p:cNvPr id="17" name="Image 14" descr="/private/tmp/claude-501/-Users-scognamiglio-Asteroid/c802be49-0e67-4e37-9766-d69f41363cb4/scratchpad/deck/out/gen/c59.jp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345104" y="5203302"/>
            <a:ext cx="2705024" cy="1060338"/>
          </a:xfrm>
          <a:prstGeom prst="rect">
            <a:avLst/>
          </a:prstGeom>
        </p:spPr>
      </p:pic>
      <p:pic>
        <p:nvPicPr>
          <p:cNvPr id="18" name="Image 15" descr="/private/tmp/claude-501/-Users-scognamiglio-Asteroid/c802be49-0e67-4e37-9766-d69f41363cb4/scratchpad/deck/out/gen/c60.jp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141568" y="5203302"/>
            <a:ext cx="2705024" cy="1060338"/>
          </a:xfrm>
          <a:prstGeom prst="rect">
            <a:avLst/>
          </a:prstGeom>
        </p:spPr>
      </p:pic>
      <p:pic>
        <p:nvPicPr>
          <p:cNvPr id="19" name="Image 16" descr="/private/tmp/claude-501/-Users-scognamiglio-Asteroid/c802be49-0e67-4e37-9766-d69f41363cb4/scratchpad/deck/out/gen/c61.jp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938031" y="5203302"/>
            <a:ext cx="2705024" cy="1060338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73952"/>
            <a:ext cx="54864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B9ABA3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33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FFB2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 BOOK</a:t>
            </a:r>
            <a:endParaRPr lang="en-US" sz="1050" dirty="0"/>
          </a:p>
        </p:txBody>
      </p:sp>
      <p:pic>
        <p:nvPicPr>
          <p:cNvPr id="3" name="Image 0" descr="t-ill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813816"/>
            <a:ext cx="10239375" cy="58668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 rot="-72000">
            <a:off x="548640" y="1793688"/>
            <a:ext cx="2054291" cy="1892076"/>
          </a:xfrm>
          <a:prstGeom prst="rect">
            <a:avLst/>
          </a:prstGeom>
          <a:solidFill>
            <a:srgbClr val="EFE2C7"/>
          </a:solidFill>
          <a:ln w="12700">
            <a:solidFill>
              <a:srgbClr val="EFE2C7"/>
            </a:solidFill>
            <a:prstDash val="solid"/>
          </a:ln>
        </p:spPr>
      </p:sp>
      <p:pic>
        <p:nvPicPr>
          <p:cNvPr id="5" name="Image 1" descr="/private/tmp/claude-501/-Users-scognamiglio-Asteroid/c802be49-0e67-4e37-9766-d69f41363cb4/scratchpad/deck/out/gen/c62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72000">
            <a:off x="603504" y="1848552"/>
            <a:ext cx="1944563" cy="1782348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548640" y="3740628"/>
            <a:ext cx="205429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B9AB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Apa</a:t>
            </a:r>
            <a:endParaRPr lang="en-US" sz="900" dirty="0"/>
          </a:p>
        </p:txBody>
      </p:sp>
      <p:sp>
        <p:nvSpPr>
          <p:cNvPr id="7" name="Shape 3"/>
          <p:cNvSpPr/>
          <p:nvPr/>
        </p:nvSpPr>
        <p:spPr>
          <a:xfrm rot="60000">
            <a:off x="2808671" y="1793688"/>
            <a:ext cx="2054291" cy="1892076"/>
          </a:xfrm>
          <a:prstGeom prst="rect">
            <a:avLst/>
          </a:prstGeom>
          <a:solidFill>
            <a:srgbClr val="EFE2C7"/>
          </a:solidFill>
          <a:ln w="12700">
            <a:solidFill>
              <a:srgbClr val="EFE2C7"/>
            </a:solidFill>
            <a:prstDash val="solid"/>
          </a:ln>
        </p:spPr>
      </p:sp>
      <p:pic>
        <p:nvPicPr>
          <p:cNvPr id="8" name="Image 2" descr="/private/tmp/claude-501/-Users-scognamiglio-Asteroid/c802be49-0e67-4e37-9766-d69f41363cb4/scratchpad/deck/out/gen/c63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60000">
            <a:off x="2863535" y="1848552"/>
            <a:ext cx="1944563" cy="1782348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2808671" y="3740628"/>
            <a:ext cx="205429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B9AB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Ferro</a:t>
            </a:r>
            <a:endParaRPr lang="en-US" sz="900" dirty="0"/>
          </a:p>
        </p:txBody>
      </p:sp>
      <p:sp>
        <p:nvSpPr>
          <p:cNvPr id="10" name="Shape 5"/>
          <p:cNvSpPr/>
          <p:nvPr/>
        </p:nvSpPr>
        <p:spPr>
          <a:xfrm rot="-72000">
            <a:off x="5068702" y="1793688"/>
            <a:ext cx="2054291" cy="1892076"/>
          </a:xfrm>
          <a:prstGeom prst="rect">
            <a:avLst/>
          </a:prstGeom>
          <a:solidFill>
            <a:srgbClr val="EFE2C7"/>
          </a:solidFill>
          <a:ln w="12700">
            <a:solidFill>
              <a:srgbClr val="EFE2C7"/>
            </a:solidFill>
            <a:prstDash val="solid"/>
          </a:ln>
        </p:spPr>
      </p:sp>
      <p:pic>
        <p:nvPicPr>
          <p:cNvPr id="11" name="Image 3" descr="/private/tmp/claude-501/-Users-scognamiglio-Asteroid/c802be49-0e67-4e37-9766-d69f41363cb4/scratchpad/deck/out/gen/c64.jp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-72000">
            <a:off x="5123566" y="1848552"/>
            <a:ext cx="1944563" cy="1782348"/>
          </a:xfrm>
          <a:prstGeom prst="rect">
            <a:avLst/>
          </a:prstGeom>
        </p:spPr>
      </p:pic>
      <p:sp>
        <p:nvSpPr>
          <p:cNvPr id="12" name="Text 6"/>
          <p:cNvSpPr txBox="1"/>
          <p:nvPr/>
        </p:nvSpPr>
        <p:spPr>
          <a:xfrm>
            <a:off x="5068702" y="3740628"/>
            <a:ext cx="205429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B9AB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Nab</a:t>
            </a:r>
            <a:endParaRPr lang="en-US" sz="900" dirty="0"/>
          </a:p>
        </p:txBody>
      </p:sp>
      <p:sp>
        <p:nvSpPr>
          <p:cNvPr id="13" name="Shape 7"/>
          <p:cNvSpPr/>
          <p:nvPr/>
        </p:nvSpPr>
        <p:spPr>
          <a:xfrm rot="60000">
            <a:off x="7328733" y="1793688"/>
            <a:ext cx="2054291" cy="1892076"/>
          </a:xfrm>
          <a:prstGeom prst="rect">
            <a:avLst/>
          </a:prstGeom>
          <a:solidFill>
            <a:srgbClr val="EFE2C7"/>
          </a:solidFill>
          <a:ln w="12700">
            <a:solidFill>
              <a:srgbClr val="EFE2C7"/>
            </a:solidFill>
            <a:prstDash val="solid"/>
          </a:ln>
        </p:spPr>
      </p:sp>
      <p:pic>
        <p:nvPicPr>
          <p:cNvPr id="14" name="Image 4" descr="/private/tmp/claude-501/-Users-scognamiglio-Asteroid/c802be49-0e67-4e37-9766-d69f41363cb4/scratchpad/deck/out/gen/c65.jp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60000">
            <a:off x="7383597" y="1848552"/>
            <a:ext cx="1944563" cy="1782348"/>
          </a:xfrm>
          <a:prstGeom prst="rect">
            <a:avLst/>
          </a:prstGeom>
        </p:spPr>
      </p:pic>
      <p:sp>
        <p:nvSpPr>
          <p:cNvPr id="15" name="Text 8"/>
          <p:cNvSpPr txBox="1"/>
          <p:nvPr/>
        </p:nvSpPr>
        <p:spPr>
          <a:xfrm>
            <a:off x="7328733" y="3740628"/>
            <a:ext cx="205429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B9AB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Rash</a:t>
            </a:r>
            <a:endParaRPr lang="en-US" sz="900" dirty="0"/>
          </a:p>
        </p:txBody>
      </p:sp>
      <p:sp>
        <p:nvSpPr>
          <p:cNvPr id="16" name="Shape 9"/>
          <p:cNvSpPr/>
          <p:nvPr/>
        </p:nvSpPr>
        <p:spPr>
          <a:xfrm rot="-72000">
            <a:off x="9588764" y="1793688"/>
            <a:ext cx="2054291" cy="1892076"/>
          </a:xfrm>
          <a:prstGeom prst="rect">
            <a:avLst/>
          </a:prstGeom>
          <a:solidFill>
            <a:srgbClr val="EFE2C7"/>
          </a:solidFill>
          <a:ln w="12700">
            <a:solidFill>
              <a:srgbClr val="EFE2C7"/>
            </a:solidFill>
            <a:prstDash val="solid"/>
          </a:ln>
        </p:spPr>
      </p:sp>
      <p:pic>
        <p:nvPicPr>
          <p:cNvPr id="17" name="Image 5" descr="/private/tmp/claude-501/-Users-scognamiglio-Asteroid/c802be49-0e67-4e37-9766-d69f41363cb4/scratchpad/deck/out/gen/c66.jp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-72000">
            <a:off x="9643628" y="1848552"/>
            <a:ext cx="1944563" cy="1782348"/>
          </a:xfrm>
          <a:prstGeom prst="rect">
            <a:avLst/>
          </a:prstGeom>
        </p:spPr>
      </p:pic>
      <p:sp>
        <p:nvSpPr>
          <p:cNvPr id="18" name="Text 10"/>
          <p:cNvSpPr txBox="1"/>
          <p:nvPr/>
        </p:nvSpPr>
        <p:spPr>
          <a:xfrm>
            <a:off x="9588764" y="3740628"/>
            <a:ext cx="205429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B9AB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sella</a:t>
            </a:r>
            <a:endParaRPr lang="en-US" sz="900" dirty="0"/>
          </a:p>
        </p:txBody>
      </p:sp>
      <p:sp>
        <p:nvSpPr>
          <p:cNvPr id="19" name="Shape 11"/>
          <p:cNvSpPr/>
          <p:nvPr/>
        </p:nvSpPr>
        <p:spPr>
          <a:xfrm rot="60000">
            <a:off x="548640" y="4051524"/>
            <a:ext cx="2054291" cy="1892076"/>
          </a:xfrm>
          <a:prstGeom prst="rect">
            <a:avLst/>
          </a:prstGeom>
          <a:solidFill>
            <a:srgbClr val="EFE2C7"/>
          </a:solidFill>
          <a:ln w="12700">
            <a:solidFill>
              <a:srgbClr val="EFE2C7"/>
            </a:solidFill>
            <a:prstDash val="solid"/>
          </a:ln>
        </p:spPr>
      </p:sp>
      <p:pic>
        <p:nvPicPr>
          <p:cNvPr id="20" name="Image 6" descr="/private/tmp/claude-501/-Users-scognamiglio-Asteroid/c802be49-0e67-4e37-9766-d69f41363cb4/scratchpad/deck/out/gen/c67.jp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60000">
            <a:off x="603504" y="4106388"/>
            <a:ext cx="1944563" cy="1782348"/>
          </a:xfrm>
          <a:prstGeom prst="rect">
            <a:avLst/>
          </a:prstGeom>
        </p:spPr>
      </p:pic>
      <p:sp>
        <p:nvSpPr>
          <p:cNvPr id="21" name="Text 12"/>
          <p:cNvSpPr txBox="1"/>
          <p:nvPr/>
        </p:nvSpPr>
        <p:spPr>
          <a:xfrm>
            <a:off x="548640" y="5998464"/>
            <a:ext cx="205429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B9AB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diretta</a:t>
            </a:r>
            <a:endParaRPr lang="en-US" sz="900" dirty="0"/>
          </a:p>
        </p:txBody>
      </p:sp>
      <p:sp>
        <p:nvSpPr>
          <p:cNvPr id="22" name="Shape 13"/>
          <p:cNvSpPr/>
          <p:nvPr/>
        </p:nvSpPr>
        <p:spPr>
          <a:xfrm rot="-72000">
            <a:off x="2808671" y="4051524"/>
            <a:ext cx="2054291" cy="1892076"/>
          </a:xfrm>
          <a:prstGeom prst="rect">
            <a:avLst/>
          </a:prstGeom>
          <a:solidFill>
            <a:srgbClr val="EFE2C7"/>
          </a:solidFill>
          <a:ln w="12700">
            <a:solidFill>
              <a:srgbClr val="EFE2C7"/>
            </a:solidFill>
            <a:prstDash val="solid"/>
          </a:ln>
        </p:spPr>
      </p:sp>
      <p:pic>
        <p:nvPicPr>
          <p:cNvPr id="23" name="Image 7" descr="/private/tmp/claude-501/-Users-scognamiglio-Asteroid/c802be49-0e67-4e37-9766-d69f41363cb4/scratchpad/deck/out/gen/c68.jp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-72000">
            <a:off x="2863535" y="4106388"/>
            <a:ext cx="1944563" cy="1782348"/>
          </a:xfrm>
          <a:prstGeom prst="rect">
            <a:avLst/>
          </a:prstGeom>
        </p:spPr>
      </p:pic>
      <p:sp>
        <p:nvSpPr>
          <p:cNvPr id="24" name="Text 14"/>
          <p:cNvSpPr txBox="1"/>
          <p:nvPr/>
        </p:nvSpPr>
        <p:spPr>
          <a:xfrm>
            <a:off x="2808671" y="5998464"/>
            <a:ext cx="205429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B9AB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Boishakhi Mela</a:t>
            </a:r>
            <a:endParaRPr lang="en-US" sz="900" dirty="0"/>
          </a:p>
        </p:txBody>
      </p:sp>
      <p:sp>
        <p:nvSpPr>
          <p:cNvPr id="25" name="Shape 15"/>
          <p:cNvSpPr/>
          <p:nvPr/>
        </p:nvSpPr>
        <p:spPr>
          <a:xfrm rot="60000">
            <a:off x="5068702" y="4051524"/>
            <a:ext cx="2054291" cy="1892076"/>
          </a:xfrm>
          <a:prstGeom prst="rect">
            <a:avLst/>
          </a:prstGeom>
          <a:solidFill>
            <a:srgbClr val="EFE2C7"/>
          </a:solidFill>
          <a:ln w="12700">
            <a:solidFill>
              <a:srgbClr val="EFE2C7"/>
            </a:solidFill>
            <a:prstDash val="solid"/>
          </a:ln>
        </p:spPr>
      </p:sp>
      <p:pic>
        <p:nvPicPr>
          <p:cNvPr id="26" name="Image 8" descr="/private/tmp/claude-501/-Users-scognamiglio-Asteroid/c802be49-0e67-4e37-9766-d69f41363cb4/scratchpad/deck/out/gen/c69.jp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60000">
            <a:off x="5123566" y="4106388"/>
            <a:ext cx="1944563" cy="1782348"/>
          </a:xfrm>
          <a:prstGeom prst="rect">
            <a:avLst/>
          </a:prstGeom>
        </p:spPr>
      </p:pic>
      <p:sp>
        <p:nvSpPr>
          <p:cNvPr id="27" name="Text 16"/>
          <p:cNvSpPr txBox="1"/>
          <p:nvPr/>
        </p:nvSpPr>
        <p:spPr>
          <a:xfrm>
            <a:off x="5068702" y="5998464"/>
            <a:ext cx="205429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B9AB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 banco del tè</a:t>
            </a:r>
            <a:endParaRPr lang="en-US" sz="900" dirty="0"/>
          </a:p>
        </p:txBody>
      </p:sp>
      <p:sp>
        <p:nvSpPr>
          <p:cNvPr id="28" name="Shape 17"/>
          <p:cNvSpPr/>
          <p:nvPr/>
        </p:nvSpPr>
        <p:spPr>
          <a:xfrm rot="-72000">
            <a:off x="7328733" y="4051524"/>
            <a:ext cx="2054291" cy="1892076"/>
          </a:xfrm>
          <a:prstGeom prst="rect">
            <a:avLst/>
          </a:prstGeom>
          <a:solidFill>
            <a:srgbClr val="EFE2C7"/>
          </a:solidFill>
          <a:ln w="12700">
            <a:solidFill>
              <a:srgbClr val="EFE2C7"/>
            </a:solidFill>
            <a:prstDash val="solid"/>
          </a:ln>
        </p:spPr>
      </p:sp>
      <p:pic>
        <p:nvPicPr>
          <p:cNvPr id="29" name="Image 9" descr="/private/tmp/claude-501/-Users-scognamiglio-Asteroid/c802be49-0e67-4e37-9766-d69f41363cb4/scratchpad/deck/out/gen/c70.jp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-72000">
            <a:off x="7383597" y="4106388"/>
            <a:ext cx="1944563" cy="1782348"/>
          </a:xfrm>
          <a:prstGeom prst="rect">
            <a:avLst/>
          </a:prstGeom>
        </p:spPr>
      </p:pic>
      <p:sp>
        <p:nvSpPr>
          <p:cNvPr id="30" name="Text 18"/>
          <p:cNvSpPr txBox="1"/>
          <p:nvPr/>
        </p:nvSpPr>
        <p:spPr>
          <a:xfrm>
            <a:off x="7328733" y="5998464"/>
            <a:ext cx="205429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B9AB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titoli di testa</a:t>
            </a:r>
            <a:endParaRPr lang="en-US" sz="900" dirty="0"/>
          </a:p>
        </p:txBody>
      </p:sp>
      <p:sp>
        <p:nvSpPr>
          <p:cNvPr id="31" name="Shape 19"/>
          <p:cNvSpPr/>
          <p:nvPr/>
        </p:nvSpPr>
        <p:spPr>
          <a:xfrm rot="60000">
            <a:off x="9588764" y="4051524"/>
            <a:ext cx="2054291" cy="1892076"/>
          </a:xfrm>
          <a:prstGeom prst="rect">
            <a:avLst/>
          </a:prstGeom>
          <a:solidFill>
            <a:srgbClr val="EFE2C7"/>
          </a:solidFill>
          <a:ln w="12700">
            <a:solidFill>
              <a:srgbClr val="EFE2C7"/>
            </a:solidFill>
            <a:prstDash val="solid"/>
          </a:ln>
        </p:spPr>
      </p:sp>
      <p:pic>
        <p:nvPicPr>
          <p:cNvPr id="32" name="Image 10" descr="/private/tmp/claude-501/-Users-scognamiglio-Asteroid/c802be49-0e67-4e37-9766-d69f41363cb4/scratchpad/deck/out/gen/c71.jp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60000">
            <a:off x="9643628" y="4106388"/>
            <a:ext cx="1944563" cy="1782348"/>
          </a:xfrm>
          <a:prstGeom prst="rect">
            <a:avLst/>
          </a:prstGeom>
        </p:spPr>
      </p:pic>
      <p:sp>
        <p:nvSpPr>
          <p:cNvPr id="33" name="Text 20"/>
          <p:cNvSpPr txBox="1"/>
          <p:nvPr/>
        </p:nvSpPr>
        <p:spPr>
          <a:xfrm>
            <a:off x="9588764" y="5998464"/>
            <a:ext cx="205429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B9AB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Lungotevere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73952"/>
            <a:ext cx="54864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B9ABA3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34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FFB2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STIMA DEL BUDGET</a:t>
            </a:r>
            <a:endParaRPr lang="en-US" sz="1050" dirty="0"/>
          </a:p>
        </p:txBody>
      </p:sp>
      <p:pic>
        <p:nvPicPr>
          <p:cNvPr id="3" name="Image 0" descr="t-budge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813816"/>
            <a:ext cx="10239375" cy="58668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548640" y="1793688"/>
            <a:ext cx="4206240" cy="1828800"/>
          </a:xfrm>
          <a:prstGeom prst="roundRect">
            <a:avLst>
              <a:gd name="adj" fmla="val 2000"/>
            </a:avLst>
          </a:prstGeom>
          <a:solidFill>
            <a:srgbClr val="FFB21A"/>
          </a:solidFill>
          <a:ln w="12700">
            <a:solidFill>
              <a:srgbClr val="FFB21A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777240" y="1976568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1B12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PRIMA STAGIONE · 8 × 50'</a:t>
            </a:r>
            <a:endParaRPr lang="en-US" sz="1000" dirty="0"/>
          </a:p>
        </p:txBody>
      </p:sp>
      <p:pic>
        <p:nvPicPr>
          <p:cNvPr id="6" name="Image 1" descr="10–16 milioni di euro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2296608"/>
            <a:ext cx="3190792" cy="619899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777240" y="3211008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1B12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CIRCA € 1,2–2 MILIONI A EPISODIO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3759648"/>
            <a:ext cx="4206240" cy="1005840"/>
          </a:xfrm>
          <a:prstGeom prst="roundRect">
            <a:avLst>
              <a:gd name="adj" fmla="val 3636"/>
            </a:avLst>
          </a:prstGeom>
          <a:solidFill>
            <a:srgbClr val="1A1420"/>
          </a:solidFill>
          <a:ln w="12700">
            <a:solidFill>
              <a:srgbClr val="1A1420"/>
            </a:solidFill>
            <a:prstDash val="solid"/>
          </a:ln>
        </p:spPr>
      </p:sp>
      <p:sp>
        <p:nvSpPr>
          <p:cNvPr id="9" name="Text 5"/>
          <p:cNvSpPr txBox="1"/>
          <p:nvPr/>
        </p:nvSpPr>
        <p:spPr>
          <a:xfrm>
            <a:off x="777240" y="3878520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FB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VERSIONE CONTENUTA</a:t>
            </a:r>
            <a:endParaRPr lang="en-US" sz="950" dirty="0"/>
          </a:p>
        </p:txBody>
      </p:sp>
      <p:sp>
        <p:nvSpPr>
          <p:cNvPr id="10" name="Text 6"/>
          <p:cNvSpPr txBox="1"/>
          <p:nvPr/>
        </p:nvSpPr>
        <p:spPr>
          <a:xfrm>
            <a:off x="777240" y="4152840"/>
            <a:ext cx="37947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Sotto € 1 milione a episodio, con più notti in interni e meno giorni nel centro storico.</a:t>
            </a:r>
            <a:endParaRPr lang="en-US" sz="1200" dirty="0"/>
          </a:p>
        </p:txBody>
      </p:sp>
      <p:sp>
        <p:nvSpPr>
          <p:cNvPr id="11" name="Text 7"/>
          <p:cNvSpPr txBox="1"/>
          <p:nvPr/>
        </p:nvSpPr>
        <p:spPr>
          <a:xfrm>
            <a:off x="548640" y="4902648"/>
            <a:ext cx="4206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B9ABA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Stima indicativa basata sui costi medi delle serie crime italiane di fascia alta. Il tax credit nazionale e i fondi della Regione Lazio possono coprire una parte rilevante dei costi.</a:t>
            </a:r>
            <a:endParaRPr lang="en-US" sz="1100" dirty="0"/>
          </a:p>
        </p:txBody>
      </p:sp>
      <p:sp>
        <p:nvSpPr>
          <p:cNvPr id="12" name="Text 8"/>
          <p:cNvSpPr txBox="1"/>
          <p:nvPr/>
        </p:nvSpPr>
        <p:spPr>
          <a:xfrm>
            <a:off x="5120640" y="1793688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200" kern="0" dirty="0">
                <a:solidFill>
                  <a:srgbClr val="B9AB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RIPARTIZIONE DEL BUDGET</a:t>
            </a:r>
            <a:endParaRPr lang="en-US" sz="950" dirty="0"/>
          </a:p>
        </p:txBody>
      </p:sp>
      <p:sp>
        <p:nvSpPr>
          <p:cNvPr id="13" name="Text 9"/>
          <p:cNvSpPr txBox="1"/>
          <p:nvPr/>
        </p:nvSpPr>
        <p:spPr>
          <a:xfrm>
            <a:off x="5120640" y="2113728"/>
            <a:ext cx="2240280" cy="5863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8E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TROUPE E RIPRESE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7498080" y="2289622"/>
            <a:ext cx="3276295" cy="234525"/>
          </a:xfrm>
          <a:prstGeom prst="roundRect">
            <a:avLst>
              <a:gd name="adj" fmla="val 31192"/>
            </a:avLst>
          </a:prstGeom>
          <a:solidFill>
            <a:srgbClr val="251B2B"/>
          </a:solidFill>
          <a:ln w="12700">
            <a:solidFill>
              <a:srgbClr val="251B2B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7498080" y="2289622"/>
            <a:ext cx="3276295" cy="234525"/>
          </a:xfrm>
          <a:prstGeom prst="roundRect">
            <a:avLst>
              <a:gd name="adj" fmla="val 31192"/>
            </a:avLst>
          </a:prstGeom>
          <a:solidFill>
            <a:srgbClr val="FFB21A"/>
          </a:solidFill>
          <a:ln w="12700">
            <a:solidFill>
              <a:srgbClr val="FFB21A"/>
            </a:solidFill>
            <a:prstDash val="solid"/>
          </a:ln>
        </p:spPr>
      </p:sp>
      <p:sp>
        <p:nvSpPr>
          <p:cNvPr id="16" name="Text 12"/>
          <p:cNvSpPr txBox="1"/>
          <p:nvPr/>
        </p:nvSpPr>
        <p:spPr>
          <a:xfrm>
            <a:off x="10865815" y="2113728"/>
            <a:ext cx="777240" cy="5863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FFB2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40–45%</a:t>
            </a:r>
            <a:endParaRPr lang="en-US" sz="1200" dirty="0"/>
          </a:p>
        </p:txBody>
      </p:sp>
      <p:sp>
        <p:nvSpPr>
          <p:cNvPr id="17" name="Text 13"/>
          <p:cNvSpPr txBox="1"/>
          <p:nvPr/>
        </p:nvSpPr>
        <p:spPr>
          <a:xfrm>
            <a:off x="5120640" y="2700042"/>
            <a:ext cx="2240280" cy="5863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8E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CAST</a:t>
            </a:r>
            <a:endParaRPr lang="en-US" sz="1100" dirty="0"/>
          </a:p>
        </p:txBody>
      </p:sp>
      <p:sp>
        <p:nvSpPr>
          <p:cNvPr id="18" name="Shape 14"/>
          <p:cNvSpPr/>
          <p:nvPr/>
        </p:nvSpPr>
        <p:spPr>
          <a:xfrm>
            <a:off x="7498080" y="2875935"/>
            <a:ext cx="3276295" cy="234525"/>
          </a:xfrm>
          <a:prstGeom prst="roundRect">
            <a:avLst>
              <a:gd name="adj" fmla="val 31192"/>
            </a:avLst>
          </a:prstGeom>
          <a:solidFill>
            <a:srgbClr val="251B2B"/>
          </a:solidFill>
          <a:ln w="12700">
            <a:solidFill>
              <a:srgbClr val="251B2B"/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7498080" y="2875935"/>
            <a:ext cx="1092098" cy="234525"/>
          </a:xfrm>
          <a:prstGeom prst="roundRect">
            <a:avLst>
              <a:gd name="adj" fmla="val 31192"/>
            </a:avLst>
          </a:prstGeom>
          <a:solidFill>
            <a:srgbClr val="FF4F8B"/>
          </a:solidFill>
          <a:ln w="12700">
            <a:solidFill>
              <a:srgbClr val="FF4F8B"/>
            </a:solidFill>
            <a:prstDash val="solid"/>
          </a:ln>
        </p:spPr>
      </p:sp>
      <p:sp>
        <p:nvSpPr>
          <p:cNvPr id="20" name="Text 16"/>
          <p:cNvSpPr txBox="1"/>
          <p:nvPr/>
        </p:nvSpPr>
        <p:spPr>
          <a:xfrm>
            <a:off x="10865815" y="2700042"/>
            <a:ext cx="777240" cy="5863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FF4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12–15%</a:t>
            </a:r>
            <a:endParaRPr lang="en-US" sz="1200" dirty="0"/>
          </a:p>
        </p:txBody>
      </p:sp>
      <p:sp>
        <p:nvSpPr>
          <p:cNvPr id="21" name="Text 17"/>
          <p:cNvSpPr txBox="1"/>
          <p:nvPr/>
        </p:nvSpPr>
        <p:spPr>
          <a:xfrm>
            <a:off x="5120640" y="3286355"/>
            <a:ext cx="2240280" cy="5863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8E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POST-PRODUZIONE E VFX</a:t>
            </a:r>
            <a:endParaRPr lang="en-US" sz="1100" dirty="0"/>
          </a:p>
        </p:txBody>
      </p:sp>
      <p:sp>
        <p:nvSpPr>
          <p:cNvPr id="22" name="Shape 18"/>
          <p:cNvSpPr/>
          <p:nvPr/>
        </p:nvSpPr>
        <p:spPr>
          <a:xfrm>
            <a:off x="7498080" y="3462249"/>
            <a:ext cx="3276295" cy="234525"/>
          </a:xfrm>
          <a:prstGeom prst="roundRect">
            <a:avLst>
              <a:gd name="adj" fmla="val 31192"/>
            </a:avLst>
          </a:prstGeom>
          <a:solidFill>
            <a:srgbClr val="251B2B"/>
          </a:solidFill>
          <a:ln w="12700">
            <a:solidFill>
              <a:srgbClr val="251B2B"/>
            </a:solidFill>
            <a:prstDash val="solid"/>
          </a:ln>
        </p:spPr>
      </p:sp>
      <p:sp>
        <p:nvSpPr>
          <p:cNvPr id="23" name="Shape 19"/>
          <p:cNvSpPr/>
          <p:nvPr/>
        </p:nvSpPr>
        <p:spPr>
          <a:xfrm>
            <a:off x="7498080" y="3462249"/>
            <a:ext cx="873679" cy="234525"/>
          </a:xfrm>
          <a:prstGeom prst="roundRect">
            <a:avLst>
              <a:gd name="adj" fmla="val 31192"/>
            </a:avLst>
          </a:prstGeom>
          <a:solidFill>
            <a:srgbClr val="35C8C1"/>
          </a:solidFill>
          <a:ln w="12700">
            <a:solidFill>
              <a:srgbClr val="35C8C1"/>
            </a:solidFill>
            <a:prstDash val="solid"/>
          </a:ln>
        </p:spPr>
      </p:sp>
      <p:sp>
        <p:nvSpPr>
          <p:cNvPr id="24" name="Text 20"/>
          <p:cNvSpPr txBox="1"/>
          <p:nvPr/>
        </p:nvSpPr>
        <p:spPr>
          <a:xfrm>
            <a:off x="10865815" y="3286355"/>
            <a:ext cx="777240" cy="5863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35C8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10–12%</a:t>
            </a:r>
            <a:endParaRPr lang="en-US" sz="1200" dirty="0"/>
          </a:p>
        </p:txBody>
      </p:sp>
      <p:sp>
        <p:nvSpPr>
          <p:cNvPr id="25" name="Text 21"/>
          <p:cNvSpPr txBox="1"/>
          <p:nvPr/>
        </p:nvSpPr>
        <p:spPr>
          <a:xfrm>
            <a:off x="5120640" y="3872668"/>
            <a:ext cx="2240280" cy="5863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8E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SPESE GENERALI</a:t>
            </a:r>
            <a:endParaRPr lang="en-US" sz="1100" dirty="0"/>
          </a:p>
        </p:txBody>
      </p:sp>
      <p:sp>
        <p:nvSpPr>
          <p:cNvPr id="26" name="Shape 22"/>
          <p:cNvSpPr/>
          <p:nvPr/>
        </p:nvSpPr>
        <p:spPr>
          <a:xfrm>
            <a:off x="7498080" y="4048562"/>
            <a:ext cx="3276295" cy="234525"/>
          </a:xfrm>
          <a:prstGeom prst="roundRect">
            <a:avLst>
              <a:gd name="adj" fmla="val 31192"/>
            </a:avLst>
          </a:prstGeom>
          <a:solidFill>
            <a:srgbClr val="251B2B"/>
          </a:solidFill>
          <a:ln w="12700">
            <a:solidFill>
              <a:srgbClr val="251B2B"/>
            </a:solidFill>
            <a:prstDash val="solid"/>
          </a:ln>
        </p:spPr>
      </p:sp>
      <p:sp>
        <p:nvSpPr>
          <p:cNvPr id="27" name="Shape 23"/>
          <p:cNvSpPr/>
          <p:nvPr/>
        </p:nvSpPr>
        <p:spPr>
          <a:xfrm>
            <a:off x="7498080" y="4048562"/>
            <a:ext cx="728066" cy="234525"/>
          </a:xfrm>
          <a:prstGeom prst="roundRect">
            <a:avLst>
              <a:gd name="adj" fmla="val 31192"/>
            </a:avLst>
          </a:prstGeom>
          <a:solidFill>
            <a:srgbClr val="F0462F"/>
          </a:solidFill>
          <a:ln w="12700">
            <a:solidFill>
              <a:srgbClr val="F0462F"/>
            </a:solidFill>
            <a:prstDash val="solid"/>
          </a:ln>
        </p:spPr>
      </p:sp>
      <p:sp>
        <p:nvSpPr>
          <p:cNvPr id="28" name="Text 24"/>
          <p:cNvSpPr txBox="1"/>
          <p:nvPr/>
        </p:nvSpPr>
        <p:spPr>
          <a:xfrm>
            <a:off x="10865815" y="3872668"/>
            <a:ext cx="777240" cy="5863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F04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10%</a:t>
            </a:r>
            <a:endParaRPr lang="en-US" sz="1200" dirty="0"/>
          </a:p>
        </p:txBody>
      </p:sp>
      <p:sp>
        <p:nvSpPr>
          <p:cNvPr id="29" name="Text 25"/>
          <p:cNvSpPr txBox="1"/>
          <p:nvPr/>
        </p:nvSpPr>
        <p:spPr>
          <a:xfrm>
            <a:off x="5120640" y="4458981"/>
            <a:ext cx="2240280" cy="5863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8E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LOCATION E PERMESSI</a:t>
            </a:r>
            <a:endParaRPr lang="en-US" sz="1100" dirty="0"/>
          </a:p>
        </p:txBody>
      </p:sp>
      <p:sp>
        <p:nvSpPr>
          <p:cNvPr id="30" name="Shape 26"/>
          <p:cNvSpPr/>
          <p:nvPr/>
        </p:nvSpPr>
        <p:spPr>
          <a:xfrm>
            <a:off x="7498080" y="4634875"/>
            <a:ext cx="3276295" cy="234525"/>
          </a:xfrm>
          <a:prstGeom prst="roundRect">
            <a:avLst>
              <a:gd name="adj" fmla="val 31192"/>
            </a:avLst>
          </a:prstGeom>
          <a:solidFill>
            <a:srgbClr val="251B2B"/>
          </a:solidFill>
          <a:ln w="12700">
            <a:solidFill>
              <a:srgbClr val="251B2B"/>
            </a:solidFill>
            <a:prstDash val="solid"/>
          </a:ln>
        </p:spPr>
      </p:sp>
      <p:sp>
        <p:nvSpPr>
          <p:cNvPr id="31" name="Shape 27"/>
          <p:cNvSpPr/>
          <p:nvPr/>
        </p:nvSpPr>
        <p:spPr>
          <a:xfrm>
            <a:off x="7498080" y="4634875"/>
            <a:ext cx="727338" cy="234525"/>
          </a:xfrm>
          <a:prstGeom prst="roundRect">
            <a:avLst>
              <a:gd name="adj" fmla="val 31192"/>
            </a:avLst>
          </a:prstGeom>
          <a:solidFill>
            <a:srgbClr val="1FB57C"/>
          </a:solidFill>
          <a:ln w="12700">
            <a:solidFill>
              <a:srgbClr val="1FB57C"/>
            </a:solidFill>
            <a:prstDash val="solid"/>
          </a:ln>
        </p:spPr>
      </p:sp>
      <p:sp>
        <p:nvSpPr>
          <p:cNvPr id="32" name="Text 28"/>
          <p:cNvSpPr txBox="1"/>
          <p:nvPr/>
        </p:nvSpPr>
        <p:spPr>
          <a:xfrm>
            <a:off x="10865815" y="4458981"/>
            <a:ext cx="777240" cy="5863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1FB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8–10%</a:t>
            </a:r>
            <a:endParaRPr lang="en-US" sz="1200" dirty="0"/>
          </a:p>
        </p:txBody>
      </p:sp>
      <p:sp>
        <p:nvSpPr>
          <p:cNvPr id="33" name="Text 29"/>
          <p:cNvSpPr txBox="1"/>
          <p:nvPr/>
        </p:nvSpPr>
        <p:spPr>
          <a:xfrm>
            <a:off x="5120640" y="5045294"/>
            <a:ext cx="2240280" cy="5863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8E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SVILUPPO E SCRITTURA</a:t>
            </a:r>
            <a:endParaRPr lang="en-US" sz="1100" dirty="0"/>
          </a:p>
        </p:txBody>
      </p:sp>
      <p:sp>
        <p:nvSpPr>
          <p:cNvPr id="34" name="Shape 30"/>
          <p:cNvSpPr/>
          <p:nvPr/>
        </p:nvSpPr>
        <p:spPr>
          <a:xfrm>
            <a:off x="7498080" y="5221188"/>
            <a:ext cx="3276295" cy="234525"/>
          </a:xfrm>
          <a:prstGeom prst="roundRect">
            <a:avLst>
              <a:gd name="adj" fmla="val 31192"/>
            </a:avLst>
          </a:prstGeom>
          <a:solidFill>
            <a:srgbClr val="251B2B"/>
          </a:solidFill>
          <a:ln w="12700">
            <a:solidFill>
              <a:srgbClr val="251B2B"/>
            </a:solidFill>
            <a:prstDash val="solid"/>
          </a:ln>
        </p:spPr>
      </p:sp>
      <p:sp>
        <p:nvSpPr>
          <p:cNvPr id="35" name="Shape 31"/>
          <p:cNvSpPr/>
          <p:nvPr/>
        </p:nvSpPr>
        <p:spPr>
          <a:xfrm>
            <a:off x="7498080" y="5221188"/>
            <a:ext cx="509646" cy="234525"/>
          </a:xfrm>
          <a:prstGeom prst="roundRect">
            <a:avLst>
              <a:gd name="adj" fmla="val 31192"/>
            </a:avLst>
          </a:prstGeom>
          <a:solidFill>
            <a:srgbClr val="FFB21A"/>
          </a:solidFill>
          <a:ln w="12700">
            <a:solidFill>
              <a:srgbClr val="FFB21A"/>
            </a:solidFill>
            <a:prstDash val="solid"/>
          </a:ln>
        </p:spPr>
      </p:sp>
      <p:sp>
        <p:nvSpPr>
          <p:cNvPr id="36" name="Text 32"/>
          <p:cNvSpPr txBox="1"/>
          <p:nvPr/>
        </p:nvSpPr>
        <p:spPr>
          <a:xfrm>
            <a:off x="10865815" y="5045294"/>
            <a:ext cx="777240" cy="5863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FFB2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5–7%</a:t>
            </a:r>
            <a:endParaRPr lang="en-US" sz="1200" dirty="0"/>
          </a:p>
        </p:txBody>
      </p:sp>
      <p:sp>
        <p:nvSpPr>
          <p:cNvPr id="37" name="Text 33"/>
          <p:cNvSpPr txBox="1"/>
          <p:nvPr/>
        </p:nvSpPr>
        <p:spPr>
          <a:xfrm>
            <a:off x="5120640" y="5631607"/>
            <a:ext cx="2240280" cy="5863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8E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MUSICA E DIRITTI</a:t>
            </a:r>
            <a:endParaRPr lang="en-US" sz="1100" dirty="0"/>
          </a:p>
        </p:txBody>
      </p:sp>
      <p:sp>
        <p:nvSpPr>
          <p:cNvPr id="38" name="Shape 34"/>
          <p:cNvSpPr/>
          <p:nvPr/>
        </p:nvSpPr>
        <p:spPr>
          <a:xfrm>
            <a:off x="7498080" y="5807501"/>
            <a:ext cx="3276295" cy="234525"/>
          </a:xfrm>
          <a:prstGeom prst="roundRect">
            <a:avLst>
              <a:gd name="adj" fmla="val 31192"/>
            </a:avLst>
          </a:prstGeom>
          <a:solidFill>
            <a:srgbClr val="251B2B"/>
          </a:solidFill>
          <a:ln w="12700">
            <a:solidFill>
              <a:srgbClr val="251B2B"/>
            </a:solidFill>
            <a:prstDash val="solid"/>
          </a:ln>
        </p:spPr>
      </p:sp>
      <p:sp>
        <p:nvSpPr>
          <p:cNvPr id="39" name="Shape 35"/>
          <p:cNvSpPr/>
          <p:nvPr/>
        </p:nvSpPr>
        <p:spPr>
          <a:xfrm>
            <a:off x="7498080" y="5807501"/>
            <a:ext cx="364033" cy="234525"/>
          </a:xfrm>
          <a:prstGeom prst="roundRect">
            <a:avLst>
              <a:gd name="adj" fmla="val 31192"/>
            </a:avLst>
          </a:prstGeom>
          <a:solidFill>
            <a:srgbClr val="FF4F8B"/>
          </a:solidFill>
          <a:ln w="12700">
            <a:solidFill>
              <a:srgbClr val="FF4F8B"/>
            </a:solidFill>
            <a:prstDash val="solid"/>
          </a:ln>
        </p:spPr>
      </p:sp>
      <p:sp>
        <p:nvSpPr>
          <p:cNvPr id="40" name="Text 36"/>
          <p:cNvSpPr txBox="1"/>
          <p:nvPr/>
        </p:nvSpPr>
        <p:spPr>
          <a:xfrm>
            <a:off x="10865815" y="5631607"/>
            <a:ext cx="777240" cy="5863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FF4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3–5%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73952"/>
            <a:ext cx="54864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B9ABA3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35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opertina del raccont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-90000">
            <a:off x="731520" y="731520"/>
            <a:ext cx="3815084" cy="5394960"/>
          </a:xfrm>
          <a:prstGeom prst="rect">
            <a:avLst/>
          </a:prstGeom>
          <a:effectLst>
            <a:outerShdw sx="100000" sy="100000" kx="0" ky="0" algn="bl" rotWithShape="0" blurRad="228600" dist="76200" dir="5400000">
              <a:srgbClr val="000000">
                <a:alpha val="60000"/>
              </a:srgbClr>
            </a:outerShdw>
          </a:effectLst>
        </p:spPr>
      </p:pic>
      <p:sp>
        <p:nvSpPr>
          <p:cNvPr id="3" name="Text 0"/>
          <p:cNvSpPr txBox="1"/>
          <p:nvPr/>
        </p:nvSpPr>
        <p:spPr>
          <a:xfrm>
            <a:off x="5278124" y="731520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FFB2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 RACCONTO</a:t>
            </a:r>
            <a:endParaRPr lang="en-US" sz="1050" dirty="0"/>
          </a:p>
        </p:txBody>
      </p:sp>
      <p:pic>
        <p:nvPicPr>
          <p:cNvPr id="4" name="Image 1" descr="t-racconto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8124" y="1033272"/>
            <a:ext cx="4936331" cy="440010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5278124" y="1783080"/>
            <a:ext cx="6364931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racconto di Massimo Scognamiglio. Un prologo e dodici capitoli, raccontati da Apa.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278124" y="2514600"/>
            <a:ext cx="1188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B9AB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AUTORE</a:t>
            </a:r>
            <a:endParaRPr lang="en-US" sz="950" dirty="0"/>
          </a:p>
        </p:txBody>
      </p:sp>
      <p:sp>
        <p:nvSpPr>
          <p:cNvPr id="7" name="Text 3"/>
          <p:cNvSpPr txBox="1"/>
          <p:nvPr/>
        </p:nvSpPr>
        <p:spPr>
          <a:xfrm>
            <a:off x="6512564" y="2514600"/>
            <a:ext cx="5130491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8E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Massimo Scognamiglio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278124" y="2843784"/>
            <a:ext cx="1188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B9AB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EDITORE</a:t>
            </a:r>
            <a:endParaRPr lang="en-US" sz="950" dirty="0"/>
          </a:p>
        </p:txBody>
      </p:sp>
      <p:sp>
        <p:nvSpPr>
          <p:cNvPr id="9" name="Text 5"/>
          <p:cNvSpPr txBox="1"/>
          <p:nvPr/>
        </p:nvSpPr>
        <p:spPr>
          <a:xfrm>
            <a:off x="6512564" y="2843784"/>
            <a:ext cx="5130491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8E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Independently published</a:t>
            </a:r>
            <a:endParaRPr lang="en-US" sz="1200" dirty="0"/>
          </a:p>
        </p:txBody>
      </p:sp>
      <p:sp>
        <p:nvSpPr>
          <p:cNvPr id="10" name="Text 6"/>
          <p:cNvSpPr txBox="1"/>
          <p:nvPr/>
        </p:nvSpPr>
        <p:spPr>
          <a:xfrm>
            <a:off x="5278124" y="3172968"/>
            <a:ext cx="1188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B9AB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ISBN</a:t>
            </a:r>
            <a:endParaRPr lang="en-US" sz="950" dirty="0"/>
          </a:p>
        </p:txBody>
      </p:sp>
      <p:sp>
        <p:nvSpPr>
          <p:cNvPr id="11" name="Text 7"/>
          <p:cNvSpPr txBox="1"/>
          <p:nvPr/>
        </p:nvSpPr>
        <p:spPr>
          <a:xfrm>
            <a:off x="6512564" y="3172968"/>
            <a:ext cx="5130491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8E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979-8-18160-384-4</a:t>
            </a:r>
            <a:endParaRPr lang="en-US" sz="1200" dirty="0"/>
          </a:p>
        </p:txBody>
      </p:sp>
      <p:sp>
        <p:nvSpPr>
          <p:cNvPr id="12" name="Text 8"/>
          <p:cNvSpPr txBox="1"/>
          <p:nvPr/>
        </p:nvSpPr>
        <p:spPr>
          <a:xfrm>
            <a:off x="5278124" y="3502152"/>
            <a:ext cx="1188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B9AB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LINGUE</a:t>
            </a:r>
            <a:endParaRPr lang="en-US" sz="950" dirty="0"/>
          </a:p>
        </p:txBody>
      </p:sp>
      <p:sp>
        <p:nvSpPr>
          <p:cNvPr id="13" name="Text 9"/>
          <p:cNvSpPr txBox="1"/>
          <p:nvPr/>
        </p:nvSpPr>
        <p:spPr>
          <a:xfrm>
            <a:off x="6512564" y="3502152"/>
            <a:ext cx="5130491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8E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Italiano · English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5278124" y="3931920"/>
            <a:ext cx="2377440" cy="457200"/>
          </a:xfrm>
          <a:prstGeom prst="roundRect">
            <a:avLst>
              <a:gd name="adj" fmla="val 50000"/>
            </a:avLst>
          </a:prstGeom>
          <a:solidFill>
            <a:srgbClr val="FFB21A"/>
          </a:solidFill>
          <a:ln w="12700">
            <a:solidFill>
              <a:srgbClr val="FFB21A"/>
            </a:solidFill>
            <a:prstDash val="solid"/>
          </a:ln>
        </p:spPr>
      </p:sp>
      <p:sp>
        <p:nvSpPr>
          <p:cNvPr id="15" name="Text 11"/>
          <p:cNvSpPr txBox="1"/>
          <p:nvPr/>
        </p:nvSpPr>
        <p:spPr>
          <a:xfrm>
            <a:off x="5278124" y="393192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spc="150" kern="0" dirty="0">
                <a:solidFill>
                  <a:srgbClr val="1B12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LEGGI IL RACCONTO</a:t>
            </a:r>
            <a:endParaRPr lang="en-US" sz="1100" dirty="0"/>
          </a:p>
        </p:txBody>
      </p:sp>
      <p:sp>
        <p:nvSpPr>
          <p:cNvPr id="16" name="Shape 12">
            <a:hlinkClick r:id="rId3" tooltip=""/>
          </p:cNvPr>
          <p:cNvSpPr/>
          <p:nvPr/>
        </p:nvSpPr>
        <p:spPr>
          <a:xfrm>
            <a:off x="5278124" y="3931920"/>
            <a:ext cx="2377440" cy="457200"/>
          </a:xfrm>
          <a:prstGeom prst="rect">
            <a:avLst/>
          </a:prstGeom>
          <a:solidFill>
            <a:srgbClr val="100C13">
              <a:alpha val="0"/>
            </a:srgbClr>
          </a:solidFill>
          <a:ln w="12700">
            <a:solidFill>
              <a:srgbClr val="100C13">
                <a:alpha val="0"/>
              </a:srgbClr>
            </a:solidFill>
            <a:prstDash val="solid"/>
          </a:ln>
        </p:spPr>
      </p:sp>
      <p:sp>
        <p:nvSpPr>
          <p:cNvPr id="17" name="Text 13"/>
          <p:cNvSpPr txBox="1"/>
          <p:nvPr/>
        </p:nvSpPr>
        <p:spPr>
          <a:xfrm>
            <a:off x="5278124" y="4617720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FFB2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L'AUTORE</a:t>
            </a:r>
            <a:endParaRPr lang="en-US" sz="1050" dirty="0"/>
          </a:p>
        </p:txBody>
      </p:sp>
      <p:sp>
        <p:nvSpPr>
          <p:cNvPr id="18" name="Text 14"/>
          <p:cNvSpPr txBox="1"/>
          <p:nvPr/>
        </p:nvSpPr>
        <p:spPr>
          <a:xfrm>
            <a:off x="5278124" y="4892040"/>
            <a:ext cx="6364931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Artista, fotografo, esperto di tecnologie e scrittore. Da oltre trent'anni lavora tra arti visive, letteratura e innovazione digitale. Ha esposto al MACRO e al Palazzo delle Esposizioni di Roma, e nel 1996 ha fondato a Roma una delle prime società italiane dedicate al web. Il trailer è suo.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73952"/>
            <a:ext cx="54864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B9ABA3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36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scognamiglio-Asteroid/c802be49-0e67-4e37-9766-d69f41363cb4/scratchpad/deck/out/gen/c72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52400"/>
            <a:ext cx="12191695" cy="6705600"/>
          </a:xfrm>
          <a:prstGeom prst="rect">
            <a:avLst/>
          </a:prstGeom>
        </p:spPr>
      </p:pic>
      <p:pic>
        <p:nvPicPr>
          <p:cNvPr id="3" name="Image 1" descr="/private/tmp/claude-501/-Users-scognamiglio-Asteroid/c802be49-0e67-4e37-9766-d69f41363cb4/scratchpad/deck/out/gen/g-tb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2400"/>
            <a:ext cx="12191695" cy="6705600"/>
          </a:xfrm>
          <a:prstGeom prst="rect">
            <a:avLst/>
          </a:prstGeom>
        </p:spPr>
      </p:pic>
      <p:pic>
        <p:nvPicPr>
          <p:cNvPr id="4" name="Image 2" descr="Shohor amader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188720"/>
            <a:ext cx="6201025" cy="857250"/>
          </a:xfrm>
          <a:prstGeom prst="rect">
            <a:avLst/>
          </a:prstGeom>
        </p:spPr>
      </p:pic>
      <p:pic>
        <p:nvPicPr>
          <p:cNvPr id="5" name="Image 3" descr="Shohor amader. Bhoy karor na.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2377440"/>
            <a:ext cx="3537793" cy="4589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640" y="297180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F8EF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città è nostra. Paura di nessuno.</a:t>
            </a:r>
            <a:endParaRPr lang="en-US" sz="2200" dirty="0"/>
          </a:p>
        </p:txBody>
      </p:sp>
      <p:sp>
        <p:nvSpPr>
          <p:cNvPr id="7" name="Shape 1"/>
          <p:cNvSpPr/>
          <p:nvPr/>
        </p:nvSpPr>
        <p:spPr>
          <a:xfrm>
            <a:off x="548640" y="4754880"/>
            <a:ext cx="4754880" cy="1051560"/>
          </a:xfrm>
          <a:prstGeom prst="roundRect">
            <a:avLst>
              <a:gd name="adj" fmla="val 5217"/>
            </a:avLst>
          </a:prstGeom>
          <a:solidFill>
            <a:srgbClr val="0C6B4A"/>
          </a:solidFill>
          <a:ln w="25400">
            <a:solidFill>
              <a:srgbClr val="FFF6E3"/>
            </a:solidFill>
            <a:prstDash val="solid"/>
          </a:ln>
        </p:spPr>
      </p:sp>
      <p:sp>
        <p:nvSpPr>
          <p:cNvPr id="8" name="Shape 2"/>
          <p:cNvSpPr/>
          <p:nvPr/>
        </p:nvSpPr>
        <p:spPr>
          <a:xfrm>
            <a:off x="731520" y="5029200"/>
            <a:ext cx="914400" cy="502920"/>
          </a:xfrm>
          <a:prstGeom prst="roundRect">
            <a:avLst>
              <a:gd name="adj" fmla="val 45455"/>
            </a:avLst>
          </a:prstGeom>
          <a:solidFill>
            <a:srgbClr val="120D08"/>
          </a:solidFill>
          <a:ln w="12700">
            <a:solidFill>
              <a:srgbClr val="120D08"/>
            </a:solidFill>
            <a:prstDash val="solid"/>
          </a:ln>
        </p:spPr>
      </p:sp>
      <p:sp>
        <p:nvSpPr>
          <p:cNvPr id="9" name="Text 3"/>
          <p:cNvSpPr txBox="1"/>
          <p:nvPr/>
        </p:nvSpPr>
        <p:spPr>
          <a:xfrm>
            <a:off x="731520" y="5029200"/>
            <a:ext cx="914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B2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101.0</a:t>
            </a:r>
            <a:endParaRPr lang="en-US" sz="1400" dirty="0"/>
          </a:p>
        </p:txBody>
      </p:sp>
      <p:pic>
        <p:nvPicPr>
          <p:cNvPr id="10" name="Image 4" descr="Radio Dhaka 101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8800" y="4919472"/>
            <a:ext cx="2447181" cy="357188"/>
          </a:xfrm>
          <a:prstGeom prst="rect">
            <a:avLst/>
          </a:prstGeom>
        </p:spPr>
      </p:pic>
      <p:sp>
        <p:nvSpPr>
          <p:cNvPr id="11" name="Text 4"/>
          <p:cNvSpPr txBox="1"/>
          <p:nvPr/>
        </p:nvSpPr>
        <p:spPr>
          <a:xfrm>
            <a:off x="1828800" y="53492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Bangla Pop su Spotify</a:t>
            </a:r>
            <a:endParaRPr lang="en-US" sz="1000" dirty="0"/>
          </a:p>
        </p:txBody>
      </p:sp>
      <p:sp>
        <p:nvSpPr>
          <p:cNvPr id="12" name="Shape 5">
            <a:hlinkClick r:id="rId6" tooltip=""/>
          </p:cNvPr>
          <p:cNvSpPr/>
          <p:nvPr/>
        </p:nvSpPr>
        <p:spPr>
          <a:xfrm>
            <a:off x="548640" y="4754880"/>
            <a:ext cx="4754880" cy="1051560"/>
          </a:xfrm>
          <a:prstGeom prst="rect">
            <a:avLst/>
          </a:prstGeom>
          <a:solidFill>
            <a:srgbClr val="100C13">
              <a:alpha val="0"/>
            </a:srgbClr>
          </a:solidFill>
          <a:ln w="12700">
            <a:solidFill>
              <a:srgbClr val="100C13">
                <a:alpha val="0"/>
              </a:srgbClr>
            </a:solidFill>
            <a:prstDash val="solid"/>
          </a:ln>
        </p:spPr>
      </p:sp>
      <p:sp>
        <p:nvSpPr>
          <p:cNvPr id="13" name="Text 6"/>
          <p:cNvSpPr txBox="1"/>
          <p:nvPr/>
        </p:nvSpPr>
        <p:spPr>
          <a:xfrm>
            <a:off x="7071055" y="512064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FFB2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riders-on-the-storm.pages.dev</a:t>
            </a:r>
            <a:endParaRPr lang="en-US" sz="1600" dirty="0"/>
          </a:p>
        </p:txBody>
      </p:sp>
      <p:sp>
        <p:nvSpPr>
          <p:cNvPr id="14" name="Shape 7">
            <a:hlinkClick r:id="rId7" tooltip=""/>
          </p:cNvPr>
          <p:cNvSpPr/>
          <p:nvPr/>
        </p:nvSpPr>
        <p:spPr>
          <a:xfrm>
            <a:off x="7071055" y="5120640"/>
            <a:ext cx="4572000" cy="365760"/>
          </a:xfrm>
          <a:prstGeom prst="rect">
            <a:avLst/>
          </a:prstGeom>
          <a:solidFill>
            <a:srgbClr val="100C13">
              <a:alpha val="0"/>
            </a:srgbClr>
          </a:solidFill>
          <a:ln w="12700">
            <a:solidFill>
              <a:srgbClr val="100C13">
                <a:alpha val="0"/>
              </a:srgbClr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73952"/>
            <a:ext cx="54864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B9ABA3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37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Georg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Georgia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37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Riders on the Storm · Serie TV in 8 episodi</dc:title>
  <dc:subject>Pitch della serie tratta dal racconto Riders on the Storm</dc:subject>
  <dc:creator>Massimo Scognamiglio</dc:creator>
  <cp:lastModifiedBy>Massimo Scognamiglio</cp:lastModifiedBy>
  <cp:revision>1</cp:revision>
  <dcterms:created xsi:type="dcterms:W3CDTF">2026-10-07T07:01:54Z</dcterms:created>
  <dcterms:modified xsi:type="dcterms:W3CDTF">2026-10-07T07:01:54Z</dcterms:modified>
</cp:coreProperties>
</file>