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notesMasterIdLst>
    <p:notesMasterId r:id="rId3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e010c4f3-36d6-a746-7e4a-5d18e6bef5e9}">
          <p14:sldIdLst>
            <p14:sldId id="256"/>
            <p14:sldId id="257"/>
          </p14:sldIdLst>
        </p14:section>
        <p14:section name="The series" id="{c2551ac3-2a79-ac1e-66e2-fae45623c387}">
          <p14:sldIdLst>
            <p14:sldId id="258"/>
            <p14:sldId id="259"/>
            <p14:sldId id="260"/>
            <p14:sldId id="261"/>
            <p14:sldId id="262"/>
            <p14:sldId id="263"/>
            <p14:sldId id="264"/>
            <p14:sldId id="265"/>
          </p14:sldIdLst>
        </p14:section>
        <p14:section name="The world" id="{cc517c69-c47f-8894-3cd2-5437c442153d}">
          <p14:sldIdLst>
            <p14:sldId id="266"/>
            <p14:sldId id="267"/>
          </p14:sldIdLst>
        </p14:section>
        <p14:section name="Characters" id="{28a9a18b-2dcd-76ed-e037-de46eef4bfd2}">
          <p14:sldIdLst>
            <p14:sldId id="268"/>
            <p14:sldId id="269"/>
            <p14:sldId id="270"/>
            <p14:sldId id="271"/>
            <p14:sldId id="272"/>
            <p14:sldId id="273"/>
          </p14:sldIdLst>
        </p14:section>
        <p14:section name="Antagonists" id="{df8900b8-9ca2-527a-0543-156cff8ba4a3}">
          <p14:sldIdLst>
            <p14:sldId id="274"/>
            <p14:sldId id="275"/>
          </p14:sldIdLst>
        </p14:section>
        <p14:section name="Season 1" id="{eb7944a8-82c8-daea-2070-f1cb8c32e288}">
          <p14:sldIdLst>
            <p14:sldId id="276"/>
            <p14:sldId id="277"/>
            <p14:sldId id="278"/>
            <p14:sldId id="279"/>
            <p14:sldId id="280"/>
            <p14:sldId id="281"/>
            <p14:sldId id="282"/>
            <p14:sldId id="283"/>
            <p14:sldId id="284"/>
            <p14:sldId id="285"/>
          </p14:sldIdLst>
        </p14:section>
        <p14:section name="Future seasons" id="{f30121eb-5017-7ba5-51fe-a5a3214077ef}">
          <p14:sldIdLst>
            <p14:sldId id="286"/>
          </p14:sldIdLst>
        </p14:section>
        <p14:section name="Look book" id="{843f7f79-9d63-3216-36af-f96f253473cb}">
          <p14:sldIdLst>
            <p14:sldId id="287"/>
            <p14:sldId id="288"/>
            <p14:sldId id="289"/>
          </p14:sldIdLst>
        </p14:section>
        <p14:section name="Budget" id="{406c4077-4c89-4f99-c364-806a1b3fef3c}">
          <p14:sldIdLst>
            <p14:sldId id="290"/>
          </p14:sldIdLst>
        </p14:section>
        <p14:section name="The story" id="{dab7be19-7de3-c59f-4a0b-8cbeb4e3edea}">
          <p14:sldIdLst>
            <p14:sldId id="291"/>
            <p14:sldId id="29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Riders on the Storm. An 8-episode TV series based on the story by Massimo Scognamiglio.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series trailer, 1 minute 31 seconds.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RIDERS">
    <p:bg>
      <p:bgPr>
        <a:solidFill>
          <a:srgbClr val="100C13"/>
        </a:solidFill>
      </p:bgPr>
    </p:bg>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bunting.png">    </p:cNvPr>
          <p:cNvPicPr>
            <a:picLocks noChangeAspect="1"/>
          </p:cNvPicPr>
          <p:nvPr/>
        </p:nvPicPr>
        <p:blipFill>
          <a:blip r:embed="rId1"/>
          <a:stretch>
            <a:fillRect/>
          </a:stretch>
        </p:blipFill>
        <p:spPr>
          <a:xfrm>
            <a:off x="0" y="0"/>
            <a:ext cx="12191695" cy="152400"/>
          </a:xfrm>
          <a:prstGeom prst="rect">
            <a:avLst/>
          </a:prstGeom>
        </p:spPr>
      </p:pic>
      <p:sp>
        <p:nvSpPr>
          <p:cNvPr id="3" name="Text 0"/>
          <p:cNvSpPr/>
          <p:nvPr/>
        </p:nvSpPr>
        <p:spPr>
          <a:xfrm>
            <a:off x="548640" y="6473952"/>
            <a:ext cx="4572000" cy="228600"/>
          </a:xfrm>
          <a:prstGeom prst="rect">
            <a:avLst/>
          </a:prstGeom>
          <a:noFill/>
          <a:ln/>
        </p:spPr>
        <p:txBody>
          <a:bodyPr wrap="square" lIns="0" tIns="0" rIns="0" bIns="0" rtlCol="0" anchor="ctr"/>
          <a:lstStyle/>
          <a:p>
            <a:pPr indent="0" marL="0">
              <a:buNone/>
            </a:pPr>
            <a:r>
              <a:rPr lang="en-US" sz="900" spc="100" kern="0" dirty="0">
                <a:solidFill>
                  <a:srgbClr val="B9ABA3"/>
                </a:solidFill>
                <a:latin typeface="Arial" pitchFamily="34" charset="0"/>
                <a:ea typeface="Arial" pitchFamily="34" charset="-122"/>
                <a:cs typeface="Arial" pitchFamily="34" charset="-120"/>
              </a:rPr>
              <a:t>riders-on-the-storm.pages.dev/en</a:t>
            </a:r>
            <a:endParaRPr lang="en-US" sz="90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2.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video" Target="../media/media-2-1.mp4"/><Relationship Id="rId2" Type="http://schemas.microsoft.com/office/2007/relationships/media" Target="../media/media-2-1.mp4"/><Relationship Id="rId3" Type="http://schemas.openxmlformats.org/officeDocument/2006/relationships/image" Target="../media/image-2-3.png"/><Relationship Id="rId4" Type="http://schemas.openxmlformats.org/officeDocument/2006/relationships/image" Target="../media/image-2-4.png"/><Relationship Id="rId5" Type="http://schemas.openxmlformats.org/officeDocument/2006/relationships/slideLayout" Target="../slideLayouts/slideLayout2.xml"/><Relationship Id="rId6"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jpg"/><Relationship Id="rId3" Type="http://schemas.openxmlformats.org/officeDocument/2006/relationships/slideLayout" Target="../slideLayouts/slideLayout2.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image" Target="../media/image-4-2.png"/><Relationship Id="rId3" Type="http://schemas.openxmlformats.org/officeDocument/2006/relationships/slideLayout" Target="../slideLayouts/slideLayout2.xm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image" Target="../media/image-5-2.png"/><Relationship Id="rId3" Type="http://schemas.openxmlformats.org/officeDocument/2006/relationships/slideLayout" Target="../slideLayouts/slideLayout2.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slideLayout" Target="../slideLayouts/slideLayout2.xml"/><Relationship Id="rId6"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image" Target="../media/image-7-5.png"/><Relationship Id="rId6" Type="http://schemas.openxmlformats.org/officeDocument/2006/relationships/slideLayout" Target="../slideLayouts/slideLayout2.xml"/><Relationship Id="rId7"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2.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slideLayout" Target="../slideLayouts/slideLayout2.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jpg"/><Relationship Id="rId3" Type="http://schemas.openxmlformats.org/officeDocument/2006/relationships/image" Target="../media/image-12-3.jpg"/><Relationship Id="rId4" Type="http://schemas.openxmlformats.org/officeDocument/2006/relationships/image" Target="../media/image-12-4.jpg"/><Relationship Id="rId5" Type="http://schemas.openxmlformats.org/officeDocument/2006/relationships/image" Target="../media/image-12-5.jpg"/><Relationship Id="rId6" Type="http://schemas.openxmlformats.org/officeDocument/2006/relationships/image" Target="../media/image-12-6.jpg"/><Relationship Id="rId7" Type="http://schemas.openxmlformats.org/officeDocument/2006/relationships/image" Target="../media/image-12-7.jpg"/><Relationship Id="rId8" Type="http://schemas.openxmlformats.org/officeDocument/2006/relationships/slideLayout" Target="../slideLayouts/slideLayout2.xml"/><Relationship Id="rId9"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jpg"/><Relationship Id="rId5" Type="http://schemas.openxmlformats.org/officeDocument/2006/relationships/image" Target="../media/image-13-5.png"/><Relationship Id="rId6" Type="http://schemas.openxmlformats.org/officeDocument/2006/relationships/image" Target="../media/image-13-6.jpg"/><Relationship Id="rId7" Type="http://schemas.openxmlformats.org/officeDocument/2006/relationships/image" Target="../media/image-13-7.png"/><Relationship Id="rId8" Type="http://schemas.openxmlformats.org/officeDocument/2006/relationships/image" Target="../media/image-13-8.jpg"/><Relationship Id="rId9" Type="http://schemas.openxmlformats.org/officeDocument/2006/relationships/image" Target="../media/image-13-9.png"/><Relationship Id="rId10" Type="http://schemas.openxmlformats.org/officeDocument/2006/relationships/image" Target="../media/image-13-10.jpg"/><Relationship Id="rId11" Type="http://schemas.openxmlformats.org/officeDocument/2006/relationships/image" Target="../media/image-13-11.png"/><Relationship Id="rId12" Type="http://schemas.openxmlformats.org/officeDocument/2006/relationships/image" Target="../media/image-13-12.jpg"/><Relationship Id="rId13" Type="http://schemas.openxmlformats.org/officeDocument/2006/relationships/image" Target="../media/image-13-13.png"/><Relationship Id="rId14" Type="http://schemas.openxmlformats.org/officeDocument/2006/relationships/slideLayout" Target="../slideLayouts/slideLayout2.xml"/><Relationship Id="rId1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png"/><Relationship Id="rId3" Type="http://schemas.openxmlformats.org/officeDocument/2006/relationships/image" Target="../media/image-14-3.jpg"/><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image" Target="../media/image-15-2.png"/><Relationship Id="rId3" Type="http://schemas.openxmlformats.org/officeDocument/2006/relationships/image" Target="../media/image-15-3.jpg"/><Relationship Id="rId4" Type="http://schemas.openxmlformats.org/officeDocument/2006/relationships/slideLayout" Target="../slideLayouts/slideLayout2.xml"/><Relationship Id="rId5"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g"/><Relationship Id="rId2" Type="http://schemas.openxmlformats.org/officeDocument/2006/relationships/image" Target="../media/image-16-2.png"/><Relationship Id="rId3" Type="http://schemas.openxmlformats.org/officeDocument/2006/relationships/image" Target="../media/image-16-3.jpg"/><Relationship Id="rId4" Type="http://schemas.openxmlformats.org/officeDocument/2006/relationships/slideLayout" Target="../slideLayouts/slideLayout2.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g"/><Relationship Id="rId2" Type="http://schemas.openxmlformats.org/officeDocument/2006/relationships/image" Target="../media/image-17-2.png"/><Relationship Id="rId3" Type="http://schemas.openxmlformats.org/officeDocument/2006/relationships/image" Target="../media/image-17-3.jpg"/><Relationship Id="rId4" Type="http://schemas.openxmlformats.org/officeDocument/2006/relationships/slideLayout" Target="../slideLayouts/slideLayout2.xml"/><Relationship Id="rId5"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image" Target="../media/image-18-2.png"/><Relationship Id="rId3" Type="http://schemas.openxmlformats.org/officeDocument/2006/relationships/image" Target="../media/image-18-3.jpg"/><Relationship Id="rId4" Type="http://schemas.openxmlformats.org/officeDocument/2006/relationships/slideLayout" Target="../slideLayouts/slideLayout2.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g"/><Relationship Id="rId3" Type="http://schemas.openxmlformats.org/officeDocument/2006/relationships/image" Target="../media/image-19-3.png"/><Relationship Id="rId4" Type="http://schemas.openxmlformats.org/officeDocument/2006/relationships/image" Target="../media/image-19-4.jpg"/><Relationship Id="rId5" Type="http://schemas.openxmlformats.org/officeDocument/2006/relationships/image" Target="../media/image-19-5.png"/><Relationship Id="rId6" Type="http://schemas.openxmlformats.org/officeDocument/2006/relationships/image" Target="../media/image-19-6.jpg"/><Relationship Id="rId7" Type="http://schemas.openxmlformats.org/officeDocument/2006/relationships/image" Target="../media/image-19-7.png"/><Relationship Id="rId8" Type="http://schemas.openxmlformats.org/officeDocument/2006/relationships/slideLayout" Target="../slideLayouts/slideLayout2.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jpg"/><Relationship Id="rId2" Type="http://schemas.openxmlformats.org/officeDocument/2006/relationships/image" Target="../media/image-20-2.png"/><Relationship Id="rId3" Type="http://schemas.openxmlformats.org/officeDocument/2006/relationships/slideLayout" Target="../slideLayouts/slideLayout2.xml"/><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jpg"/><Relationship Id="rId3" Type="http://schemas.openxmlformats.org/officeDocument/2006/relationships/image" Target="../media/image-21-3.png"/><Relationship Id="rId4" Type="http://schemas.openxmlformats.org/officeDocument/2006/relationships/image" Target="../media/image-21-4.jpg"/><Relationship Id="rId5" Type="http://schemas.openxmlformats.org/officeDocument/2006/relationships/image" Target="../media/image-21-5.png"/><Relationship Id="rId6" Type="http://schemas.openxmlformats.org/officeDocument/2006/relationships/image" Target="../media/image-21-6.jpg"/><Relationship Id="rId7" Type="http://schemas.openxmlformats.org/officeDocument/2006/relationships/image" Target="../media/image-21-7.png"/><Relationship Id="rId8" Type="http://schemas.openxmlformats.org/officeDocument/2006/relationships/slideLayout" Target="../slideLayouts/slideLayout2.xml"/><Relationship Id="rId9"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jpg"/><Relationship Id="rId2" Type="http://schemas.openxmlformats.org/officeDocument/2006/relationships/image" Target="../media/image-22-2.png"/><Relationship Id="rId3" Type="http://schemas.openxmlformats.org/officeDocument/2006/relationships/slideLayout" Target="../slideLayouts/slideLayout2.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jpg"/><Relationship Id="rId2" Type="http://schemas.openxmlformats.org/officeDocument/2006/relationships/image" Target="../media/image-23-2.png"/><Relationship Id="rId3" Type="http://schemas.openxmlformats.org/officeDocument/2006/relationships/image" Target="../media/image-23-3.png"/><Relationship Id="rId4" Type="http://schemas.openxmlformats.org/officeDocument/2006/relationships/image" Target="../media/image-23-4.png"/><Relationship Id="rId5" Type="http://schemas.openxmlformats.org/officeDocument/2006/relationships/slideLayout" Target="../slideLayouts/slideLayout2.xml"/><Relationship Id="rId6"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jpg"/><Relationship Id="rId2" Type="http://schemas.openxmlformats.org/officeDocument/2006/relationships/image" Target="../media/image-24-2.png"/><Relationship Id="rId3" Type="http://schemas.openxmlformats.org/officeDocument/2006/relationships/image" Target="../media/image-24-3.png"/><Relationship Id="rId4" Type="http://schemas.openxmlformats.org/officeDocument/2006/relationships/image" Target="../media/image-24-4.png"/><Relationship Id="rId5" Type="http://schemas.openxmlformats.org/officeDocument/2006/relationships/slideLayout" Target="../slideLayouts/slideLayout2.xml"/><Relationship Id="rId6"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jpg"/><Relationship Id="rId2" Type="http://schemas.openxmlformats.org/officeDocument/2006/relationships/image" Target="../media/image-25-2.png"/><Relationship Id="rId3" Type="http://schemas.openxmlformats.org/officeDocument/2006/relationships/image" Target="../media/image-25-3.png"/><Relationship Id="rId4" Type="http://schemas.openxmlformats.org/officeDocument/2006/relationships/image" Target="../media/image-25-4.png"/><Relationship Id="rId5" Type="http://schemas.openxmlformats.org/officeDocument/2006/relationships/slideLayout" Target="../slideLayouts/slideLayout2.xml"/><Relationship Id="rId6"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jpg"/><Relationship Id="rId2" Type="http://schemas.openxmlformats.org/officeDocument/2006/relationships/image" Target="../media/image-26-2.png"/><Relationship Id="rId3" Type="http://schemas.openxmlformats.org/officeDocument/2006/relationships/image" Target="../media/image-26-3.png"/><Relationship Id="rId4" Type="http://schemas.openxmlformats.org/officeDocument/2006/relationships/image" Target="../media/image-26-4.png"/><Relationship Id="rId5" Type="http://schemas.openxmlformats.org/officeDocument/2006/relationships/slideLayout" Target="../slideLayouts/slideLayout2.xml"/><Relationship Id="rId6"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jpg"/><Relationship Id="rId2" Type="http://schemas.openxmlformats.org/officeDocument/2006/relationships/image" Target="../media/image-27-2.png"/><Relationship Id="rId3" Type="http://schemas.openxmlformats.org/officeDocument/2006/relationships/image" Target="../media/image-27-3.png"/><Relationship Id="rId4" Type="http://schemas.openxmlformats.org/officeDocument/2006/relationships/image" Target="../media/image-27-4.png"/><Relationship Id="rId5" Type="http://schemas.openxmlformats.org/officeDocument/2006/relationships/slideLayout" Target="../slideLayouts/slideLayout2.xml"/><Relationship Id="rId6"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g"/><Relationship Id="rId2" Type="http://schemas.openxmlformats.org/officeDocument/2006/relationships/image" Target="../media/image-28-2.png"/><Relationship Id="rId3" Type="http://schemas.openxmlformats.org/officeDocument/2006/relationships/image" Target="../media/image-28-3.png"/><Relationship Id="rId4" Type="http://schemas.openxmlformats.org/officeDocument/2006/relationships/image" Target="../media/image-28-4.png"/><Relationship Id="rId5" Type="http://schemas.openxmlformats.org/officeDocument/2006/relationships/slideLayout" Target="../slideLayouts/slideLayout2.xml"/><Relationship Id="rId6"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jpg"/><Relationship Id="rId2" Type="http://schemas.openxmlformats.org/officeDocument/2006/relationships/image" Target="../media/image-29-2.png"/><Relationship Id="rId3" Type="http://schemas.openxmlformats.org/officeDocument/2006/relationships/image" Target="../media/image-29-3.png"/><Relationship Id="rId4" Type="http://schemas.openxmlformats.org/officeDocument/2006/relationships/image" Target="../media/image-29-4.png"/><Relationship Id="rId5" Type="http://schemas.openxmlformats.org/officeDocument/2006/relationships/slideLayout" Target="../slideLayouts/slideLayout2.xml"/><Relationship Id="rId6"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jp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image" Target="../media/image-30-4.png"/><Relationship Id="rId5" Type="http://schemas.openxmlformats.org/officeDocument/2006/relationships/slideLayout" Target="../slideLayouts/slideLayout2.xml"/><Relationship Id="rId6"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jpg"/><Relationship Id="rId2" Type="http://schemas.openxmlformats.org/officeDocument/2006/relationships/image" Target="../media/image-31-2.png"/><Relationship Id="rId3" Type="http://schemas.openxmlformats.org/officeDocument/2006/relationships/image" Target="../media/image-31-3.png"/><Relationship Id="rId4" Type="http://schemas.openxmlformats.org/officeDocument/2006/relationships/image" Target="../media/image-31-4.png"/><Relationship Id="rId5" Type="http://schemas.openxmlformats.org/officeDocument/2006/relationships/image" Target="../media/image-31-5.png"/><Relationship Id="rId6" Type="http://schemas.openxmlformats.org/officeDocument/2006/relationships/slideLayout" Target="../slideLayouts/slideLayout2.xml"/><Relationship Id="rId7"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jpg"/><Relationship Id="rId2" Type="http://schemas.openxmlformats.org/officeDocument/2006/relationships/image" Target="../media/image-32-2.png"/><Relationship Id="rId3" Type="http://schemas.openxmlformats.org/officeDocument/2006/relationships/image" Target="../media/image-32-3.png"/><Relationship Id="rId4" Type="http://schemas.openxmlformats.org/officeDocument/2006/relationships/slideLayout" Target="../slideLayouts/slideLayout2.xml"/><Relationship Id="rId5"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image" Target="../media/image-33-2.jpg"/><Relationship Id="rId3" Type="http://schemas.openxmlformats.org/officeDocument/2006/relationships/image" Target="../media/image-33-3.jpg"/><Relationship Id="rId4" Type="http://schemas.openxmlformats.org/officeDocument/2006/relationships/image" Target="../media/image-33-4.jpg"/><Relationship Id="rId5" Type="http://schemas.openxmlformats.org/officeDocument/2006/relationships/image" Target="../media/image-33-5.jpg"/><Relationship Id="rId6" Type="http://schemas.openxmlformats.org/officeDocument/2006/relationships/image" Target="../media/image-33-6.jpg"/><Relationship Id="rId7" Type="http://schemas.openxmlformats.org/officeDocument/2006/relationships/image" Target="../media/image-33-7.jpg"/><Relationship Id="rId8" Type="http://schemas.openxmlformats.org/officeDocument/2006/relationships/image" Target="../media/image-33-8.jpg"/><Relationship Id="rId9" Type="http://schemas.openxmlformats.org/officeDocument/2006/relationships/image" Target="../media/image-33-9.jpg"/><Relationship Id="rId10" Type="http://schemas.openxmlformats.org/officeDocument/2006/relationships/image" Target="../media/image-33-10.jpg"/><Relationship Id="rId11" Type="http://schemas.openxmlformats.org/officeDocument/2006/relationships/image" Target="../media/image-33-11.jpg"/><Relationship Id="rId12" Type="http://schemas.openxmlformats.org/officeDocument/2006/relationships/image" Target="../media/image-33-12.jpg"/><Relationship Id="rId13" Type="http://schemas.openxmlformats.org/officeDocument/2006/relationships/image" Target="../media/image-33-13.jpg"/><Relationship Id="rId14" Type="http://schemas.openxmlformats.org/officeDocument/2006/relationships/image" Target="../media/image-33-14.jpg"/><Relationship Id="rId15" Type="http://schemas.openxmlformats.org/officeDocument/2006/relationships/image" Target="../media/image-33-15.jpg"/><Relationship Id="rId16" Type="http://schemas.openxmlformats.org/officeDocument/2006/relationships/image" Target="../media/image-33-16.jpg"/><Relationship Id="rId17" Type="http://schemas.openxmlformats.org/officeDocument/2006/relationships/image" Target="../media/image-33-17.jpg"/><Relationship Id="rId18" Type="http://schemas.openxmlformats.org/officeDocument/2006/relationships/slideLayout" Target="../slideLayouts/slideLayout2.xml"/><Relationship Id="rId19"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image" Target="../media/image-34-2.jpg"/><Relationship Id="rId3" Type="http://schemas.openxmlformats.org/officeDocument/2006/relationships/image" Target="../media/image-34-3.jpg"/><Relationship Id="rId4" Type="http://schemas.openxmlformats.org/officeDocument/2006/relationships/image" Target="../media/image-34-4.jpg"/><Relationship Id="rId5" Type="http://schemas.openxmlformats.org/officeDocument/2006/relationships/image" Target="../media/image-34-5.jpg"/><Relationship Id="rId6" Type="http://schemas.openxmlformats.org/officeDocument/2006/relationships/image" Target="../media/image-34-6.jpg"/><Relationship Id="rId7" Type="http://schemas.openxmlformats.org/officeDocument/2006/relationships/image" Target="../media/image-34-7.jpg"/><Relationship Id="rId8" Type="http://schemas.openxmlformats.org/officeDocument/2006/relationships/image" Target="../media/image-34-8.jpg"/><Relationship Id="rId9" Type="http://schemas.openxmlformats.org/officeDocument/2006/relationships/image" Target="../media/image-34-9.jpg"/><Relationship Id="rId10" Type="http://schemas.openxmlformats.org/officeDocument/2006/relationships/image" Target="../media/image-34-10.jpg"/><Relationship Id="rId11" Type="http://schemas.openxmlformats.org/officeDocument/2006/relationships/image" Target="../media/image-34-11.jpg"/><Relationship Id="rId12" Type="http://schemas.openxmlformats.org/officeDocument/2006/relationships/slideLayout" Target="../slideLayouts/slideLayout2.xml"/><Relationship Id="rId1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png"/><Relationship Id="rId2" Type="http://schemas.openxmlformats.org/officeDocument/2006/relationships/image" Target="../media/image-35-2.png"/><Relationship Id="rId3" Type="http://schemas.openxmlformats.org/officeDocument/2006/relationships/slideLayout" Target="../slideLayouts/slideLayout2.xml"/><Relationship Id="rId4"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3" Type="http://schemas.openxmlformats.org/officeDocument/2006/relationships/hyperlink" Target="https://www.amazon.it/dp/B0H5Y2VG5C" TargetMode="External"/><Relationship Id="rId1" Type="http://schemas.openxmlformats.org/officeDocument/2006/relationships/image" Target="../media/image-36-1.jpg"/><Relationship Id="rId2" Type="http://schemas.openxmlformats.org/officeDocument/2006/relationships/image" Target="../media/image-36-2.png"/><Relationship Id="rId4" Type="http://schemas.openxmlformats.org/officeDocument/2006/relationships/slideLayout" Target="../slideLayouts/slideLayout2.xml"/><Relationship Id="rId5"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6" Type="http://schemas.openxmlformats.org/officeDocument/2006/relationships/hyperlink" Target="https://open.spotify.com/playlist/37i9dQZF1DWUu7pG6LwPJc" TargetMode="External"/><Relationship Id="rId7" Type="http://schemas.openxmlformats.org/officeDocument/2006/relationships/hyperlink" Target="https://riders-on-the-storm.pages.dev/en/" TargetMode="External"/><Relationship Id="rId1" Type="http://schemas.openxmlformats.org/officeDocument/2006/relationships/image" Target="../media/image-37-1.jpg"/><Relationship Id="rId2" Type="http://schemas.openxmlformats.org/officeDocument/2006/relationships/image" Target="../media/image-37-2.png"/><Relationship Id="rId3" Type="http://schemas.openxmlformats.org/officeDocument/2006/relationships/image" Target="../media/image-37-3.png"/><Relationship Id="rId4" Type="http://schemas.openxmlformats.org/officeDocument/2006/relationships/image" Target="../media/image-37-4.png"/><Relationship Id="rId5" Type="http://schemas.openxmlformats.org/officeDocument/2006/relationships/image" Target="../media/image-37-5.png"/><Relationship Id="rId8" Type="http://schemas.openxmlformats.org/officeDocument/2006/relationships/slideLayout" Target="../slideLayouts/slideLayout2.xml"/><Relationship Id="rId9"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0.jpg">    </p:cNvPr>
          <p:cNvPicPr>
            <a:picLocks noChangeAspect="1"/>
          </p:cNvPicPr>
          <p:nvPr/>
        </p:nvPicPr>
        <p:blipFill>
          <a:blip r:embed="rId1"/>
          <a:stretch>
            <a:fillRect/>
          </a:stretch>
        </p:blipFill>
        <p:spPr>
          <a:xfrm>
            <a:off x="0" y="0"/>
            <a:ext cx="12191695" cy="6858000"/>
          </a:xfrm>
          <a:prstGeom prst="rect">
            <a:avLst/>
          </a:prstGeom>
        </p:spPr>
      </p:pic>
      <p:pic>
        <p:nvPicPr>
          <p:cNvPr id="3" name="Image 1" descr="/private/tmp/claude-501/-Users-scognamiglio-Asteroid/c802be49-0e67-4e37-9766-d69f41363cb4/scratchpad/deck/out_en/gen/g-bottom.png">    </p:cNvPr>
          <p:cNvPicPr>
            <a:picLocks noChangeAspect="1"/>
          </p:cNvPicPr>
          <p:nvPr/>
        </p:nvPicPr>
        <p:blipFill>
          <a:blip r:embed="rId2"/>
          <a:stretch>
            <a:fillRect/>
          </a:stretch>
        </p:blipFill>
        <p:spPr>
          <a:xfrm>
            <a:off x="0" y="0"/>
            <a:ext cx="12191695" cy="6858000"/>
          </a:xfrm>
          <a:prstGeom prst="rect">
            <a:avLst/>
          </a:prstGeom>
        </p:spPr>
      </p:pic>
      <p:sp>
        <p:nvSpPr>
          <p:cNvPr id="4" name="Shape 0"/>
          <p:cNvSpPr/>
          <p:nvPr/>
        </p:nvSpPr>
        <p:spPr>
          <a:xfrm>
            <a:off x="548640" y="2057400"/>
            <a:ext cx="982980" cy="329184"/>
          </a:xfrm>
          <a:prstGeom prst="roundRect">
            <a:avLst>
              <a:gd name="adj" fmla="val 50000"/>
            </a:avLst>
          </a:prstGeom>
          <a:solidFill>
            <a:srgbClr val="FFB21A"/>
          </a:solidFill>
          <a:ln w="12700">
            <a:solidFill>
              <a:srgbClr val="FFB21A"/>
            </a:solidFill>
            <a:prstDash val="solid"/>
          </a:ln>
        </p:spPr>
      </p:sp>
      <p:sp>
        <p:nvSpPr>
          <p:cNvPr id="5" name="Text 1"/>
          <p:cNvSpPr txBox="1"/>
          <p:nvPr/>
        </p:nvSpPr>
        <p:spPr>
          <a:xfrm>
            <a:off x="548640" y="2057400"/>
            <a:ext cx="982980" cy="329184"/>
          </a:xfrm>
          <a:prstGeom prst="rect">
            <a:avLst/>
          </a:prstGeom>
          <a:noFill/>
          <a:ln/>
        </p:spPr>
        <p:txBody>
          <a:bodyPr wrap="square" lIns="0" tIns="0" rIns="0" bIns="0" rtlCol="0" anchor="ctr"/>
          <a:lstStyle/>
          <a:p>
            <a:pPr algn="ctr" indent="0" marL="0">
              <a:buNone/>
            </a:pPr>
            <a:r>
              <a:rPr lang="en-US" sz="950" b="1" spc="150" kern="0" dirty="0">
                <a:solidFill>
                  <a:srgbClr val="1B120A"/>
                </a:solidFill>
                <a:latin typeface="Arial" pitchFamily="34" charset="0"/>
                <a:ea typeface="Arial" pitchFamily="34" charset="-122"/>
                <a:cs typeface="Arial" pitchFamily="34" charset="-120"/>
              </a:rPr>
              <a:t>TV SERIES</a:t>
            </a:r>
            <a:endParaRPr lang="en-US" sz="950" dirty="0"/>
          </a:p>
        </p:txBody>
      </p:sp>
      <p:sp>
        <p:nvSpPr>
          <p:cNvPr id="6" name="Shape 2"/>
          <p:cNvSpPr/>
          <p:nvPr/>
        </p:nvSpPr>
        <p:spPr>
          <a:xfrm>
            <a:off x="1623060" y="2057400"/>
            <a:ext cx="1591056" cy="329184"/>
          </a:xfrm>
          <a:prstGeom prst="roundRect">
            <a:avLst>
              <a:gd name="adj" fmla="val 50000"/>
            </a:avLst>
          </a:prstGeom>
          <a:solidFill>
            <a:srgbClr val="251B2B"/>
          </a:solidFill>
          <a:ln w="12700">
            <a:solidFill>
              <a:srgbClr val="251B2B"/>
            </a:solidFill>
            <a:prstDash val="solid"/>
          </a:ln>
        </p:spPr>
      </p:sp>
      <p:sp>
        <p:nvSpPr>
          <p:cNvPr id="7" name="Text 3"/>
          <p:cNvSpPr txBox="1"/>
          <p:nvPr/>
        </p:nvSpPr>
        <p:spPr>
          <a:xfrm>
            <a:off x="1623060" y="2057400"/>
            <a:ext cx="1591056" cy="329184"/>
          </a:xfrm>
          <a:prstGeom prst="rect">
            <a:avLst/>
          </a:prstGeom>
          <a:noFill/>
          <a:ln/>
        </p:spPr>
        <p:txBody>
          <a:bodyPr wrap="square" lIns="0" tIns="0" rIns="0" bIns="0" rtlCol="0" anchor="ctr"/>
          <a:lstStyle/>
          <a:p>
            <a:pPr algn="ctr" indent="0" marL="0">
              <a:buNone/>
            </a:pPr>
            <a:r>
              <a:rPr lang="en-US" sz="950" b="1" spc="150" kern="0" dirty="0">
                <a:solidFill>
                  <a:srgbClr val="F8EFDF"/>
                </a:solidFill>
                <a:latin typeface="Arial" pitchFamily="34" charset="0"/>
                <a:ea typeface="Arial" pitchFamily="34" charset="-122"/>
                <a:cs typeface="Arial" pitchFamily="34" charset="-120"/>
              </a:rPr>
              <a:t>8 EPISODES × 50’</a:t>
            </a:r>
            <a:endParaRPr lang="en-US" sz="950" dirty="0"/>
          </a:p>
        </p:txBody>
      </p:sp>
      <p:sp>
        <p:nvSpPr>
          <p:cNvPr id="8" name="Shape 4"/>
          <p:cNvSpPr/>
          <p:nvPr/>
        </p:nvSpPr>
        <p:spPr>
          <a:xfrm>
            <a:off x="3305556" y="2057400"/>
            <a:ext cx="1330452" cy="329184"/>
          </a:xfrm>
          <a:prstGeom prst="roundRect">
            <a:avLst>
              <a:gd name="adj" fmla="val 50000"/>
            </a:avLst>
          </a:prstGeom>
          <a:solidFill>
            <a:srgbClr val="FF4F8B"/>
          </a:solidFill>
          <a:ln w="12700">
            <a:solidFill>
              <a:srgbClr val="FF4F8B"/>
            </a:solidFill>
            <a:prstDash val="solid"/>
          </a:ln>
        </p:spPr>
      </p:sp>
      <p:sp>
        <p:nvSpPr>
          <p:cNvPr id="9" name="Text 5"/>
          <p:cNvSpPr txBox="1"/>
          <p:nvPr/>
        </p:nvSpPr>
        <p:spPr>
          <a:xfrm>
            <a:off x="3305556" y="2057400"/>
            <a:ext cx="1330452" cy="329184"/>
          </a:xfrm>
          <a:prstGeom prst="rect">
            <a:avLst/>
          </a:prstGeom>
          <a:noFill/>
          <a:ln/>
        </p:spPr>
        <p:txBody>
          <a:bodyPr wrap="square" lIns="0" tIns="0" rIns="0" bIns="0" rtlCol="0" anchor="ctr"/>
          <a:lstStyle/>
          <a:p>
            <a:pPr algn="ctr" indent="0" marL="0">
              <a:buNone/>
            </a:pPr>
            <a:r>
              <a:rPr lang="en-US" sz="950" b="1" spc="150" kern="0" dirty="0">
                <a:solidFill>
                  <a:srgbClr val="FFFFFF"/>
                </a:solidFill>
                <a:latin typeface="Arial" pitchFamily="34" charset="0"/>
                <a:ea typeface="Arial" pitchFamily="34" charset="-122"/>
                <a:cs typeface="Arial" pitchFamily="34" charset="-120"/>
              </a:rPr>
              <a:t>CRIME · DRAMA</a:t>
            </a:r>
            <a:endParaRPr lang="en-US" sz="950" dirty="0"/>
          </a:p>
        </p:txBody>
      </p:sp>
      <p:sp>
        <p:nvSpPr>
          <p:cNvPr id="10" name="Shape 6"/>
          <p:cNvSpPr/>
          <p:nvPr/>
        </p:nvSpPr>
        <p:spPr>
          <a:xfrm>
            <a:off x="4727448" y="2057400"/>
            <a:ext cx="982980" cy="329184"/>
          </a:xfrm>
          <a:prstGeom prst="roundRect">
            <a:avLst>
              <a:gd name="adj" fmla="val 50000"/>
            </a:avLst>
          </a:prstGeom>
          <a:solidFill>
            <a:srgbClr val="1FB57C"/>
          </a:solidFill>
          <a:ln w="12700">
            <a:solidFill>
              <a:srgbClr val="1FB57C"/>
            </a:solidFill>
            <a:prstDash val="solid"/>
          </a:ln>
        </p:spPr>
      </p:sp>
      <p:sp>
        <p:nvSpPr>
          <p:cNvPr id="11" name="Text 7"/>
          <p:cNvSpPr txBox="1"/>
          <p:nvPr/>
        </p:nvSpPr>
        <p:spPr>
          <a:xfrm>
            <a:off x="4727448" y="2057400"/>
            <a:ext cx="982980" cy="329184"/>
          </a:xfrm>
          <a:prstGeom prst="rect">
            <a:avLst/>
          </a:prstGeom>
          <a:noFill/>
          <a:ln/>
        </p:spPr>
        <p:txBody>
          <a:bodyPr wrap="square" lIns="0" tIns="0" rIns="0" bIns="0" rtlCol="0" anchor="ctr"/>
          <a:lstStyle/>
          <a:p>
            <a:pPr algn="ctr" indent="0" marL="0">
              <a:buNone/>
            </a:pPr>
            <a:r>
              <a:rPr lang="en-US" sz="950" b="1" spc="150" kern="0" dirty="0">
                <a:solidFill>
                  <a:srgbClr val="FFFFFF"/>
                </a:solidFill>
                <a:latin typeface="Arial" pitchFamily="34" charset="0"/>
                <a:ea typeface="Arial" pitchFamily="34" charset="-122"/>
                <a:cs typeface="Arial" pitchFamily="34" charset="-120"/>
              </a:rPr>
              <a:t>EAST ROME</a:t>
            </a:r>
            <a:endParaRPr lang="en-US" sz="950" dirty="0"/>
          </a:p>
        </p:txBody>
      </p:sp>
      <p:pic>
        <p:nvPicPr>
          <p:cNvPr id="12" name="Image 2" descr="Riders on the Storm">    </p:cNvPr>
          <p:cNvPicPr>
            <a:picLocks noChangeAspect="1"/>
          </p:cNvPicPr>
          <p:nvPr/>
        </p:nvPicPr>
        <p:blipFill>
          <a:blip r:embed="rId3"/>
          <a:stretch>
            <a:fillRect/>
          </a:stretch>
        </p:blipFill>
        <p:spPr>
          <a:xfrm>
            <a:off x="512064" y="2514600"/>
            <a:ext cx="4821564" cy="1440942"/>
          </a:xfrm>
          <a:prstGeom prst="rect">
            <a:avLst/>
          </a:prstGeom>
        </p:spPr>
      </p:pic>
      <p:pic>
        <p:nvPicPr>
          <p:cNvPr id="13" name="Image 3" descr="Shohor amader. Bhoy karor na.">    </p:cNvPr>
          <p:cNvPicPr>
            <a:picLocks noChangeAspect="1"/>
          </p:cNvPicPr>
          <p:nvPr/>
        </p:nvPicPr>
        <p:blipFill>
          <a:blip r:embed="rId4"/>
          <a:stretch>
            <a:fillRect/>
          </a:stretch>
        </p:blipFill>
        <p:spPr>
          <a:xfrm>
            <a:off x="548640" y="5074920"/>
            <a:ext cx="2830235" cy="367189"/>
          </a:xfrm>
          <a:prstGeom prst="rect">
            <a:avLst/>
          </a:prstGeom>
        </p:spPr>
      </p:pic>
      <p:sp>
        <p:nvSpPr>
          <p:cNvPr id="14" name="Text 8"/>
          <p:cNvSpPr txBox="1"/>
          <p:nvPr/>
        </p:nvSpPr>
        <p:spPr>
          <a:xfrm>
            <a:off x="4389120" y="5102352"/>
            <a:ext cx="4572000" cy="365760"/>
          </a:xfrm>
          <a:prstGeom prst="rect">
            <a:avLst/>
          </a:prstGeom>
          <a:noFill/>
          <a:ln/>
        </p:spPr>
        <p:txBody>
          <a:bodyPr wrap="square" lIns="0" tIns="0" rIns="0" bIns="0" rtlCol="0" anchor="ctr"/>
          <a:lstStyle/>
          <a:p>
            <a:pPr indent="0" marL="0">
              <a:buNone/>
            </a:pPr>
            <a:r>
              <a:rPr lang="en-US" sz="1700" i="1" dirty="0">
                <a:solidFill>
                  <a:srgbClr val="F8EFDF"/>
                </a:solidFill>
                <a:latin typeface="Georgia" pitchFamily="34" charset="0"/>
                <a:ea typeface="Georgia" pitchFamily="34" charset="-122"/>
                <a:cs typeface="Georgia" pitchFamily="34" charset="-120"/>
              </a:rPr>
              <a:t>The city is ours. Afraid of no one.</a:t>
            </a:r>
            <a:endParaRPr lang="en-US" sz="1700" dirty="0"/>
          </a:p>
        </p:txBody>
      </p:sp>
      <p:sp>
        <p:nvSpPr>
          <p:cNvPr id="15" name="Text 9"/>
          <p:cNvSpPr txBox="1"/>
          <p:nvPr/>
        </p:nvSpPr>
        <p:spPr>
          <a:xfrm>
            <a:off x="548640" y="5715000"/>
            <a:ext cx="7315200" cy="292608"/>
          </a:xfrm>
          <a:prstGeom prst="rect">
            <a:avLst/>
          </a:prstGeom>
          <a:noFill/>
          <a:ln/>
        </p:spPr>
        <p:txBody>
          <a:bodyPr wrap="square" lIns="0" tIns="0" rIns="0" bIns="0" rtlCol="0" anchor="t"/>
          <a:lstStyle/>
          <a:p>
            <a:pPr indent="0" marL="0">
              <a:buNone/>
            </a:pPr>
            <a:r>
              <a:rPr lang="en-US" sz="1100" b="1" spc="200" kern="0" dirty="0">
                <a:solidFill>
                  <a:srgbClr val="F8EFDF"/>
                </a:solidFill>
                <a:latin typeface="Arial" pitchFamily="34" charset="0"/>
                <a:ea typeface="Arial" pitchFamily="34" charset="-122"/>
                <a:cs typeface="Arial" pitchFamily="34" charset="-120"/>
              </a:rPr>
              <a:t>BASED ON THE STORY BY MASSIMO SCOGNAMIGLIO</a:t>
            </a:r>
            <a:endParaRPr lang="en-US" sz="110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3" name="Media 0">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a:stretch>
            <a:fillRect/>
          </a:stretch>
        </p:blipFill>
        <p:spPr>
          <a:xfrm>
            <a:off x="0" y="960120"/>
            <a:ext cx="12191695" cy="5187955"/>
          </a:xfrm>
          <a:prstGeom prst="rect">
            <a:avLst/>
          </a:prstGeom>
        </p:spPr>
      </p:pic>
      <p:sp>
        <p:nvSpPr>
          <p:cNvPr id="3" name="Text 0"/>
          <p:cNvSpPr txBox="1"/>
          <p:nvPr/>
        </p:nvSpPr>
        <p:spPr>
          <a:xfrm>
            <a:off x="548640" y="384048"/>
            <a:ext cx="54864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TRAILER · 1:31</a:t>
            </a:r>
            <a:endParaRPr lang="en-US" sz="1050" dirty="0"/>
          </a:p>
        </p:txBody>
      </p:sp>
      <p:pic>
        <p:nvPicPr>
          <p:cNvPr id="4" name="Image 0" descr="brand">    </p:cNvPr>
          <p:cNvPicPr>
            <a:picLocks noChangeAspect="1"/>
          </p:cNvPicPr>
          <p:nvPr/>
        </p:nvPicPr>
        <p:blipFill>
          <a:blip r:embed="rId4"/>
          <a:stretch>
            <a:fillRect/>
          </a:stretch>
        </p:blipFill>
        <p:spPr>
          <a:xfrm>
            <a:off x="2560320" y="347472"/>
            <a:ext cx="1730722" cy="247650"/>
          </a:xfrm>
          <a:prstGeom prst="rect">
            <a:avLst/>
          </a:prstGeom>
        </p:spPr>
      </p:pic>
      <p:sp>
        <p:nvSpPr>
          <p:cNvPr id="5" name="Text 1"/>
          <p:cNvSpPr txBox="1"/>
          <p:nvPr/>
        </p:nvSpPr>
        <p:spPr>
          <a:xfrm>
            <a:off x="7985455" y="365760"/>
            <a:ext cx="3657600" cy="274320"/>
          </a:xfrm>
          <a:prstGeom prst="rect">
            <a:avLst/>
          </a:prstGeom>
          <a:noFill/>
          <a:ln/>
        </p:spPr>
        <p:txBody>
          <a:bodyPr wrap="square" lIns="0" tIns="0" rIns="0" bIns="0" rtlCol="0" anchor="ctr"/>
          <a:lstStyle/>
          <a:p>
            <a:pPr algn="r" indent="0" marL="0">
              <a:buNone/>
            </a:pPr>
            <a:r>
              <a:rPr lang="en-US" sz="1200" i="1" dirty="0">
                <a:solidFill>
                  <a:srgbClr val="B9ABA3"/>
                </a:solidFill>
                <a:latin typeface="Georgia" pitchFamily="34" charset="0"/>
                <a:ea typeface="Georgia" pitchFamily="34" charset="-122"/>
                <a:cs typeface="Georgia" pitchFamily="34" charset="-120"/>
              </a:rPr>
              <a:t>Click the video to play it.</a:t>
            </a:r>
            <a:endParaRPr lang="en-US" sz="120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548640" y="502920"/>
            <a:ext cx="73152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LOGLINE</a:t>
            </a:r>
            <a:endParaRPr lang="en-US" sz="1050" dirty="0"/>
          </a:p>
        </p:txBody>
      </p:sp>
      <p:pic>
        <p:nvPicPr>
          <p:cNvPr id="3" name="Image 0" descr="t-logline">    </p:cNvPr>
          <p:cNvPicPr>
            <a:picLocks noChangeAspect="1"/>
          </p:cNvPicPr>
          <p:nvPr/>
        </p:nvPicPr>
        <p:blipFill>
          <a:blip r:embed="rId1"/>
          <a:stretch>
            <a:fillRect/>
          </a:stretch>
        </p:blipFill>
        <p:spPr>
          <a:xfrm>
            <a:off x="548640" y="813816"/>
            <a:ext cx="10058400" cy="1135261"/>
          </a:xfrm>
          <a:prstGeom prst="rect">
            <a:avLst/>
          </a:prstGeom>
        </p:spPr>
      </p:pic>
      <p:sp>
        <p:nvSpPr>
          <p:cNvPr id="4" name="Text 1"/>
          <p:cNvSpPr txBox="1"/>
          <p:nvPr/>
        </p:nvSpPr>
        <p:spPr>
          <a:xfrm>
            <a:off x="548640" y="2205109"/>
            <a:ext cx="7680960" cy="1920240"/>
          </a:xfrm>
          <a:prstGeom prst="rect">
            <a:avLst/>
          </a:prstGeom>
          <a:noFill/>
          <a:ln/>
        </p:spPr>
        <p:txBody>
          <a:bodyPr wrap="square" lIns="0" tIns="0" rIns="0" bIns="0" rtlCol="0" anchor="t"/>
          <a:lstStyle/>
          <a:p>
            <a:pPr indent="0" marL="0">
              <a:spcAft>
                <a:spcPts val="600"/>
              </a:spcAft>
              <a:buNone/>
            </a:pPr>
            <a:r>
              <a:rPr lang="en-US" sz="1700" dirty="0">
                <a:solidFill>
                  <a:srgbClr val="F8EFDF"/>
                </a:solidFill>
                <a:latin typeface="Georgia" pitchFamily="34" charset="0"/>
                <a:ea typeface="Georgia" pitchFamily="34" charset="-122"/>
                <a:cs typeface="Georgia" pitchFamily="34" charset="-120"/>
              </a:rPr>
              <a:t>Four Bengali delivery riders from East Rome steal a kilo of cocaine from the Dragona, the family that runs half the city. With the money they turn their delivery bikes into robbery machines and film every job on a social account that grows to a million and a half followers. The more people watch, the closer the end. Behind them is Apa, who keeps everyone’s accounts at the Dhaka Mini Market and tells the story.</a:t>
            </a:r>
            <a:endParaRPr lang="en-US" sz="1700" dirty="0"/>
          </a:p>
        </p:txBody>
      </p:sp>
      <p:pic>
        <p:nvPicPr>
          <p:cNvPr id="5" name="Image 1" descr="/private/tmp/claude-501/-Users-scognamiglio-Asteroid/c802be49-0e67-4e37-9766-d69f41363cb4/scratchpad/deck/out_en/gen/c1.jpg">    </p:cNvPr>
          <p:cNvPicPr>
            <a:picLocks noChangeAspect="1"/>
          </p:cNvPicPr>
          <p:nvPr/>
        </p:nvPicPr>
        <p:blipFill>
          <a:blip r:embed="rId2"/>
          <a:stretch>
            <a:fillRect/>
          </a:stretch>
        </p:blipFill>
        <p:spPr>
          <a:xfrm>
            <a:off x="8549640" y="2205109"/>
            <a:ext cx="3093415" cy="1920240"/>
          </a:xfrm>
          <a:prstGeom prst="rect">
            <a:avLst/>
          </a:prstGeom>
        </p:spPr>
      </p:pic>
      <p:sp>
        <p:nvSpPr>
          <p:cNvPr id="6" name="Shape 2"/>
          <p:cNvSpPr/>
          <p:nvPr/>
        </p:nvSpPr>
        <p:spPr>
          <a:xfrm>
            <a:off x="548640" y="4434840"/>
            <a:ext cx="2705024" cy="1600200"/>
          </a:xfrm>
          <a:prstGeom prst="rect">
            <a:avLst/>
          </a:prstGeom>
          <a:solidFill>
            <a:srgbClr val="1A1420"/>
          </a:solidFill>
          <a:ln w="12700">
            <a:solidFill>
              <a:srgbClr val="1A1420"/>
            </a:solidFill>
            <a:prstDash val="solid"/>
          </a:ln>
        </p:spPr>
      </p:sp>
      <p:sp>
        <p:nvSpPr>
          <p:cNvPr id="7" name="Shape 3"/>
          <p:cNvSpPr/>
          <p:nvPr/>
        </p:nvSpPr>
        <p:spPr>
          <a:xfrm>
            <a:off x="548640" y="4434840"/>
            <a:ext cx="2705024" cy="54864"/>
          </a:xfrm>
          <a:prstGeom prst="rect">
            <a:avLst/>
          </a:prstGeom>
          <a:solidFill>
            <a:srgbClr val="FFB21A"/>
          </a:solidFill>
          <a:ln w="12700">
            <a:solidFill>
              <a:srgbClr val="FFB21A"/>
            </a:solidFill>
            <a:prstDash val="solid"/>
          </a:ln>
        </p:spPr>
      </p:sp>
      <p:sp>
        <p:nvSpPr>
          <p:cNvPr id="8" name="Text 4"/>
          <p:cNvSpPr txBox="1"/>
          <p:nvPr/>
        </p:nvSpPr>
        <p:spPr>
          <a:xfrm>
            <a:off x="713232" y="4636008"/>
            <a:ext cx="2430704" cy="292608"/>
          </a:xfrm>
          <a:prstGeom prst="rect">
            <a:avLst/>
          </a:prstGeom>
          <a:noFill/>
          <a:ln/>
        </p:spPr>
        <p:txBody>
          <a:bodyPr wrap="square" lIns="0" tIns="0" rIns="0" bIns="0" rtlCol="0" anchor="t"/>
          <a:lstStyle/>
          <a:p>
            <a:pPr indent="0" marL="0">
              <a:buNone/>
            </a:pPr>
            <a:r>
              <a:rPr lang="en-US" sz="900" b="1" spc="200" kern="0" dirty="0">
                <a:solidFill>
                  <a:srgbClr val="B9ABA3"/>
                </a:solidFill>
                <a:latin typeface="Arial" pitchFamily="34" charset="0"/>
                <a:ea typeface="Arial" pitchFamily="34" charset="-122"/>
                <a:cs typeface="Arial" pitchFamily="34" charset="-120"/>
              </a:rPr>
              <a:t>FORMAT</a:t>
            </a:r>
            <a:endParaRPr lang="en-US" sz="900" dirty="0"/>
          </a:p>
        </p:txBody>
      </p:sp>
      <p:sp>
        <p:nvSpPr>
          <p:cNvPr id="9" name="Text 5"/>
          <p:cNvSpPr txBox="1"/>
          <p:nvPr/>
        </p:nvSpPr>
        <p:spPr>
          <a:xfrm>
            <a:off x="713232" y="4892040"/>
            <a:ext cx="2430704" cy="411480"/>
          </a:xfrm>
          <a:prstGeom prst="rect">
            <a:avLst/>
          </a:prstGeom>
          <a:noFill/>
          <a:ln/>
        </p:spPr>
        <p:txBody>
          <a:bodyPr wrap="square" lIns="0" tIns="0" rIns="0" bIns="0" rtlCol="0" anchor="ctr"/>
          <a:lstStyle/>
          <a:p>
            <a:pPr indent="0" marL="0">
              <a:buNone/>
            </a:pPr>
            <a:r>
              <a:rPr lang="en-US" sz="1700" b="1" dirty="0">
                <a:solidFill>
                  <a:srgbClr val="F8EFDF"/>
                </a:solidFill>
                <a:latin typeface="Arial" pitchFamily="34" charset="0"/>
                <a:ea typeface="Arial" pitchFamily="34" charset="-122"/>
                <a:cs typeface="Arial" pitchFamily="34" charset="-120"/>
              </a:rPr>
              <a:t>8 × 50'</a:t>
            </a:r>
            <a:endParaRPr lang="en-US" sz="1700" dirty="0"/>
          </a:p>
        </p:txBody>
      </p:sp>
      <p:sp>
        <p:nvSpPr>
          <p:cNvPr id="10" name="Text 6"/>
          <p:cNvSpPr txBox="1"/>
          <p:nvPr/>
        </p:nvSpPr>
        <p:spPr>
          <a:xfrm>
            <a:off x="713232" y="5349240"/>
            <a:ext cx="2430704" cy="594360"/>
          </a:xfrm>
          <a:prstGeom prst="rect">
            <a:avLst/>
          </a:prstGeom>
          <a:noFill/>
          <a:ln/>
        </p:spPr>
        <p:txBody>
          <a:bodyPr wrap="square" lIns="0" tIns="0" rIns="0" bIns="0" rtlCol="0" anchor="t"/>
          <a:lstStyle/>
          <a:p>
            <a:pPr indent="0" marL="0">
              <a:spcAft>
                <a:spcPts val="600"/>
              </a:spcAft>
              <a:buNone/>
            </a:pPr>
            <a:r>
              <a:rPr lang="en-US" sz="1200" dirty="0">
                <a:solidFill>
                  <a:srgbClr val="B9ABA3"/>
                </a:solidFill>
                <a:latin typeface="Georgia" pitchFamily="34" charset="0"/>
                <a:ea typeface="Georgia" pitchFamily="34" charset="-122"/>
                <a:cs typeface="Georgia" pitchFamily="34" charset="-120"/>
              </a:rPr>
              <a:t>Season one. Season two starts from its last scene</a:t>
            </a:r>
            <a:endParaRPr lang="en-US" sz="1200" dirty="0"/>
          </a:p>
        </p:txBody>
      </p:sp>
      <p:sp>
        <p:nvSpPr>
          <p:cNvPr id="11" name="Shape 7"/>
          <p:cNvSpPr/>
          <p:nvPr/>
        </p:nvSpPr>
        <p:spPr>
          <a:xfrm>
            <a:off x="3345104" y="4434840"/>
            <a:ext cx="2705024" cy="1600200"/>
          </a:xfrm>
          <a:prstGeom prst="rect">
            <a:avLst/>
          </a:prstGeom>
          <a:solidFill>
            <a:srgbClr val="1A1420"/>
          </a:solidFill>
          <a:ln w="12700">
            <a:solidFill>
              <a:srgbClr val="1A1420"/>
            </a:solidFill>
            <a:prstDash val="solid"/>
          </a:ln>
        </p:spPr>
      </p:sp>
      <p:sp>
        <p:nvSpPr>
          <p:cNvPr id="12" name="Shape 8"/>
          <p:cNvSpPr/>
          <p:nvPr/>
        </p:nvSpPr>
        <p:spPr>
          <a:xfrm>
            <a:off x="3345104" y="4434840"/>
            <a:ext cx="2705024" cy="54864"/>
          </a:xfrm>
          <a:prstGeom prst="rect">
            <a:avLst/>
          </a:prstGeom>
          <a:solidFill>
            <a:srgbClr val="FF4F8B"/>
          </a:solidFill>
          <a:ln w="12700">
            <a:solidFill>
              <a:srgbClr val="FF4F8B"/>
            </a:solidFill>
            <a:prstDash val="solid"/>
          </a:ln>
        </p:spPr>
      </p:sp>
      <p:sp>
        <p:nvSpPr>
          <p:cNvPr id="13" name="Text 9"/>
          <p:cNvSpPr txBox="1"/>
          <p:nvPr/>
        </p:nvSpPr>
        <p:spPr>
          <a:xfrm>
            <a:off x="3509696" y="4636008"/>
            <a:ext cx="2430704" cy="292608"/>
          </a:xfrm>
          <a:prstGeom prst="rect">
            <a:avLst/>
          </a:prstGeom>
          <a:noFill/>
          <a:ln/>
        </p:spPr>
        <p:txBody>
          <a:bodyPr wrap="square" lIns="0" tIns="0" rIns="0" bIns="0" rtlCol="0" anchor="t"/>
          <a:lstStyle/>
          <a:p>
            <a:pPr indent="0" marL="0">
              <a:buNone/>
            </a:pPr>
            <a:r>
              <a:rPr lang="en-US" sz="900" b="1" spc="200" kern="0" dirty="0">
                <a:solidFill>
                  <a:srgbClr val="B9ABA3"/>
                </a:solidFill>
                <a:latin typeface="Arial" pitchFamily="34" charset="0"/>
                <a:ea typeface="Arial" pitchFamily="34" charset="-122"/>
                <a:cs typeface="Arial" pitchFamily="34" charset="-120"/>
              </a:rPr>
              <a:t>GENRE</a:t>
            </a:r>
            <a:endParaRPr lang="en-US" sz="900" dirty="0"/>
          </a:p>
        </p:txBody>
      </p:sp>
      <p:sp>
        <p:nvSpPr>
          <p:cNvPr id="14" name="Text 10"/>
          <p:cNvSpPr txBox="1"/>
          <p:nvPr/>
        </p:nvSpPr>
        <p:spPr>
          <a:xfrm>
            <a:off x="3509696" y="4892040"/>
            <a:ext cx="2430704" cy="411480"/>
          </a:xfrm>
          <a:prstGeom prst="rect">
            <a:avLst/>
          </a:prstGeom>
          <a:noFill/>
          <a:ln/>
        </p:spPr>
        <p:txBody>
          <a:bodyPr wrap="square" lIns="0" tIns="0" rIns="0" bIns="0" rtlCol="0" anchor="ctr"/>
          <a:lstStyle/>
          <a:p>
            <a:pPr indent="0" marL="0">
              <a:buNone/>
            </a:pPr>
            <a:r>
              <a:rPr lang="en-US" sz="1700" b="1" dirty="0">
                <a:solidFill>
                  <a:srgbClr val="F8EFDF"/>
                </a:solidFill>
                <a:latin typeface="Arial" pitchFamily="34" charset="0"/>
                <a:ea typeface="Arial" pitchFamily="34" charset="-122"/>
                <a:cs typeface="Arial" pitchFamily="34" charset="-120"/>
              </a:rPr>
              <a:t>CRIME DRAMA</a:t>
            </a:r>
            <a:endParaRPr lang="en-US" sz="1700" dirty="0"/>
          </a:p>
        </p:txBody>
      </p:sp>
      <p:sp>
        <p:nvSpPr>
          <p:cNvPr id="15" name="Text 11"/>
          <p:cNvSpPr txBox="1"/>
          <p:nvPr/>
        </p:nvSpPr>
        <p:spPr>
          <a:xfrm>
            <a:off x="3509696" y="5349240"/>
            <a:ext cx="2430704" cy="594360"/>
          </a:xfrm>
          <a:prstGeom prst="rect">
            <a:avLst/>
          </a:prstGeom>
          <a:noFill/>
          <a:ln/>
        </p:spPr>
        <p:txBody>
          <a:bodyPr wrap="square" lIns="0" tIns="0" rIns="0" bIns="0" rtlCol="0" anchor="t"/>
          <a:lstStyle/>
          <a:p>
            <a:pPr indent="0" marL="0">
              <a:spcAft>
                <a:spcPts val="600"/>
              </a:spcAft>
              <a:buNone/>
            </a:pPr>
            <a:r>
              <a:rPr lang="en-US" sz="1200" dirty="0">
                <a:solidFill>
                  <a:srgbClr val="B9ABA3"/>
                </a:solidFill>
                <a:latin typeface="Georgia" pitchFamily="34" charset="0"/>
                <a:ea typeface="Georgia" pitchFamily="34" charset="-122"/>
                <a:cs typeface="Georgia" pitchFamily="34" charset="-120"/>
              </a:rPr>
              <a:t>Friendship, redemption, violence</a:t>
            </a:r>
            <a:endParaRPr lang="en-US" sz="1200" dirty="0"/>
          </a:p>
        </p:txBody>
      </p:sp>
      <p:sp>
        <p:nvSpPr>
          <p:cNvPr id="16" name="Shape 12"/>
          <p:cNvSpPr/>
          <p:nvPr/>
        </p:nvSpPr>
        <p:spPr>
          <a:xfrm>
            <a:off x="6141568" y="4434840"/>
            <a:ext cx="2705024" cy="1600200"/>
          </a:xfrm>
          <a:prstGeom prst="rect">
            <a:avLst/>
          </a:prstGeom>
          <a:solidFill>
            <a:srgbClr val="1A1420"/>
          </a:solidFill>
          <a:ln w="12700">
            <a:solidFill>
              <a:srgbClr val="1A1420"/>
            </a:solidFill>
            <a:prstDash val="solid"/>
          </a:ln>
        </p:spPr>
      </p:sp>
      <p:sp>
        <p:nvSpPr>
          <p:cNvPr id="17" name="Shape 13"/>
          <p:cNvSpPr/>
          <p:nvPr/>
        </p:nvSpPr>
        <p:spPr>
          <a:xfrm>
            <a:off x="6141568" y="4434840"/>
            <a:ext cx="2705024" cy="54864"/>
          </a:xfrm>
          <a:prstGeom prst="rect">
            <a:avLst/>
          </a:prstGeom>
          <a:solidFill>
            <a:srgbClr val="1FB57C"/>
          </a:solidFill>
          <a:ln w="12700">
            <a:solidFill>
              <a:srgbClr val="1FB57C"/>
            </a:solidFill>
            <a:prstDash val="solid"/>
          </a:ln>
        </p:spPr>
      </p:sp>
      <p:sp>
        <p:nvSpPr>
          <p:cNvPr id="18" name="Text 14"/>
          <p:cNvSpPr txBox="1"/>
          <p:nvPr/>
        </p:nvSpPr>
        <p:spPr>
          <a:xfrm>
            <a:off x="6306160" y="4636008"/>
            <a:ext cx="2430704" cy="292608"/>
          </a:xfrm>
          <a:prstGeom prst="rect">
            <a:avLst/>
          </a:prstGeom>
          <a:noFill/>
          <a:ln/>
        </p:spPr>
        <p:txBody>
          <a:bodyPr wrap="square" lIns="0" tIns="0" rIns="0" bIns="0" rtlCol="0" anchor="t"/>
          <a:lstStyle/>
          <a:p>
            <a:pPr indent="0" marL="0">
              <a:buNone/>
            </a:pPr>
            <a:r>
              <a:rPr lang="en-US" sz="900" b="1" spc="200" kern="0" dirty="0">
                <a:solidFill>
                  <a:srgbClr val="B9ABA3"/>
                </a:solidFill>
                <a:latin typeface="Arial" pitchFamily="34" charset="0"/>
                <a:ea typeface="Arial" pitchFamily="34" charset="-122"/>
                <a:cs typeface="Arial" pitchFamily="34" charset="-120"/>
              </a:rPr>
              <a:t>LANGUAGE</a:t>
            </a:r>
            <a:endParaRPr lang="en-US" sz="900" dirty="0"/>
          </a:p>
        </p:txBody>
      </p:sp>
      <p:sp>
        <p:nvSpPr>
          <p:cNvPr id="19" name="Text 15"/>
          <p:cNvSpPr txBox="1"/>
          <p:nvPr/>
        </p:nvSpPr>
        <p:spPr>
          <a:xfrm>
            <a:off x="6306160" y="4892040"/>
            <a:ext cx="2430704" cy="411480"/>
          </a:xfrm>
          <a:prstGeom prst="rect">
            <a:avLst/>
          </a:prstGeom>
          <a:noFill/>
          <a:ln/>
        </p:spPr>
        <p:txBody>
          <a:bodyPr wrap="square" lIns="0" tIns="0" rIns="0" bIns="0" rtlCol="0" anchor="ctr"/>
          <a:lstStyle/>
          <a:p>
            <a:pPr indent="0" marL="0">
              <a:buNone/>
            </a:pPr>
            <a:r>
              <a:rPr lang="en-US" sz="1700" b="1" dirty="0">
                <a:solidFill>
                  <a:srgbClr val="F8EFDF"/>
                </a:solidFill>
                <a:latin typeface="Arial" pitchFamily="34" charset="0"/>
                <a:ea typeface="Arial" pitchFamily="34" charset="-122"/>
                <a:cs typeface="Arial" pitchFamily="34" charset="-120"/>
              </a:rPr>
              <a:t>ITALIAN OR ENGLISH</a:t>
            </a:r>
            <a:endParaRPr lang="en-US" sz="1700" dirty="0"/>
          </a:p>
        </p:txBody>
      </p:sp>
      <p:sp>
        <p:nvSpPr>
          <p:cNvPr id="20" name="Text 16"/>
          <p:cNvSpPr txBox="1"/>
          <p:nvPr/>
        </p:nvSpPr>
        <p:spPr>
          <a:xfrm>
            <a:off x="6306160" y="5349240"/>
            <a:ext cx="2430704" cy="594360"/>
          </a:xfrm>
          <a:prstGeom prst="rect">
            <a:avLst/>
          </a:prstGeom>
          <a:noFill/>
          <a:ln/>
        </p:spPr>
        <p:txBody>
          <a:bodyPr wrap="square" lIns="0" tIns="0" rIns="0" bIns="0" rtlCol="0" anchor="t"/>
          <a:lstStyle/>
          <a:p>
            <a:pPr indent="0" marL="0">
              <a:spcAft>
                <a:spcPts val="600"/>
              </a:spcAft>
              <a:buNone/>
            </a:pPr>
            <a:r>
              <a:rPr lang="en-US" sz="1200" dirty="0">
                <a:solidFill>
                  <a:srgbClr val="B9ABA3"/>
                </a:solidFill>
                <a:latin typeface="Georgia" pitchFamily="34" charset="0"/>
                <a:ea typeface="Georgia" pitchFamily="34" charset="-122"/>
                <a:cs typeface="Georgia" pitchFamily="34" charset="-120"/>
              </a:rPr>
              <a:t>Primary, depending on the production. Secondary: Bengali</a:t>
            </a:r>
            <a:endParaRPr lang="en-US" sz="1200" dirty="0"/>
          </a:p>
        </p:txBody>
      </p:sp>
      <p:sp>
        <p:nvSpPr>
          <p:cNvPr id="21" name="Shape 17"/>
          <p:cNvSpPr/>
          <p:nvPr/>
        </p:nvSpPr>
        <p:spPr>
          <a:xfrm>
            <a:off x="8938031" y="4434840"/>
            <a:ext cx="2705024" cy="1600200"/>
          </a:xfrm>
          <a:prstGeom prst="rect">
            <a:avLst/>
          </a:prstGeom>
          <a:solidFill>
            <a:srgbClr val="1A1420"/>
          </a:solidFill>
          <a:ln w="12700">
            <a:solidFill>
              <a:srgbClr val="1A1420"/>
            </a:solidFill>
            <a:prstDash val="solid"/>
          </a:ln>
        </p:spPr>
      </p:sp>
      <p:sp>
        <p:nvSpPr>
          <p:cNvPr id="22" name="Shape 18"/>
          <p:cNvSpPr/>
          <p:nvPr/>
        </p:nvSpPr>
        <p:spPr>
          <a:xfrm>
            <a:off x="8938031" y="4434840"/>
            <a:ext cx="2705024" cy="54864"/>
          </a:xfrm>
          <a:prstGeom prst="rect">
            <a:avLst/>
          </a:prstGeom>
          <a:solidFill>
            <a:srgbClr val="35C8C1"/>
          </a:solidFill>
          <a:ln w="12700">
            <a:solidFill>
              <a:srgbClr val="35C8C1"/>
            </a:solidFill>
            <a:prstDash val="solid"/>
          </a:ln>
        </p:spPr>
      </p:sp>
      <p:sp>
        <p:nvSpPr>
          <p:cNvPr id="23" name="Text 19"/>
          <p:cNvSpPr txBox="1"/>
          <p:nvPr/>
        </p:nvSpPr>
        <p:spPr>
          <a:xfrm>
            <a:off x="9102623" y="4636008"/>
            <a:ext cx="2430704" cy="292608"/>
          </a:xfrm>
          <a:prstGeom prst="rect">
            <a:avLst/>
          </a:prstGeom>
          <a:noFill/>
          <a:ln/>
        </p:spPr>
        <p:txBody>
          <a:bodyPr wrap="square" lIns="0" tIns="0" rIns="0" bIns="0" rtlCol="0" anchor="t"/>
          <a:lstStyle/>
          <a:p>
            <a:pPr indent="0" marL="0">
              <a:buNone/>
            </a:pPr>
            <a:r>
              <a:rPr lang="en-US" sz="900" b="1" spc="200" kern="0" dirty="0">
                <a:solidFill>
                  <a:srgbClr val="B9ABA3"/>
                </a:solidFill>
                <a:latin typeface="Arial" pitchFamily="34" charset="0"/>
                <a:ea typeface="Arial" pitchFamily="34" charset="-122"/>
                <a:cs typeface="Arial" pitchFamily="34" charset="-120"/>
              </a:rPr>
              <a:t>NARRATOR</a:t>
            </a:r>
            <a:endParaRPr lang="en-US" sz="900" dirty="0"/>
          </a:p>
        </p:txBody>
      </p:sp>
      <p:sp>
        <p:nvSpPr>
          <p:cNvPr id="24" name="Text 20"/>
          <p:cNvSpPr txBox="1"/>
          <p:nvPr/>
        </p:nvSpPr>
        <p:spPr>
          <a:xfrm>
            <a:off x="9102623" y="4892040"/>
            <a:ext cx="2430704" cy="411480"/>
          </a:xfrm>
          <a:prstGeom prst="rect">
            <a:avLst/>
          </a:prstGeom>
          <a:noFill/>
          <a:ln/>
        </p:spPr>
        <p:txBody>
          <a:bodyPr wrap="square" lIns="0" tIns="0" rIns="0" bIns="0" rtlCol="0" anchor="ctr"/>
          <a:lstStyle/>
          <a:p>
            <a:pPr indent="0" marL="0">
              <a:buNone/>
            </a:pPr>
            <a:r>
              <a:rPr lang="en-US" sz="1700" b="1" dirty="0">
                <a:solidFill>
                  <a:srgbClr val="F8EFDF"/>
                </a:solidFill>
                <a:latin typeface="Arial" pitchFamily="34" charset="0"/>
                <a:ea typeface="Arial" pitchFamily="34" charset="-122"/>
                <a:cs typeface="Arial" pitchFamily="34" charset="-120"/>
              </a:rPr>
              <a:t>APA</a:t>
            </a:r>
            <a:endParaRPr lang="en-US" sz="1700" dirty="0"/>
          </a:p>
        </p:txBody>
      </p:sp>
      <p:sp>
        <p:nvSpPr>
          <p:cNvPr id="25" name="Text 21"/>
          <p:cNvSpPr txBox="1"/>
          <p:nvPr/>
        </p:nvSpPr>
        <p:spPr>
          <a:xfrm>
            <a:off x="9102623" y="5349240"/>
            <a:ext cx="2430704" cy="594360"/>
          </a:xfrm>
          <a:prstGeom prst="rect">
            <a:avLst/>
          </a:prstGeom>
          <a:noFill/>
          <a:ln/>
        </p:spPr>
        <p:txBody>
          <a:bodyPr wrap="square" lIns="0" tIns="0" rIns="0" bIns="0" rtlCol="0" anchor="t"/>
          <a:lstStyle/>
          <a:p>
            <a:pPr indent="0" marL="0">
              <a:spcAft>
                <a:spcPts val="600"/>
              </a:spcAft>
              <a:buNone/>
            </a:pPr>
            <a:r>
              <a:rPr lang="en-US" sz="1200" dirty="0">
                <a:solidFill>
                  <a:srgbClr val="B9ABA3"/>
                </a:solidFill>
                <a:latin typeface="Georgia" pitchFamily="34" charset="0"/>
                <a:ea typeface="Georgia" pitchFamily="34" charset="-122"/>
                <a:cs typeface="Georgia" pitchFamily="34" charset="-120"/>
              </a:rPr>
              <a:t>Samira Begum, 32</a:t>
            </a:r>
            <a:endParaRPr lang="en-US" sz="120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2.jpg">    </p:cNvPr>
          <p:cNvPicPr>
            <a:picLocks noChangeAspect="1"/>
          </p:cNvPicPr>
          <p:nvPr/>
        </p:nvPicPr>
        <p:blipFill>
          <a:blip r:embed="rId1"/>
          <a:stretch>
            <a:fillRect/>
          </a:stretch>
        </p:blipFill>
        <p:spPr>
          <a:xfrm>
            <a:off x="0" y="152400"/>
            <a:ext cx="4754880" cy="6705600"/>
          </a:xfrm>
          <a:prstGeom prst="rect">
            <a:avLst/>
          </a:prstGeom>
        </p:spPr>
      </p:pic>
      <p:sp>
        <p:nvSpPr>
          <p:cNvPr id="3" name="Text 0"/>
          <p:cNvSpPr txBox="1"/>
          <p:nvPr/>
        </p:nvSpPr>
        <p:spPr>
          <a:xfrm>
            <a:off x="5257800" y="566928"/>
            <a:ext cx="54864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SYNOPSIS · 1 OF 2</a:t>
            </a:r>
            <a:endParaRPr lang="en-US" sz="1050" dirty="0"/>
          </a:p>
        </p:txBody>
      </p:sp>
      <p:pic>
        <p:nvPicPr>
          <p:cNvPr id="4" name="Image 1" descr="t-sinossi">    </p:cNvPr>
          <p:cNvPicPr>
            <a:picLocks noChangeAspect="1"/>
          </p:cNvPicPr>
          <p:nvPr/>
        </p:nvPicPr>
        <p:blipFill>
          <a:blip r:embed="rId2"/>
          <a:stretch>
            <a:fillRect/>
          </a:stretch>
        </p:blipFill>
        <p:spPr>
          <a:xfrm>
            <a:off x="5257800" y="877824"/>
            <a:ext cx="5486400" cy="586680"/>
          </a:xfrm>
          <a:prstGeom prst="rect">
            <a:avLst/>
          </a:prstGeom>
        </p:spPr>
      </p:pic>
      <p:sp>
        <p:nvSpPr>
          <p:cNvPr id="5" name="Text 1"/>
          <p:cNvSpPr txBox="1"/>
          <p:nvPr/>
        </p:nvSpPr>
        <p:spPr>
          <a:xfrm>
            <a:off x="5257800" y="1783080"/>
            <a:ext cx="6385255" cy="4480560"/>
          </a:xfrm>
          <a:prstGeom prst="rect">
            <a:avLst/>
          </a:prstGeom>
          <a:noFill/>
          <a:ln/>
        </p:spPr>
        <p:txBody>
          <a:bodyPr wrap="square" lIns="0" tIns="0" rIns="0" bIns="0" rtlCol="0" anchor="t"/>
          <a:lstStyle/>
          <a:p>
            <a:pPr indent="0" marL="0">
              <a:spcAft>
                <a:spcPts val="1400"/>
              </a:spcAft>
              <a:buNone/>
            </a:pPr>
            <a:r>
              <a:rPr lang="en-US" sz="1550" dirty="0">
                <a:solidFill>
                  <a:srgbClr val="F8EFDF"/>
                </a:solidFill>
                <a:latin typeface="Georgia" pitchFamily="34" charset="0"/>
                <a:ea typeface="Georgia" pitchFamily="34" charset="-122"/>
                <a:cs typeface="Georgia" pitchFamily="34" charset="-120"/>
              </a:rPr>
              <a:t>East Rome, today. Ibrahim is a delivery rider who delivers pizzas with a surprise inside: small-time dealing. One night the surprise is pepper spray. In a Trastevere apartment he steals a kilo of cocaine from Massimo, a courier for the Dragona. With him are Rash, Ferro and Nab, who sleep on cots in his basement in Torre Angela. And there is Apa, who runs the community’s money transfer from the Dhaka Mini Market and knows everything about everyone.</a:t>
            </a:r>
            <a:endParaRPr lang="en-US" sz="1550" dirty="0"/>
          </a:p>
          <a:p>
            <a:pPr indent="0" marL="0">
              <a:spcAft>
                <a:spcPts val="1400"/>
              </a:spcAft>
              <a:buNone/>
            </a:pPr>
            <a:r>
              <a:rPr lang="en-US" sz="1550" dirty="0">
                <a:solidFill>
                  <a:srgbClr val="F8EFDF"/>
                </a:solidFill>
                <a:latin typeface="Georgia" pitchFamily="34" charset="0"/>
                <a:ea typeface="Georgia" pitchFamily="34" charset="-122"/>
                <a:cs typeface="Georgia" pitchFamily="34" charset="-120"/>
              </a:rPr>
              <a:t>Apa sells the kilo to two corrupt cops. With that money the Gang turns the bikes into robbery machines and hits the homes of wealthy Rome, on tips that pass through the Dhaka. Nab films everything for @bengalboy.it. The live robbery on Via Giulia makes them famous overnight, and every job after that tightens the hunt.</a:t>
            </a:r>
            <a:endParaRPr lang="en-US" sz="15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3.jpg">    </p:cNvPr>
          <p:cNvPicPr>
            <a:picLocks noChangeAspect="1"/>
          </p:cNvPicPr>
          <p:nvPr/>
        </p:nvPicPr>
        <p:blipFill>
          <a:blip r:embed="rId1"/>
          <a:stretch>
            <a:fillRect/>
          </a:stretch>
        </p:blipFill>
        <p:spPr>
          <a:xfrm>
            <a:off x="0" y="152400"/>
            <a:ext cx="4754880" cy="6705600"/>
          </a:xfrm>
          <a:prstGeom prst="rect">
            <a:avLst/>
          </a:prstGeom>
        </p:spPr>
      </p:pic>
      <p:sp>
        <p:nvSpPr>
          <p:cNvPr id="3" name="Text 0"/>
          <p:cNvSpPr txBox="1"/>
          <p:nvPr/>
        </p:nvSpPr>
        <p:spPr>
          <a:xfrm>
            <a:off x="5257800" y="566928"/>
            <a:ext cx="54864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SYNOPSIS · 2 OF 2</a:t>
            </a:r>
            <a:endParaRPr lang="en-US" sz="1050" dirty="0"/>
          </a:p>
        </p:txBody>
      </p:sp>
      <p:pic>
        <p:nvPicPr>
          <p:cNvPr id="4" name="Image 1" descr="t-sinossi2">    </p:cNvPr>
          <p:cNvPicPr>
            <a:picLocks noChangeAspect="1"/>
          </p:cNvPicPr>
          <p:nvPr/>
        </p:nvPicPr>
        <p:blipFill>
          <a:blip r:embed="rId2"/>
          <a:stretch>
            <a:fillRect/>
          </a:stretch>
        </p:blipFill>
        <p:spPr>
          <a:xfrm>
            <a:off x="5257800" y="877824"/>
            <a:ext cx="5486400" cy="586680"/>
          </a:xfrm>
          <a:prstGeom prst="rect">
            <a:avLst/>
          </a:prstGeom>
        </p:spPr>
      </p:pic>
      <p:sp>
        <p:nvSpPr>
          <p:cNvPr id="5" name="Text 1"/>
          <p:cNvSpPr txBox="1"/>
          <p:nvPr/>
        </p:nvSpPr>
        <p:spPr>
          <a:xfrm>
            <a:off x="5257800" y="1783080"/>
            <a:ext cx="6385255" cy="4480560"/>
          </a:xfrm>
          <a:prstGeom prst="rect">
            <a:avLst/>
          </a:prstGeom>
          <a:noFill/>
          <a:ln/>
        </p:spPr>
        <p:txBody>
          <a:bodyPr wrap="square" lIns="0" tIns="0" rIns="0" bIns="0" rtlCol="0" anchor="t"/>
          <a:lstStyle/>
          <a:p>
            <a:pPr indent="0" marL="0">
              <a:spcAft>
                <a:spcPts val="1400"/>
              </a:spcAft>
              <a:buNone/>
            </a:pPr>
            <a:r>
              <a:rPr lang="en-US" sz="1550" dirty="0">
                <a:solidFill>
                  <a:srgbClr val="F8EFDF"/>
                </a:solidFill>
                <a:latin typeface="Georgia" pitchFamily="34" charset="0"/>
                <a:ea typeface="Georgia" pitchFamily="34" charset="-122"/>
                <a:cs typeface="Georgia" pitchFamily="34" charset="-120"/>
              </a:rPr>
              <a:t>When Babu, the community’s loan shark, hires them for a kidnapping, the Gang agrees: “once, just once.” Recognized by the hostage, Ferro kills him. At the Boishakhi Mela festival the Dragona grab Ferro, and the boys find him in a garage in Torre Spaccata when it’s too late. Ferro dies without saying a word.</a:t>
            </a:r>
            <a:endParaRPr lang="en-US" sz="1550" dirty="0"/>
          </a:p>
          <a:p>
            <a:pPr indent="0" marL="0">
              <a:spcAft>
                <a:spcPts val="1400"/>
              </a:spcAft>
              <a:buNone/>
            </a:pPr>
            <a:r>
              <a:rPr lang="en-US" sz="1550" dirty="0">
                <a:solidFill>
                  <a:srgbClr val="F8EFDF"/>
                </a:solidFill>
                <a:latin typeface="Georgia" pitchFamily="34" charset="0"/>
                <a:ea typeface="Georgia" pitchFamily="34" charset="-122"/>
                <a:cs typeface="Georgia" pitchFamily="34" charset="-120"/>
              </a:rPr>
              <a:t>Apa lures the cops, Babu and the Dragona to the same place and lets them kill each other, while the boys leave for the airport with the money. She stays at the Dhaka. Babu, the only survivor, finds her there. The season ends with a point-blank shot and a childhood memory: a boat in the flooded forest of Ratargul.</a:t>
            </a:r>
            <a:endParaRPr lang="en-US" sz="15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548640" y="502920"/>
            <a:ext cx="73152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WHAT IT’S ABOUT</a:t>
            </a:r>
            <a:endParaRPr lang="en-US" sz="1050" dirty="0"/>
          </a:p>
        </p:txBody>
      </p:sp>
      <p:pic>
        <p:nvPicPr>
          <p:cNvPr id="3" name="Image 0" descr="t-valori">    </p:cNvPr>
          <p:cNvPicPr>
            <a:picLocks noChangeAspect="1"/>
          </p:cNvPicPr>
          <p:nvPr/>
        </p:nvPicPr>
        <p:blipFill>
          <a:blip r:embed="rId1"/>
          <a:stretch>
            <a:fillRect/>
          </a:stretch>
        </p:blipFill>
        <p:spPr>
          <a:xfrm>
            <a:off x="548640" y="813816"/>
            <a:ext cx="10239375" cy="586680"/>
          </a:xfrm>
          <a:prstGeom prst="rect">
            <a:avLst/>
          </a:prstGeom>
        </p:spPr>
      </p:pic>
      <p:sp>
        <p:nvSpPr>
          <p:cNvPr id="4" name="Shape 1"/>
          <p:cNvSpPr/>
          <p:nvPr/>
        </p:nvSpPr>
        <p:spPr>
          <a:xfrm>
            <a:off x="548640" y="1793688"/>
            <a:ext cx="3637178" cy="4378512"/>
          </a:xfrm>
          <a:prstGeom prst="rect">
            <a:avLst/>
          </a:prstGeom>
          <a:solidFill>
            <a:srgbClr val="FFB21A"/>
          </a:solidFill>
          <a:ln w="12700">
            <a:solidFill>
              <a:srgbClr val="FFB21A"/>
            </a:solidFill>
            <a:prstDash val="solid"/>
          </a:ln>
        </p:spPr>
      </p:sp>
      <p:pic>
        <p:nvPicPr>
          <p:cNvPr id="5" name="Image 1" descr="v-0">    </p:cNvPr>
          <p:cNvPicPr>
            <a:picLocks noChangeAspect="1"/>
          </p:cNvPicPr>
          <p:nvPr/>
        </p:nvPicPr>
        <p:blipFill>
          <a:blip r:embed="rId2"/>
          <a:stretch>
            <a:fillRect/>
          </a:stretch>
        </p:blipFill>
        <p:spPr>
          <a:xfrm>
            <a:off x="777240" y="2022288"/>
            <a:ext cx="1866186" cy="425812"/>
          </a:xfrm>
          <a:prstGeom prst="rect">
            <a:avLst/>
          </a:prstGeom>
        </p:spPr>
      </p:pic>
      <p:sp>
        <p:nvSpPr>
          <p:cNvPr id="6" name="Text 2"/>
          <p:cNvSpPr txBox="1"/>
          <p:nvPr/>
        </p:nvSpPr>
        <p:spPr>
          <a:xfrm>
            <a:off x="777240" y="2753808"/>
            <a:ext cx="3179978" cy="2011680"/>
          </a:xfrm>
          <a:prstGeom prst="rect">
            <a:avLst/>
          </a:prstGeom>
          <a:noFill/>
          <a:ln/>
        </p:spPr>
        <p:txBody>
          <a:bodyPr wrap="square" lIns="0" tIns="0" rIns="0" bIns="0" rtlCol="0" anchor="t"/>
          <a:lstStyle/>
          <a:p>
            <a:pPr indent="0" marL="0">
              <a:spcAft>
                <a:spcPts val="600"/>
              </a:spcAft>
              <a:buNone/>
            </a:pPr>
            <a:r>
              <a:rPr lang="en-US" sz="1450" dirty="0">
                <a:solidFill>
                  <a:srgbClr val="1B120A"/>
                </a:solidFill>
                <a:latin typeface="Georgia" pitchFamily="34" charset="0"/>
                <a:ea typeface="Georgia" pitchFamily="34" charset="-122"/>
                <a:cs typeface="Georgia" pitchFamily="34" charset="-120"/>
              </a:rPr>
              <a:t>Five people who trust only each other. Ferro dies without telling the Dragona anything, his head on Ibrahim’s shoulder. Nobody wants to leave without Apa.</a:t>
            </a:r>
            <a:endParaRPr lang="en-US" sz="1450" dirty="0"/>
          </a:p>
        </p:txBody>
      </p:sp>
      <p:sp>
        <p:nvSpPr>
          <p:cNvPr id="7" name="Shape 3"/>
          <p:cNvSpPr/>
          <p:nvPr/>
        </p:nvSpPr>
        <p:spPr>
          <a:xfrm>
            <a:off x="777240" y="5120640"/>
            <a:ext cx="3179978" cy="0"/>
          </a:xfrm>
          <a:prstGeom prst="line">
            <a:avLst/>
          </a:prstGeom>
          <a:noFill/>
          <a:ln w="9525">
            <a:solidFill>
              <a:srgbClr val="1B120A"/>
            </a:solidFill>
            <a:prstDash val="solid"/>
          </a:ln>
        </p:spPr>
      </p:sp>
      <p:sp>
        <p:nvSpPr>
          <p:cNvPr id="8" name="Text 4"/>
          <p:cNvSpPr txBox="1"/>
          <p:nvPr/>
        </p:nvSpPr>
        <p:spPr>
          <a:xfrm>
            <a:off x="777240" y="5257800"/>
            <a:ext cx="3179978" cy="777240"/>
          </a:xfrm>
          <a:prstGeom prst="rect">
            <a:avLst/>
          </a:prstGeom>
          <a:noFill/>
          <a:ln/>
        </p:spPr>
        <p:txBody>
          <a:bodyPr wrap="square" lIns="0" tIns="0" rIns="0" bIns="0" rtlCol="0" anchor="t"/>
          <a:lstStyle/>
          <a:p>
            <a:pPr indent="0" marL="0">
              <a:spcAft>
                <a:spcPts val="600"/>
              </a:spcAft>
              <a:buNone/>
            </a:pPr>
            <a:r>
              <a:rPr lang="en-US" sz="1300" i="1" dirty="0">
                <a:solidFill>
                  <a:srgbClr val="1B120A"/>
                </a:solidFill>
                <a:latin typeface="Georgia" pitchFamily="34" charset="0"/>
                <a:ea typeface="Georgia" pitchFamily="34" charset="-122"/>
                <a:cs typeface="Georgia" pitchFamily="34" charset="-120"/>
              </a:rPr>
              <a:t>“Guys, you’ve got everything ready?” “Not without you.”</a:t>
            </a:r>
            <a:endParaRPr lang="en-US" sz="1300" dirty="0"/>
          </a:p>
        </p:txBody>
      </p:sp>
      <p:sp>
        <p:nvSpPr>
          <p:cNvPr id="9" name="Shape 5"/>
          <p:cNvSpPr/>
          <p:nvPr/>
        </p:nvSpPr>
        <p:spPr>
          <a:xfrm>
            <a:off x="4277258" y="1793688"/>
            <a:ext cx="3637178" cy="4378512"/>
          </a:xfrm>
          <a:prstGeom prst="rect">
            <a:avLst/>
          </a:prstGeom>
          <a:solidFill>
            <a:srgbClr val="FF4F8B"/>
          </a:solidFill>
          <a:ln w="12700">
            <a:solidFill>
              <a:srgbClr val="FF4F8B"/>
            </a:solidFill>
            <a:prstDash val="solid"/>
          </a:ln>
        </p:spPr>
      </p:sp>
      <p:pic>
        <p:nvPicPr>
          <p:cNvPr id="10" name="Image 2" descr="v-1">    </p:cNvPr>
          <p:cNvPicPr>
            <a:picLocks noChangeAspect="1"/>
          </p:cNvPicPr>
          <p:nvPr/>
        </p:nvPicPr>
        <p:blipFill>
          <a:blip r:embed="rId3"/>
          <a:stretch>
            <a:fillRect/>
          </a:stretch>
        </p:blipFill>
        <p:spPr>
          <a:xfrm>
            <a:off x="4505858" y="2022288"/>
            <a:ext cx="2073273" cy="425812"/>
          </a:xfrm>
          <a:prstGeom prst="rect">
            <a:avLst/>
          </a:prstGeom>
        </p:spPr>
      </p:pic>
      <p:sp>
        <p:nvSpPr>
          <p:cNvPr id="11" name="Text 6"/>
          <p:cNvSpPr txBox="1"/>
          <p:nvPr/>
        </p:nvSpPr>
        <p:spPr>
          <a:xfrm>
            <a:off x="4505858" y="2753808"/>
            <a:ext cx="3179978" cy="2011680"/>
          </a:xfrm>
          <a:prstGeom prst="rect">
            <a:avLst/>
          </a:prstGeom>
          <a:noFill/>
          <a:ln/>
        </p:spPr>
        <p:txBody>
          <a:bodyPr wrap="square" lIns="0" tIns="0" rIns="0" bIns="0" rtlCol="0" anchor="t"/>
          <a:lstStyle/>
          <a:p>
            <a:pPr indent="0" marL="0">
              <a:spcAft>
                <a:spcPts val="600"/>
              </a:spcAft>
              <a:buNone/>
            </a:pPr>
            <a:r>
              <a:rPr lang="en-US" sz="1450" dirty="0">
                <a:solidFill>
                  <a:srgbClr val="FFFFFF"/>
                </a:solidFill>
                <a:latin typeface="Georgia" pitchFamily="34" charset="0"/>
                <a:ea typeface="Georgia" pitchFamily="34" charset="-122"/>
                <a:cs typeface="Georgia" pitchFamily="34" charset="-120"/>
              </a:rPr>
              <a:t>The boys who bring Rome its dinner without anyone looking at them decide to take the city. The city is ours. But whoever becomes king of Rome can never leave.</a:t>
            </a:r>
            <a:endParaRPr lang="en-US" sz="1450" dirty="0"/>
          </a:p>
        </p:txBody>
      </p:sp>
      <p:sp>
        <p:nvSpPr>
          <p:cNvPr id="12" name="Shape 7"/>
          <p:cNvSpPr/>
          <p:nvPr/>
        </p:nvSpPr>
        <p:spPr>
          <a:xfrm>
            <a:off x="4505858" y="5120640"/>
            <a:ext cx="3179978" cy="0"/>
          </a:xfrm>
          <a:prstGeom prst="line">
            <a:avLst/>
          </a:prstGeom>
          <a:noFill/>
          <a:ln w="9525">
            <a:solidFill>
              <a:srgbClr val="FFFFFF"/>
            </a:solidFill>
            <a:prstDash val="solid"/>
          </a:ln>
        </p:spPr>
      </p:sp>
      <p:sp>
        <p:nvSpPr>
          <p:cNvPr id="13" name="Text 8"/>
          <p:cNvSpPr txBox="1"/>
          <p:nvPr/>
        </p:nvSpPr>
        <p:spPr>
          <a:xfrm>
            <a:off x="4505858" y="5257800"/>
            <a:ext cx="3179978" cy="777240"/>
          </a:xfrm>
          <a:prstGeom prst="rect">
            <a:avLst/>
          </a:prstGeom>
          <a:noFill/>
          <a:ln/>
        </p:spPr>
        <p:txBody>
          <a:bodyPr wrap="square" lIns="0" tIns="0" rIns="0" bIns="0" rtlCol="0" anchor="t"/>
          <a:lstStyle/>
          <a:p>
            <a:pPr indent="0" marL="0">
              <a:spcAft>
                <a:spcPts val="600"/>
              </a:spcAft>
              <a:buNone/>
            </a:pPr>
            <a:r>
              <a:rPr lang="en-US" sz="1300" i="1" dirty="0">
                <a:solidFill>
                  <a:srgbClr val="FFFFFF"/>
                </a:solidFill>
                <a:latin typeface="Georgia" pitchFamily="34" charset="0"/>
                <a:ea typeface="Georgia" pitchFamily="34" charset="-122"/>
                <a:cs typeface="Georgia" pitchFamily="34" charset="-120"/>
              </a:rPr>
              <a:t>“Rome was right there, waiting for someone with the nerve to take it.”</a:t>
            </a:r>
            <a:endParaRPr lang="en-US" sz="1300" dirty="0"/>
          </a:p>
        </p:txBody>
      </p:sp>
      <p:sp>
        <p:nvSpPr>
          <p:cNvPr id="14" name="Shape 9"/>
          <p:cNvSpPr/>
          <p:nvPr/>
        </p:nvSpPr>
        <p:spPr>
          <a:xfrm>
            <a:off x="8005877" y="1793688"/>
            <a:ext cx="3637178" cy="4378512"/>
          </a:xfrm>
          <a:prstGeom prst="rect">
            <a:avLst/>
          </a:prstGeom>
          <a:solidFill>
            <a:srgbClr val="F0462F"/>
          </a:solidFill>
          <a:ln w="12700">
            <a:solidFill>
              <a:srgbClr val="F0462F"/>
            </a:solidFill>
            <a:prstDash val="solid"/>
          </a:ln>
        </p:spPr>
      </p:sp>
      <p:pic>
        <p:nvPicPr>
          <p:cNvPr id="15" name="Image 3" descr="v-2">    </p:cNvPr>
          <p:cNvPicPr>
            <a:picLocks noChangeAspect="1"/>
          </p:cNvPicPr>
          <p:nvPr/>
        </p:nvPicPr>
        <p:blipFill>
          <a:blip r:embed="rId4"/>
          <a:stretch>
            <a:fillRect/>
          </a:stretch>
        </p:blipFill>
        <p:spPr>
          <a:xfrm>
            <a:off x="8234477" y="2022288"/>
            <a:ext cx="1535251" cy="425812"/>
          </a:xfrm>
          <a:prstGeom prst="rect">
            <a:avLst/>
          </a:prstGeom>
        </p:spPr>
      </p:pic>
      <p:sp>
        <p:nvSpPr>
          <p:cNvPr id="16" name="Text 10"/>
          <p:cNvSpPr txBox="1"/>
          <p:nvPr/>
        </p:nvSpPr>
        <p:spPr>
          <a:xfrm>
            <a:off x="8234477" y="2753808"/>
            <a:ext cx="3179978" cy="2011680"/>
          </a:xfrm>
          <a:prstGeom prst="rect">
            <a:avLst/>
          </a:prstGeom>
          <a:noFill/>
          <a:ln/>
        </p:spPr>
        <p:txBody>
          <a:bodyPr wrap="square" lIns="0" tIns="0" rIns="0" bIns="0" rtlCol="0" anchor="t"/>
          <a:lstStyle/>
          <a:p>
            <a:pPr indent="0" marL="0">
              <a:spcAft>
                <a:spcPts val="600"/>
              </a:spcAft>
              <a:buNone/>
            </a:pPr>
            <a:r>
              <a:rPr lang="en-US" sz="1450" dirty="0">
                <a:solidFill>
                  <a:srgbClr val="FFFFFF"/>
                </a:solidFill>
                <a:latin typeface="Georgia" pitchFamily="34" charset="0"/>
                <a:ea typeface="Georgia" pitchFamily="34" charset="-122"/>
                <a:cs typeface="Georgia" pitchFamily="34" charset="-120"/>
              </a:rPr>
              <a:t>Violence always has a price, even when it goes out live: Massimo, Karim, Ferro, Apa. Every filmed job brings followers, and brings the Dragona closer.</a:t>
            </a:r>
            <a:endParaRPr lang="en-US" sz="1450" dirty="0"/>
          </a:p>
        </p:txBody>
      </p:sp>
      <p:sp>
        <p:nvSpPr>
          <p:cNvPr id="17" name="Shape 11"/>
          <p:cNvSpPr/>
          <p:nvPr/>
        </p:nvSpPr>
        <p:spPr>
          <a:xfrm>
            <a:off x="8234477" y="5120640"/>
            <a:ext cx="3179978" cy="0"/>
          </a:xfrm>
          <a:prstGeom prst="line">
            <a:avLst/>
          </a:prstGeom>
          <a:noFill/>
          <a:ln w="9525">
            <a:solidFill>
              <a:srgbClr val="FFFFFF"/>
            </a:solidFill>
            <a:prstDash val="solid"/>
          </a:ln>
        </p:spPr>
      </p:sp>
      <p:sp>
        <p:nvSpPr>
          <p:cNvPr id="18" name="Text 12"/>
          <p:cNvSpPr txBox="1"/>
          <p:nvPr/>
        </p:nvSpPr>
        <p:spPr>
          <a:xfrm>
            <a:off x="8234477" y="5257800"/>
            <a:ext cx="3179978" cy="777240"/>
          </a:xfrm>
          <a:prstGeom prst="rect">
            <a:avLst/>
          </a:prstGeom>
          <a:noFill/>
          <a:ln/>
        </p:spPr>
        <p:txBody>
          <a:bodyPr wrap="square" lIns="0" tIns="0" rIns="0" bIns="0" rtlCol="0" anchor="t"/>
          <a:lstStyle/>
          <a:p>
            <a:pPr indent="0" marL="0">
              <a:spcAft>
                <a:spcPts val="600"/>
              </a:spcAft>
              <a:buNone/>
            </a:pPr>
            <a:r>
              <a:rPr lang="en-US" sz="1300" i="1" dirty="0">
                <a:solidFill>
                  <a:srgbClr val="FFFFFF"/>
                </a:solidFill>
                <a:latin typeface="Georgia" pitchFamily="34" charset="0"/>
                <a:ea typeface="Georgia" pitchFamily="34" charset="-122"/>
                <a:cs typeface="Georgia" pitchFamily="34" charset="-120"/>
              </a:rPr>
              <a:t>“The more visible we become, the more we’re dead.”</a:t>
            </a:r>
            <a:endParaRPr lang="en-US" sz="130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4.jpg">    </p:cNvPr>
          <p:cNvPicPr>
            <a:picLocks noChangeAspect="1"/>
          </p:cNvPicPr>
          <p:nvPr/>
        </p:nvPicPr>
        <p:blipFill>
          <a:blip r:embed="rId1"/>
          <a:stretch>
            <a:fillRect/>
          </a:stretch>
        </p:blipFill>
        <p:spPr>
          <a:xfrm>
            <a:off x="0" y="152400"/>
            <a:ext cx="4297680" cy="6705600"/>
          </a:xfrm>
          <a:prstGeom prst="rect">
            <a:avLst/>
          </a:prstGeom>
        </p:spPr>
      </p:pic>
      <p:sp>
        <p:nvSpPr>
          <p:cNvPr id="3" name="Text 0"/>
          <p:cNvSpPr txBox="1"/>
          <p:nvPr/>
        </p:nvSpPr>
        <p:spPr>
          <a:xfrm>
            <a:off x="320040" y="6172200"/>
            <a:ext cx="3657600" cy="320040"/>
          </a:xfrm>
          <a:prstGeom prst="rect">
            <a:avLst/>
          </a:prstGeom>
          <a:noFill/>
          <a:ln/>
        </p:spPr>
        <p:txBody>
          <a:bodyPr wrap="square" lIns="0" tIns="0" rIns="0" bIns="0" rtlCol="0" anchor="ctr"/>
          <a:lstStyle/>
          <a:p>
            <a:pPr indent="0" marL="0">
              <a:buNone/>
            </a:pPr>
            <a:r>
              <a:rPr lang="en-US" sz="1300" i="1" dirty="0">
                <a:solidFill>
                  <a:srgbClr val="F8EFDF"/>
                </a:solidFill>
                <a:latin typeface="Georgia" pitchFamily="34" charset="0"/>
                <a:ea typeface="Georgia" pitchFamily="34" charset="-122"/>
                <a:cs typeface="Georgia" pitchFamily="34" charset="-120"/>
              </a:rPr>
              <a:t>“either it’s cinema or it’s real”</a:t>
            </a:r>
            <a:endParaRPr lang="en-US" sz="1300" dirty="0"/>
          </a:p>
        </p:txBody>
      </p:sp>
      <p:sp>
        <p:nvSpPr>
          <p:cNvPr id="4" name="Text 1"/>
          <p:cNvSpPr txBox="1"/>
          <p:nvPr/>
        </p:nvSpPr>
        <p:spPr>
          <a:xfrm>
            <a:off x="4709160" y="502920"/>
            <a:ext cx="5486400" cy="292608"/>
          </a:xfrm>
          <a:prstGeom prst="rect">
            <a:avLst/>
          </a:prstGeom>
          <a:noFill/>
          <a:ln/>
        </p:spPr>
        <p:txBody>
          <a:bodyPr wrap="square" lIns="0" tIns="0" rIns="0" bIns="0" rtlCol="0" anchor="t"/>
          <a:lstStyle/>
          <a:p>
            <a:pPr indent="0" marL="0">
              <a:buNone/>
            </a:pPr>
            <a:r>
              <a:rPr lang="en-US" sz="1050" b="1" spc="200" kern="0" dirty="0">
                <a:solidFill>
                  <a:srgbClr val="FF4F8B"/>
                </a:solidFill>
                <a:latin typeface="Arial" pitchFamily="34" charset="0"/>
                <a:ea typeface="Arial" pitchFamily="34" charset="-122"/>
                <a:cs typeface="Arial" pitchFamily="34" charset="-120"/>
              </a:rPr>
              <a:t>THE CENTRAL THEME</a:t>
            </a:r>
            <a:endParaRPr lang="en-US" sz="1050" dirty="0"/>
          </a:p>
        </p:txBody>
      </p:sp>
      <p:pic>
        <p:nvPicPr>
          <p:cNvPr id="5" name="Image 1" descr="Film it to exist">    </p:cNvPr>
          <p:cNvPicPr>
            <a:picLocks noChangeAspect="1"/>
          </p:cNvPicPr>
          <p:nvPr/>
        </p:nvPicPr>
        <p:blipFill>
          <a:blip r:embed="rId2"/>
          <a:stretch>
            <a:fillRect/>
          </a:stretch>
        </p:blipFill>
        <p:spPr>
          <a:xfrm>
            <a:off x="4709160" y="804672"/>
            <a:ext cx="4800600" cy="440010"/>
          </a:xfrm>
          <a:prstGeom prst="rect">
            <a:avLst/>
          </a:prstGeom>
        </p:spPr>
      </p:pic>
      <p:sp>
        <p:nvSpPr>
          <p:cNvPr id="6" name="Text 2"/>
          <p:cNvSpPr txBox="1"/>
          <p:nvPr/>
        </p:nvSpPr>
        <p:spPr>
          <a:xfrm>
            <a:off x="4709160" y="1572768"/>
            <a:ext cx="6933895" cy="731520"/>
          </a:xfrm>
          <a:prstGeom prst="rect">
            <a:avLst/>
          </a:prstGeom>
          <a:noFill/>
          <a:ln/>
        </p:spPr>
        <p:txBody>
          <a:bodyPr wrap="square" lIns="0" tIns="0" rIns="0" bIns="0" rtlCol="0" anchor="t"/>
          <a:lstStyle/>
          <a:p>
            <a:pPr indent="0" marL="0">
              <a:spcAft>
                <a:spcPts val="600"/>
              </a:spcAft>
              <a:buNone/>
            </a:pPr>
            <a:r>
              <a:rPr lang="en-US" sz="1450" dirty="0">
                <a:solidFill>
                  <a:srgbClr val="F8EFDF"/>
                </a:solidFill>
                <a:latin typeface="Georgia" pitchFamily="34" charset="0"/>
                <a:ea typeface="Georgia" pitchFamily="34" charset="-122"/>
                <a:cs typeface="Georgia" pitchFamily="34" charset="-120"/>
              </a:rPr>
              <a:t>The livestreamed robberies are not a plot detail: they are the heart of the series. For the boys in the Gang, filming a job means three things at once.</a:t>
            </a:r>
            <a:endParaRPr lang="en-US" sz="1450" dirty="0"/>
          </a:p>
        </p:txBody>
      </p:sp>
      <p:sp>
        <p:nvSpPr>
          <p:cNvPr id="7" name="Shape 3"/>
          <p:cNvSpPr/>
          <p:nvPr/>
        </p:nvSpPr>
        <p:spPr>
          <a:xfrm>
            <a:off x="4709160" y="2377440"/>
            <a:ext cx="6933895" cy="1188720"/>
          </a:xfrm>
          <a:prstGeom prst="roundRect">
            <a:avLst>
              <a:gd name="adj" fmla="val 3077"/>
            </a:avLst>
          </a:prstGeom>
          <a:solidFill>
            <a:srgbClr val="1A1420"/>
          </a:solidFill>
          <a:ln w="12700">
            <a:solidFill>
              <a:srgbClr val="1A1420"/>
            </a:solidFill>
            <a:prstDash val="solid"/>
          </a:ln>
        </p:spPr>
      </p:sp>
      <p:pic>
        <p:nvPicPr>
          <p:cNvPr id="8" name="Image 2" descr="fi-0">    </p:cNvPr>
          <p:cNvPicPr>
            <a:picLocks noChangeAspect="1"/>
          </p:cNvPicPr>
          <p:nvPr/>
        </p:nvPicPr>
        <p:blipFill>
          <a:blip r:embed="rId3"/>
          <a:stretch>
            <a:fillRect/>
          </a:stretch>
        </p:blipFill>
        <p:spPr>
          <a:xfrm>
            <a:off x="4892040" y="2468880"/>
            <a:ext cx="1763578" cy="295537"/>
          </a:xfrm>
          <a:prstGeom prst="rect">
            <a:avLst/>
          </a:prstGeom>
        </p:spPr>
      </p:pic>
      <p:sp>
        <p:nvSpPr>
          <p:cNvPr id="9" name="Text 4"/>
          <p:cNvSpPr txBox="1"/>
          <p:nvPr/>
        </p:nvSpPr>
        <p:spPr>
          <a:xfrm>
            <a:off x="4892040" y="2880360"/>
            <a:ext cx="6568135" cy="685800"/>
          </a:xfrm>
          <a:prstGeom prst="rect">
            <a:avLst/>
          </a:prstGeom>
          <a:noFill/>
          <a:ln/>
        </p:spPr>
        <p:txBody>
          <a:bodyPr wrap="square" lIns="0" tIns="0" rIns="0" bIns="0" rtlCol="0" anchor="t"/>
          <a:lstStyle/>
          <a:p>
            <a:pPr indent="0" marL="0">
              <a:spcAft>
                <a:spcPts val="600"/>
              </a:spcAft>
              <a:buNone/>
            </a:pPr>
            <a:r>
              <a:rPr lang="en-US" sz="1200" dirty="0">
                <a:solidFill>
                  <a:srgbClr val="F8EFDF"/>
                </a:solidFill>
                <a:latin typeface="Georgia" pitchFamily="34" charset="0"/>
                <a:ea typeface="Georgia" pitchFamily="34" charset="-122"/>
                <a:cs typeface="Georgia" pitchFamily="34" charset="-120"/>
              </a:rPr>
              <a:t>Being seen is the first loot. Rash throws punches while looking into the lens, Nab zooms in on the banknotes fanning out. The job is worth as much as the video it leaves behind.</a:t>
            </a:r>
            <a:endParaRPr lang="en-US" sz="1200" dirty="0"/>
          </a:p>
        </p:txBody>
      </p:sp>
      <p:sp>
        <p:nvSpPr>
          <p:cNvPr id="10" name="Shape 5"/>
          <p:cNvSpPr/>
          <p:nvPr/>
        </p:nvSpPr>
        <p:spPr>
          <a:xfrm>
            <a:off x="4709160" y="3675888"/>
            <a:ext cx="6933895" cy="1188720"/>
          </a:xfrm>
          <a:prstGeom prst="roundRect">
            <a:avLst>
              <a:gd name="adj" fmla="val 3077"/>
            </a:avLst>
          </a:prstGeom>
          <a:solidFill>
            <a:srgbClr val="1A1420"/>
          </a:solidFill>
          <a:ln w="12700">
            <a:solidFill>
              <a:srgbClr val="1A1420"/>
            </a:solidFill>
            <a:prstDash val="solid"/>
          </a:ln>
        </p:spPr>
      </p:sp>
      <p:pic>
        <p:nvPicPr>
          <p:cNvPr id="11" name="Image 3" descr="fi-1">    </p:cNvPr>
          <p:cNvPicPr>
            <a:picLocks noChangeAspect="1"/>
          </p:cNvPicPr>
          <p:nvPr/>
        </p:nvPicPr>
        <p:blipFill>
          <a:blip r:embed="rId4"/>
          <a:stretch>
            <a:fillRect/>
          </a:stretch>
        </p:blipFill>
        <p:spPr>
          <a:xfrm>
            <a:off x="4892040" y="3767328"/>
            <a:ext cx="2251139" cy="295537"/>
          </a:xfrm>
          <a:prstGeom prst="rect">
            <a:avLst/>
          </a:prstGeom>
        </p:spPr>
      </p:pic>
      <p:sp>
        <p:nvSpPr>
          <p:cNvPr id="12" name="Text 6"/>
          <p:cNvSpPr txBox="1"/>
          <p:nvPr/>
        </p:nvSpPr>
        <p:spPr>
          <a:xfrm>
            <a:off x="4892040" y="4178808"/>
            <a:ext cx="6568135" cy="685800"/>
          </a:xfrm>
          <a:prstGeom prst="rect">
            <a:avLst/>
          </a:prstGeom>
          <a:noFill/>
          <a:ln/>
        </p:spPr>
        <p:txBody>
          <a:bodyPr wrap="square" lIns="0" tIns="0" rIns="0" bIns="0" rtlCol="0" anchor="t"/>
          <a:lstStyle/>
          <a:p>
            <a:pPr indent="0" marL="0">
              <a:spcAft>
                <a:spcPts val="600"/>
              </a:spcAft>
              <a:buNone/>
            </a:pPr>
            <a:r>
              <a:rPr lang="en-US" sz="1200" dirty="0">
                <a:solidFill>
                  <a:srgbClr val="F8EFDF"/>
                </a:solidFill>
                <a:latin typeface="Georgia" pitchFamily="34" charset="0"/>
                <a:ea typeface="Georgia" pitchFamily="34" charset="-122"/>
                <a:cs typeface="Georgia" pitchFamily="34" charset="-120"/>
              </a:rPr>
              <a:t>The kid who delivered dinner without anyone looking at him now has a million people waiting for the next video. Followers are reputation, a name, capital. For the first time they matter.</a:t>
            </a:r>
            <a:endParaRPr lang="en-US" sz="1200" dirty="0"/>
          </a:p>
        </p:txBody>
      </p:sp>
      <p:sp>
        <p:nvSpPr>
          <p:cNvPr id="13" name="Shape 7"/>
          <p:cNvSpPr/>
          <p:nvPr/>
        </p:nvSpPr>
        <p:spPr>
          <a:xfrm>
            <a:off x="4709160" y="4974336"/>
            <a:ext cx="6933895" cy="1188720"/>
          </a:xfrm>
          <a:prstGeom prst="roundRect">
            <a:avLst>
              <a:gd name="adj" fmla="val 3077"/>
            </a:avLst>
          </a:prstGeom>
          <a:solidFill>
            <a:srgbClr val="1A1420"/>
          </a:solidFill>
          <a:ln w="12700">
            <a:solidFill>
              <a:srgbClr val="1A1420"/>
            </a:solidFill>
            <a:prstDash val="solid"/>
          </a:ln>
        </p:spPr>
      </p:sp>
      <p:pic>
        <p:nvPicPr>
          <p:cNvPr id="14" name="Image 4" descr="fi-2">    </p:cNvPr>
          <p:cNvPicPr>
            <a:picLocks noChangeAspect="1"/>
          </p:cNvPicPr>
          <p:nvPr/>
        </p:nvPicPr>
        <p:blipFill>
          <a:blip r:embed="rId5"/>
          <a:stretch>
            <a:fillRect/>
          </a:stretch>
        </p:blipFill>
        <p:spPr>
          <a:xfrm>
            <a:off x="4892040" y="5065776"/>
            <a:ext cx="741307" cy="295537"/>
          </a:xfrm>
          <a:prstGeom prst="rect">
            <a:avLst/>
          </a:prstGeom>
        </p:spPr>
      </p:pic>
      <p:sp>
        <p:nvSpPr>
          <p:cNvPr id="15" name="Text 8"/>
          <p:cNvSpPr txBox="1"/>
          <p:nvPr/>
        </p:nvSpPr>
        <p:spPr>
          <a:xfrm>
            <a:off x="4892040" y="5477256"/>
            <a:ext cx="6568135" cy="685800"/>
          </a:xfrm>
          <a:prstGeom prst="rect">
            <a:avLst/>
          </a:prstGeom>
          <a:noFill/>
          <a:ln/>
        </p:spPr>
        <p:txBody>
          <a:bodyPr wrap="square" lIns="0" tIns="0" rIns="0" bIns="0" rtlCol="0" anchor="t"/>
          <a:lstStyle/>
          <a:p>
            <a:pPr indent="0" marL="0">
              <a:spcAft>
                <a:spcPts val="600"/>
              </a:spcAft>
              <a:buNone/>
            </a:pPr>
            <a:r>
              <a:rPr lang="en-US" sz="1200" dirty="0">
                <a:solidFill>
                  <a:srgbClr val="F8EFDF"/>
                </a:solidFill>
                <a:latin typeface="Georgia" pitchFamily="34" charset="0"/>
                <a:ea typeface="Georgia" pitchFamily="34" charset="-122"/>
                <a:cs typeface="Georgia" pitchFamily="34" charset="-120"/>
              </a:rPr>
              <a:t>As in trap music, showing money, the street and violence is proof: it’s all real, we lived it. The video doesn’t tell the robbery, it certifies it. And that truth leads them straight to the Dragona.</a:t>
            </a:r>
            <a:endParaRPr lang="en-US" sz="120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548640" y="502920"/>
            <a:ext cx="73152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SUB-THEMES</a:t>
            </a:r>
            <a:endParaRPr lang="en-US" sz="1050" dirty="0"/>
          </a:p>
        </p:txBody>
      </p:sp>
      <p:pic>
        <p:nvPicPr>
          <p:cNvPr id="3" name="Image 0" descr="t-sub">    </p:cNvPr>
          <p:cNvPicPr>
            <a:picLocks noChangeAspect="1"/>
          </p:cNvPicPr>
          <p:nvPr/>
        </p:nvPicPr>
        <p:blipFill>
          <a:blip r:embed="rId1"/>
          <a:stretch>
            <a:fillRect/>
          </a:stretch>
        </p:blipFill>
        <p:spPr>
          <a:xfrm>
            <a:off x="548640" y="813816"/>
            <a:ext cx="10239375" cy="586680"/>
          </a:xfrm>
          <a:prstGeom prst="rect">
            <a:avLst/>
          </a:prstGeom>
        </p:spPr>
      </p:pic>
      <p:sp>
        <p:nvSpPr>
          <p:cNvPr id="4" name="Shape 1"/>
          <p:cNvSpPr/>
          <p:nvPr/>
        </p:nvSpPr>
        <p:spPr>
          <a:xfrm>
            <a:off x="548640" y="1747968"/>
            <a:ext cx="2670734" cy="2166396"/>
          </a:xfrm>
          <a:prstGeom prst="rect">
            <a:avLst/>
          </a:prstGeom>
          <a:solidFill>
            <a:srgbClr val="1A1420"/>
          </a:solidFill>
          <a:ln w="12700">
            <a:solidFill>
              <a:srgbClr val="1A1420"/>
            </a:solidFill>
            <a:prstDash val="solid"/>
          </a:ln>
        </p:spPr>
      </p:sp>
      <p:sp>
        <p:nvSpPr>
          <p:cNvPr id="5" name="Shape 2"/>
          <p:cNvSpPr/>
          <p:nvPr/>
        </p:nvSpPr>
        <p:spPr>
          <a:xfrm>
            <a:off x="548640" y="1747968"/>
            <a:ext cx="2670734" cy="54864"/>
          </a:xfrm>
          <a:prstGeom prst="rect">
            <a:avLst/>
          </a:prstGeom>
          <a:solidFill>
            <a:srgbClr val="FFB21A"/>
          </a:solidFill>
          <a:ln w="12700">
            <a:solidFill>
              <a:srgbClr val="FFB21A"/>
            </a:solidFill>
            <a:prstDash val="solid"/>
          </a:ln>
        </p:spPr>
      </p:sp>
      <p:sp>
        <p:nvSpPr>
          <p:cNvPr id="6" name="Text 3"/>
          <p:cNvSpPr txBox="1"/>
          <p:nvPr/>
        </p:nvSpPr>
        <p:spPr>
          <a:xfrm>
            <a:off x="731520" y="1976568"/>
            <a:ext cx="2304974" cy="548640"/>
          </a:xfrm>
          <a:prstGeom prst="rect">
            <a:avLst/>
          </a:prstGeom>
          <a:noFill/>
          <a:ln/>
        </p:spPr>
        <p:txBody>
          <a:bodyPr wrap="square" lIns="0" tIns="0" rIns="0" bIns="0" rtlCol="0" anchor="t"/>
          <a:lstStyle/>
          <a:p>
            <a:pPr indent="0" marL="0">
              <a:buNone/>
            </a:pPr>
            <a:r>
              <a:rPr lang="en-US" sz="1400" b="1" dirty="0">
                <a:solidFill>
                  <a:srgbClr val="FFB21A"/>
                </a:solidFill>
                <a:latin typeface="Arial" pitchFamily="34" charset="0"/>
                <a:ea typeface="Arial" pitchFamily="34" charset="-122"/>
                <a:cs typeface="Arial" pitchFamily="34" charset="-120"/>
              </a:rPr>
              <a:t>INVISIBLE AND VISIBLE</a:t>
            </a:r>
            <a:endParaRPr lang="en-US" sz="1400" dirty="0"/>
          </a:p>
        </p:txBody>
      </p:sp>
      <p:sp>
        <p:nvSpPr>
          <p:cNvPr id="7" name="Text 4"/>
          <p:cNvSpPr txBox="1"/>
          <p:nvPr/>
        </p:nvSpPr>
        <p:spPr>
          <a:xfrm>
            <a:off x="731520" y="2570928"/>
            <a:ext cx="2304974" cy="1251996"/>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Those nobody looks at and those everybody watches. Being invisible is an advantage, being famous a death sentence.</a:t>
            </a:r>
            <a:endParaRPr lang="en-US" sz="1250" dirty="0"/>
          </a:p>
        </p:txBody>
      </p:sp>
      <p:sp>
        <p:nvSpPr>
          <p:cNvPr id="8" name="Shape 5"/>
          <p:cNvSpPr/>
          <p:nvPr/>
        </p:nvSpPr>
        <p:spPr>
          <a:xfrm>
            <a:off x="3356534" y="1747968"/>
            <a:ext cx="2670734" cy="2166396"/>
          </a:xfrm>
          <a:prstGeom prst="rect">
            <a:avLst/>
          </a:prstGeom>
          <a:solidFill>
            <a:srgbClr val="1A1420"/>
          </a:solidFill>
          <a:ln w="12700">
            <a:solidFill>
              <a:srgbClr val="1A1420"/>
            </a:solidFill>
            <a:prstDash val="solid"/>
          </a:ln>
        </p:spPr>
      </p:sp>
      <p:sp>
        <p:nvSpPr>
          <p:cNvPr id="9" name="Shape 6"/>
          <p:cNvSpPr/>
          <p:nvPr/>
        </p:nvSpPr>
        <p:spPr>
          <a:xfrm>
            <a:off x="3356534" y="1747968"/>
            <a:ext cx="2670734" cy="54864"/>
          </a:xfrm>
          <a:prstGeom prst="rect">
            <a:avLst/>
          </a:prstGeom>
          <a:solidFill>
            <a:srgbClr val="FF4F8B"/>
          </a:solidFill>
          <a:ln w="12700">
            <a:solidFill>
              <a:srgbClr val="FF4F8B"/>
            </a:solidFill>
            <a:prstDash val="solid"/>
          </a:ln>
        </p:spPr>
      </p:sp>
      <p:sp>
        <p:nvSpPr>
          <p:cNvPr id="10" name="Text 7"/>
          <p:cNvSpPr txBox="1"/>
          <p:nvPr/>
        </p:nvSpPr>
        <p:spPr>
          <a:xfrm>
            <a:off x="3539414" y="1976568"/>
            <a:ext cx="2304974" cy="548640"/>
          </a:xfrm>
          <a:prstGeom prst="rect">
            <a:avLst/>
          </a:prstGeom>
          <a:noFill/>
          <a:ln/>
        </p:spPr>
        <p:txBody>
          <a:bodyPr wrap="square" lIns="0" tIns="0" rIns="0" bIns="0" rtlCol="0" anchor="t"/>
          <a:lstStyle/>
          <a:p>
            <a:pPr indent="0" marL="0">
              <a:buNone/>
            </a:pPr>
            <a:r>
              <a:rPr lang="en-US" sz="1400" b="1" dirty="0">
                <a:solidFill>
                  <a:srgbClr val="FF4F8B"/>
                </a:solidFill>
                <a:latin typeface="Arial" pitchFamily="34" charset="0"/>
                <a:ea typeface="Arial" pitchFamily="34" charset="-122"/>
                <a:cs typeface="Arial" pitchFamily="34" charset="-120"/>
              </a:rPr>
              <a:t>THE CITY AS PREY</a:t>
            </a:r>
            <a:endParaRPr lang="en-US" sz="1400" dirty="0"/>
          </a:p>
        </p:txBody>
      </p:sp>
      <p:sp>
        <p:nvSpPr>
          <p:cNvPr id="11" name="Text 8"/>
          <p:cNvSpPr txBox="1"/>
          <p:nvPr/>
        </p:nvSpPr>
        <p:spPr>
          <a:xfrm>
            <a:off x="3539414" y="2570928"/>
            <a:ext cx="2304974" cy="1251996"/>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Rome to take, Rome that takes you. Whoever becomes king of Rome can never leave it.</a:t>
            </a:r>
            <a:endParaRPr lang="en-US" sz="1250" dirty="0"/>
          </a:p>
        </p:txBody>
      </p:sp>
      <p:sp>
        <p:nvSpPr>
          <p:cNvPr id="12" name="Shape 9"/>
          <p:cNvSpPr/>
          <p:nvPr/>
        </p:nvSpPr>
        <p:spPr>
          <a:xfrm>
            <a:off x="6164428" y="1747968"/>
            <a:ext cx="2670734" cy="2166396"/>
          </a:xfrm>
          <a:prstGeom prst="rect">
            <a:avLst/>
          </a:prstGeom>
          <a:solidFill>
            <a:srgbClr val="1A1420"/>
          </a:solidFill>
          <a:ln w="12700">
            <a:solidFill>
              <a:srgbClr val="1A1420"/>
            </a:solidFill>
            <a:prstDash val="solid"/>
          </a:ln>
        </p:spPr>
      </p:sp>
      <p:sp>
        <p:nvSpPr>
          <p:cNvPr id="13" name="Shape 10"/>
          <p:cNvSpPr/>
          <p:nvPr/>
        </p:nvSpPr>
        <p:spPr>
          <a:xfrm>
            <a:off x="6164428" y="1747968"/>
            <a:ext cx="2670734" cy="54864"/>
          </a:xfrm>
          <a:prstGeom prst="rect">
            <a:avLst/>
          </a:prstGeom>
          <a:solidFill>
            <a:srgbClr val="F0462F"/>
          </a:solidFill>
          <a:ln w="12700">
            <a:solidFill>
              <a:srgbClr val="F0462F"/>
            </a:solidFill>
            <a:prstDash val="solid"/>
          </a:ln>
        </p:spPr>
      </p:sp>
      <p:sp>
        <p:nvSpPr>
          <p:cNvPr id="14" name="Text 11"/>
          <p:cNvSpPr txBox="1"/>
          <p:nvPr/>
        </p:nvSpPr>
        <p:spPr>
          <a:xfrm>
            <a:off x="6347308" y="1976568"/>
            <a:ext cx="2304974" cy="548640"/>
          </a:xfrm>
          <a:prstGeom prst="rect">
            <a:avLst/>
          </a:prstGeom>
          <a:noFill/>
          <a:ln/>
        </p:spPr>
        <p:txBody>
          <a:bodyPr wrap="square" lIns="0" tIns="0" rIns="0" bIns="0" rtlCol="0" anchor="t"/>
          <a:lstStyle/>
          <a:p>
            <a:pPr indent="0" marL="0">
              <a:buNone/>
            </a:pPr>
            <a:r>
              <a:rPr lang="en-US" sz="1400" b="1" dirty="0">
                <a:solidFill>
                  <a:srgbClr val="F0462F"/>
                </a:solidFill>
                <a:latin typeface="Arial" pitchFamily="34" charset="0"/>
                <a:ea typeface="Arial" pitchFamily="34" charset="-122"/>
                <a:cs typeface="Arial" pitchFamily="34" charset="-120"/>
              </a:rPr>
              <a:t>THE ALGORITHM</a:t>
            </a:r>
            <a:endParaRPr lang="en-US" sz="1400" dirty="0"/>
          </a:p>
        </p:txBody>
      </p:sp>
      <p:sp>
        <p:nvSpPr>
          <p:cNvPr id="15" name="Text 12"/>
          <p:cNvSpPr txBox="1"/>
          <p:nvPr/>
        </p:nvSpPr>
        <p:spPr>
          <a:xfrm>
            <a:off x="6347308" y="2570928"/>
            <a:ext cx="2304974" cy="1251996"/>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The rawer the video, the more it gets rewarded. The platform raises the stakes with every job, and the Gang follows.</a:t>
            </a:r>
            <a:endParaRPr lang="en-US" sz="1250" dirty="0"/>
          </a:p>
        </p:txBody>
      </p:sp>
      <p:sp>
        <p:nvSpPr>
          <p:cNvPr id="16" name="Shape 13"/>
          <p:cNvSpPr/>
          <p:nvPr/>
        </p:nvSpPr>
        <p:spPr>
          <a:xfrm>
            <a:off x="8972321" y="1747968"/>
            <a:ext cx="2670734" cy="2166396"/>
          </a:xfrm>
          <a:prstGeom prst="rect">
            <a:avLst/>
          </a:prstGeom>
          <a:solidFill>
            <a:srgbClr val="1A1420"/>
          </a:solidFill>
          <a:ln w="12700">
            <a:solidFill>
              <a:srgbClr val="1A1420"/>
            </a:solidFill>
            <a:prstDash val="solid"/>
          </a:ln>
        </p:spPr>
      </p:sp>
      <p:sp>
        <p:nvSpPr>
          <p:cNvPr id="17" name="Shape 14"/>
          <p:cNvSpPr/>
          <p:nvPr/>
        </p:nvSpPr>
        <p:spPr>
          <a:xfrm>
            <a:off x="8972321" y="1747968"/>
            <a:ext cx="2670734" cy="54864"/>
          </a:xfrm>
          <a:prstGeom prst="rect">
            <a:avLst/>
          </a:prstGeom>
          <a:solidFill>
            <a:srgbClr val="1FB57C"/>
          </a:solidFill>
          <a:ln w="12700">
            <a:solidFill>
              <a:srgbClr val="1FB57C"/>
            </a:solidFill>
            <a:prstDash val="solid"/>
          </a:ln>
        </p:spPr>
      </p:sp>
      <p:sp>
        <p:nvSpPr>
          <p:cNvPr id="18" name="Text 15"/>
          <p:cNvSpPr txBox="1"/>
          <p:nvPr/>
        </p:nvSpPr>
        <p:spPr>
          <a:xfrm>
            <a:off x="9155201" y="1976568"/>
            <a:ext cx="2304974" cy="548640"/>
          </a:xfrm>
          <a:prstGeom prst="rect">
            <a:avLst/>
          </a:prstGeom>
          <a:noFill/>
          <a:ln/>
        </p:spPr>
        <p:txBody>
          <a:bodyPr wrap="square" lIns="0" tIns="0" rIns="0" bIns="0" rtlCol="0" anchor="t"/>
          <a:lstStyle/>
          <a:p>
            <a:pPr indent="0" marL="0">
              <a:buNone/>
            </a:pPr>
            <a:r>
              <a:rPr lang="en-US" sz="1400" b="1" dirty="0">
                <a:solidFill>
                  <a:srgbClr val="1FB57C"/>
                </a:solidFill>
                <a:latin typeface="Arial" pitchFamily="34" charset="0"/>
                <a:ea typeface="Arial" pitchFamily="34" charset="-122"/>
                <a:cs typeface="Arial" pitchFamily="34" charset="-120"/>
              </a:rPr>
              <a:t>THE CHOSEN FAMILY</a:t>
            </a:r>
            <a:endParaRPr lang="en-US" sz="1400" dirty="0"/>
          </a:p>
        </p:txBody>
      </p:sp>
      <p:sp>
        <p:nvSpPr>
          <p:cNvPr id="19" name="Text 16"/>
          <p:cNvSpPr txBox="1"/>
          <p:nvPr/>
        </p:nvSpPr>
        <p:spPr>
          <a:xfrm>
            <a:off x="9155201" y="2570928"/>
            <a:ext cx="2304974" cy="1251996"/>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The Gang as brotherhood, Apa as big sister. Five people who trust only each other.</a:t>
            </a:r>
            <a:endParaRPr lang="en-US" sz="1250" dirty="0"/>
          </a:p>
        </p:txBody>
      </p:sp>
      <p:sp>
        <p:nvSpPr>
          <p:cNvPr id="20" name="Shape 17"/>
          <p:cNvSpPr/>
          <p:nvPr/>
        </p:nvSpPr>
        <p:spPr>
          <a:xfrm>
            <a:off x="548640" y="4051524"/>
            <a:ext cx="2670734" cy="2166396"/>
          </a:xfrm>
          <a:prstGeom prst="rect">
            <a:avLst/>
          </a:prstGeom>
          <a:solidFill>
            <a:srgbClr val="1A1420"/>
          </a:solidFill>
          <a:ln w="12700">
            <a:solidFill>
              <a:srgbClr val="1A1420"/>
            </a:solidFill>
            <a:prstDash val="solid"/>
          </a:ln>
        </p:spPr>
      </p:sp>
      <p:sp>
        <p:nvSpPr>
          <p:cNvPr id="21" name="Shape 18"/>
          <p:cNvSpPr/>
          <p:nvPr/>
        </p:nvSpPr>
        <p:spPr>
          <a:xfrm>
            <a:off x="548640" y="4051524"/>
            <a:ext cx="2670734" cy="54864"/>
          </a:xfrm>
          <a:prstGeom prst="rect">
            <a:avLst/>
          </a:prstGeom>
          <a:solidFill>
            <a:srgbClr val="35C8C1"/>
          </a:solidFill>
          <a:ln w="12700">
            <a:solidFill>
              <a:srgbClr val="35C8C1"/>
            </a:solidFill>
            <a:prstDash val="solid"/>
          </a:ln>
        </p:spPr>
      </p:sp>
      <p:sp>
        <p:nvSpPr>
          <p:cNvPr id="22" name="Text 19"/>
          <p:cNvSpPr txBox="1"/>
          <p:nvPr/>
        </p:nvSpPr>
        <p:spPr>
          <a:xfrm>
            <a:off x="731520" y="4280124"/>
            <a:ext cx="2304974" cy="548640"/>
          </a:xfrm>
          <a:prstGeom prst="rect">
            <a:avLst/>
          </a:prstGeom>
          <a:noFill/>
          <a:ln/>
        </p:spPr>
        <p:txBody>
          <a:bodyPr wrap="square" lIns="0" tIns="0" rIns="0" bIns="0" rtlCol="0" anchor="t"/>
          <a:lstStyle/>
          <a:p>
            <a:pPr indent="0" marL="0">
              <a:buNone/>
            </a:pPr>
            <a:r>
              <a:rPr lang="en-US" sz="1400" b="1" dirty="0">
                <a:solidFill>
                  <a:srgbClr val="35C8C1"/>
                </a:solidFill>
                <a:latin typeface="Arial" pitchFamily="34" charset="0"/>
                <a:ea typeface="Arial" pitchFamily="34" charset="-122"/>
                <a:cs typeface="Arial" pitchFamily="34" charset="-120"/>
              </a:rPr>
              <a:t>DEBT AND SILENCE</a:t>
            </a:r>
            <a:endParaRPr lang="en-US" sz="1400" dirty="0"/>
          </a:p>
        </p:txBody>
      </p:sp>
      <p:sp>
        <p:nvSpPr>
          <p:cNvPr id="23" name="Text 20"/>
          <p:cNvSpPr txBox="1"/>
          <p:nvPr/>
        </p:nvSpPr>
        <p:spPr>
          <a:xfrm>
            <a:off x="731520" y="4874484"/>
            <a:ext cx="2304974" cy="1251996"/>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Loan sharks, kidnappings, informal courts. A city inside the city, with its own laws.</a:t>
            </a:r>
            <a:endParaRPr lang="en-US" sz="1250" dirty="0"/>
          </a:p>
        </p:txBody>
      </p:sp>
      <p:sp>
        <p:nvSpPr>
          <p:cNvPr id="24" name="Shape 21"/>
          <p:cNvSpPr/>
          <p:nvPr/>
        </p:nvSpPr>
        <p:spPr>
          <a:xfrm>
            <a:off x="3356534" y="4051524"/>
            <a:ext cx="2670734" cy="2166396"/>
          </a:xfrm>
          <a:prstGeom prst="rect">
            <a:avLst/>
          </a:prstGeom>
          <a:solidFill>
            <a:srgbClr val="1A1420"/>
          </a:solidFill>
          <a:ln w="12700">
            <a:solidFill>
              <a:srgbClr val="1A1420"/>
            </a:solidFill>
            <a:prstDash val="solid"/>
          </a:ln>
        </p:spPr>
      </p:sp>
      <p:sp>
        <p:nvSpPr>
          <p:cNvPr id="25" name="Shape 22"/>
          <p:cNvSpPr/>
          <p:nvPr/>
        </p:nvSpPr>
        <p:spPr>
          <a:xfrm>
            <a:off x="3356534" y="4051524"/>
            <a:ext cx="2670734" cy="54864"/>
          </a:xfrm>
          <a:prstGeom prst="rect">
            <a:avLst/>
          </a:prstGeom>
          <a:solidFill>
            <a:srgbClr val="FFB21A"/>
          </a:solidFill>
          <a:ln w="12700">
            <a:solidFill>
              <a:srgbClr val="FFB21A"/>
            </a:solidFill>
            <a:prstDash val="solid"/>
          </a:ln>
        </p:spPr>
      </p:sp>
      <p:sp>
        <p:nvSpPr>
          <p:cNvPr id="26" name="Text 23"/>
          <p:cNvSpPr txBox="1"/>
          <p:nvPr/>
        </p:nvSpPr>
        <p:spPr>
          <a:xfrm>
            <a:off x="3539414" y="4280124"/>
            <a:ext cx="2304974" cy="548640"/>
          </a:xfrm>
          <a:prstGeom prst="rect">
            <a:avLst/>
          </a:prstGeom>
          <a:noFill/>
          <a:ln/>
        </p:spPr>
        <p:txBody>
          <a:bodyPr wrap="square" lIns="0" tIns="0" rIns="0" bIns="0" rtlCol="0" anchor="t"/>
          <a:lstStyle/>
          <a:p>
            <a:pPr indent="0" marL="0">
              <a:buNone/>
            </a:pPr>
            <a:r>
              <a:rPr lang="en-US" sz="1400" b="1" dirty="0">
                <a:solidFill>
                  <a:srgbClr val="FFB21A"/>
                </a:solidFill>
                <a:latin typeface="Arial" pitchFamily="34" charset="0"/>
                <a:ea typeface="Arial" pitchFamily="34" charset="-122"/>
                <a:cs typeface="Arial" pitchFamily="34" charset="-120"/>
              </a:rPr>
              <a:t>HOME AND ROOTS</a:t>
            </a:r>
            <a:endParaRPr lang="en-US" sz="1400" dirty="0"/>
          </a:p>
        </p:txBody>
      </p:sp>
      <p:sp>
        <p:nvSpPr>
          <p:cNvPr id="27" name="Text 24"/>
          <p:cNvSpPr txBox="1"/>
          <p:nvPr/>
        </p:nvSpPr>
        <p:spPr>
          <a:xfrm>
            <a:off x="3539414" y="4874484"/>
            <a:ext cx="2304974" cy="1251996"/>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Sylhet, Ratargul, the Dhaka. Who leaves, who stays, and what it means to have a home.</a:t>
            </a:r>
            <a:endParaRPr lang="en-US" sz="1250" dirty="0"/>
          </a:p>
        </p:txBody>
      </p:sp>
      <p:sp>
        <p:nvSpPr>
          <p:cNvPr id="28" name="Shape 25"/>
          <p:cNvSpPr/>
          <p:nvPr/>
        </p:nvSpPr>
        <p:spPr>
          <a:xfrm>
            <a:off x="6164428" y="4051524"/>
            <a:ext cx="2670734" cy="2166396"/>
          </a:xfrm>
          <a:prstGeom prst="rect">
            <a:avLst/>
          </a:prstGeom>
          <a:solidFill>
            <a:srgbClr val="1A1420"/>
          </a:solidFill>
          <a:ln w="12700">
            <a:solidFill>
              <a:srgbClr val="1A1420"/>
            </a:solidFill>
            <a:prstDash val="solid"/>
          </a:ln>
        </p:spPr>
      </p:sp>
      <p:sp>
        <p:nvSpPr>
          <p:cNvPr id="29" name="Shape 26"/>
          <p:cNvSpPr/>
          <p:nvPr/>
        </p:nvSpPr>
        <p:spPr>
          <a:xfrm>
            <a:off x="6164428" y="4051524"/>
            <a:ext cx="2670734" cy="54864"/>
          </a:xfrm>
          <a:prstGeom prst="rect">
            <a:avLst/>
          </a:prstGeom>
          <a:solidFill>
            <a:srgbClr val="FF4F8B"/>
          </a:solidFill>
          <a:ln w="12700">
            <a:solidFill>
              <a:srgbClr val="FF4F8B"/>
            </a:solidFill>
            <a:prstDash val="solid"/>
          </a:ln>
        </p:spPr>
      </p:sp>
      <p:sp>
        <p:nvSpPr>
          <p:cNvPr id="30" name="Text 27"/>
          <p:cNvSpPr txBox="1"/>
          <p:nvPr/>
        </p:nvSpPr>
        <p:spPr>
          <a:xfrm>
            <a:off x="6347308" y="4280124"/>
            <a:ext cx="2304974" cy="548640"/>
          </a:xfrm>
          <a:prstGeom prst="rect">
            <a:avLst/>
          </a:prstGeom>
          <a:noFill/>
          <a:ln/>
        </p:spPr>
        <p:txBody>
          <a:bodyPr wrap="square" lIns="0" tIns="0" rIns="0" bIns="0" rtlCol="0" anchor="t"/>
          <a:lstStyle/>
          <a:p>
            <a:pPr indent="0" marL="0">
              <a:buNone/>
            </a:pPr>
            <a:r>
              <a:rPr lang="en-US" sz="1400" b="1" dirty="0">
                <a:solidFill>
                  <a:srgbClr val="FF4F8B"/>
                </a:solidFill>
                <a:latin typeface="Arial" pitchFamily="34" charset="0"/>
                <a:ea typeface="Arial" pitchFamily="34" charset="-122"/>
                <a:cs typeface="Arial" pitchFamily="34" charset="-120"/>
              </a:rPr>
              <a:t>WORK AND EXPLOITATION</a:t>
            </a:r>
            <a:endParaRPr lang="en-US" sz="1400" dirty="0"/>
          </a:p>
        </p:txBody>
      </p:sp>
      <p:sp>
        <p:nvSpPr>
          <p:cNvPr id="31" name="Text 28"/>
          <p:cNvSpPr txBox="1"/>
          <p:nvPr/>
        </p:nvSpPr>
        <p:spPr>
          <a:xfrm>
            <a:off x="6347308" y="4874484"/>
            <a:ext cx="2304974" cy="1251996"/>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Riders, dishwashers, the app’s timer. A generation that delivers dinner to people who don’t see it.</a:t>
            </a:r>
            <a:endParaRPr lang="en-US" sz="1250" dirty="0"/>
          </a:p>
        </p:txBody>
      </p:sp>
      <p:sp>
        <p:nvSpPr>
          <p:cNvPr id="32" name="Shape 29"/>
          <p:cNvSpPr/>
          <p:nvPr/>
        </p:nvSpPr>
        <p:spPr>
          <a:xfrm>
            <a:off x="8972321" y="4051524"/>
            <a:ext cx="2670734" cy="2166396"/>
          </a:xfrm>
          <a:prstGeom prst="rect">
            <a:avLst/>
          </a:prstGeom>
          <a:solidFill>
            <a:srgbClr val="1A1420"/>
          </a:solidFill>
          <a:ln w="12700">
            <a:solidFill>
              <a:srgbClr val="1A1420"/>
            </a:solidFill>
            <a:prstDash val="solid"/>
          </a:ln>
        </p:spPr>
      </p:sp>
      <p:sp>
        <p:nvSpPr>
          <p:cNvPr id="33" name="Shape 30"/>
          <p:cNvSpPr/>
          <p:nvPr/>
        </p:nvSpPr>
        <p:spPr>
          <a:xfrm>
            <a:off x="8972321" y="4051524"/>
            <a:ext cx="2670734" cy="54864"/>
          </a:xfrm>
          <a:prstGeom prst="rect">
            <a:avLst/>
          </a:prstGeom>
          <a:solidFill>
            <a:srgbClr val="F0462F"/>
          </a:solidFill>
          <a:ln w="12700">
            <a:solidFill>
              <a:srgbClr val="F0462F"/>
            </a:solidFill>
            <a:prstDash val="solid"/>
          </a:ln>
        </p:spPr>
      </p:sp>
      <p:sp>
        <p:nvSpPr>
          <p:cNvPr id="34" name="Text 31"/>
          <p:cNvSpPr txBox="1"/>
          <p:nvPr/>
        </p:nvSpPr>
        <p:spPr>
          <a:xfrm>
            <a:off x="9155201" y="4280124"/>
            <a:ext cx="2304974" cy="548640"/>
          </a:xfrm>
          <a:prstGeom prst="rect">
            <a:avLst/>
          </a:prstGeom>
          <a:noFill/>
          <a:ln/>
        </p:spPr>
        <p:txBody>
          <a:bodyPr wrap="square" lIns="0" tIns="0" rIns="0" bIns="0" rtlCol="0" anchor="t"/>
          <a:lstStyle/>
          <a:p>
            <a:pPr indent="0" marL="0">
              <a:buNone/>
            </a:pPr>
            <a:r>
              <a:rPr lang="en-US" sz="1400" b="1" dirty="0">
                <a:solidFill>
                  <a:srgbClr val="F0462F"/>
                </a:solidFill>
                <a:latin typeface="Arial" pitchFamily="34" charset="0"/>
                <a:ea typeface="Arial" pitchFamily="34" charset="-122"/>
                <a:cs typeface="Arial" pitchFamily="34" charset="-120"/>
              </a:rPr>
              <a:t>THE PRICE OF MERCY</a:t>
            </a:r>
            <a:endParaRPr lang="en-US" sz="1400" dirty="0"/>
          </a:p>
        </p:txBody>
      </p:sp>
      <p:sp>
        <p:nvSpPr>
          <p:cNvPr id="35" name="Text 32"/>
          <p:cNvSpPr txBox="1"/>
          <p:nvPr/>
        </p:nvSpPr>
        <p:spPr>
          <a:xfrm>
            <a:off x="9155201" y="4874484"/>
            <a:ext cx="2304974" cy="1251996"/>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Ferro gives back a watch and spares a girl. Here, kindness is the biggest risk.</a:t>
            </a:r>
            <a:endParaRPr lang="en-US" sz="12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548640" y="502920"/>
            <a:ext cx="73152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WHY IT’S DIFFERENT</a:t>
            </a:r>
            <a:endParaRPr lang="en-US" sz="1050" dirty="0"/>
          </a:p>
        </p:txBody>
      </p:sp>
      <p:pic>
        <p:nvPicPr>
          <p:cNvPr id="3" name="Image 0" descr="t-diff">    </p:cNvPr>
          <p:cNvPicPr>
            <a:picLocks noChangeAspect="1"/>
          </p:cNvPicPr>
          <p:nvPr/>
        </p:nvPicPr>
        <p:blipFill>
          <a:blip r:embed="rId1"/>
          <a:stretch>
            <a:fillRect/>
          </a:stretch>
        </p:blipFill>
        <p:spPr>
          <a:xfrm>
            <a:off x="548640" y="813816"/>
            <a:ext cx="10515600" cy="998041"/>
          </a:xfrm>
          <a:prstGeom prst="rect">
            <a:avLst/>
          </a:prstGeom>
        </p:spPr>
      </p:pic>
      <p:sp>
        <p:nvSpPr>
          <p:cNvPr id="4" name="Text 1"/>
          <p:cNvSpPr txBox="1"/>
          <p:nvPr/>
        </p:nvSpPr>
        <p:spPr>
          <a:xfrm>
            <a:off x="548640" y="2205049"/>
            <a:ext cx="5272888" cy="365760"/>
          </a:xfrm>
          <a:prstGeom prst="rect">
            <a:avLst/>
          </a:prstGeom>
          <a:noFill/>
          <a:ln/>
        </p:spPr>
        <p:txBody>
          <a:bodyPr wrap="square" lIns="0" tIns="0" rIns="0" bIns="0" rtlCol="0" anchor="ctr"/>
          <a:lstStyle/>
          <a:p>
            <a:pPr indent="0" marL="0">
              <a:buNone/>
            </a:pPr>
            <a:r>
              <a:rPr lang="en-US" sz="1500" b="1" dirty="0">
                <a:solidFill>
                  <a:srgbClr val="F8EFDF"/>
                </a:solidFill>
                <a:latin typeface="Arial" pitchFamily="34" charset="0"/>
                <a:ea typeface="Arial" pitchFamily="34" charset="-122"/>
                <a:cs typeface="Arial" pitchFamily="34" charset="-120"/>
              </a:rPr>
              <a:t>WHAT IT TAKES</a:t>
            </a:r>
            <a:endParaRPr lang="en-US" sz="1500" dirty="0"/>
          </a:p>
        </p:txBody>
      </p:sp>
      <p:sp>
        <p:nvSpPr>
          <p:cNvPr id="5" name="Shape 2"/>
          <p:cNvSpPr/>
          <p:nvPr/>
        </p:nvSpPr>
        <p:spPr>
          <a:xfrm>
            <a:off x="548640" y="2707969"/>
            <a:ext cx="5272888" cy="0"/>
          </a:xfrm>
          <a:prstGeom prst="line">
            <a:avLst/>
          </a:prstGeom>
          <a:noFill/>
          <a:ln w="9525">
            <a:solidFill>
              <a:srgbClr val="3B2D3F"/>
            </a:solidFill>
            <a:prstDash val="solid"/>
          </a:ln>
        </p:spPr>
      </p:sp>
      <p:sp>
        <p:nvSpPr>
          <p:cNvPr id="6" name="Text 3"/>
          <p:cNvSpPr txBox="1"/>
          <p:nvPr/>
        </p:nvSpPr>
        <p:spPr>
          <a:xfrm>
            <a:off x="548640" y="2799409"/>
            <a:ext cx="1737360" cy="457200"/>
          </a:xfrm>
          <a:prstGeom prst="rect">
            <a:avLst/>
          </a:prstGeom>
          <a:noFill/>
          <a:ln/>
        </p:spPr>
        <p:txBody>
          <a:bodyPr wrap="square" lIns="0" tIns="0" rIns="0" bIns="0" rtlCol="0" anchor="ctr"/>
          <a:lstStyle/>
          <a:p>
            <a:pPr indent="0" marL="0">
              <a:buNone/>
            </a:pPr>
            <a:r>
              <a:rPr lang="en-US" sz="1150" b="1" dirty="0">
                <a:solidFill>
                  <a:srgbClr val="FFB21A"/>
                </a:solidFill>
                <a:latin typeface="Arial" pitchFamily="34" charset="0"/>
                <a:ea typeface="Arial" pitchFamily="34" charset="-122"/>
                <a:cs typeface="Arial" pitchFamily="34" charset="-120"/>
              </a:rPr>
              <a:t>THE GANG</a:t>
            </a:r>
            <a:endParaRPr lang="en-US" sz="1150" dirty="0"/>
          </a:p>
        </p:txBody>
      </p:sp>
      <p:sp>
        <p:nvSpPr>
          <p:cNvPr id="7" name="Text 4"/>
          <p:cNvSpPr txBox="1"/>
          <p:nvPr/>
        </p:nvSpPr>
        <p:spPr>
          <a:xfrm>
            <a:off x="2377440" y="2781121"/>
            <a:ext cx="3444088" cy="502920"/>
          </a:xfrm>
          <a:prstGeom prst="rect">
            <a:avLst/>
          </a:prstGeom>
          <a:noFill/>
          <a:ln/>
        </p:spPr>
        <p:txBody>
          <a:bodyPr wrap="square" lIns="0" tIns="0" rIns="0" bIns="0" rtlCol="0" anchor="t"/>
          <a:lstStyle/>
          <a:p>
            <a:pPr indent="0" marL="0">
              <a:spcAft>
                <a:spcPts val="600"/>
              </a:spcAft>
              <a:buNone/>
            </a:pPr>
            <a:r>
              <a:rPr lang="en-US" sz="1250" dirty="0">
                <a:solidFill>
                  <a:srgbClr val="B9ABA3"/>
                </a:solidFill>
                <a:latin typeface="Georgia" pitchFamily="34" charset="0"/>
                <a:ea typeface="Georgia" pitchFamily="34" charset="-122"/>
                <a:cs typeface="Georgia" pitchFamily="34" charset="-120"/>
              </a:rPr>
              <a:t>Kids from the outskirts who want to take the city, as in Romanzo criminale.</a:t>
            </a:r>
            <a:endParaRPr lang="en-US" sz="1250" dirty="0"/>
          </a:p>
        </p:txBody>
      </p:sp>
      <p:sp>
        <p:nvSpPr>
          <p:cNvPr id="8" name="Shape 5"/>
          <p:cNvSpPr/>
          <p:nvPr/>
        </p:nvSpPr>
        <p:spPr>
          <a:xfrm>
            <a:off x="548640" y="3311473"/>
            <a:ext cx="5272888" cy="0"/>
          </a:xfrm>
          <a:prstGeom prst="line">
            <a:avLst/>
          </a:prstGeom>
          <a:noFill/>
          <a:ln w="9525">
            <a:solidFill>
              <a:srgbClr val="3B2D3F"/>
            </a:solidFill>
            <a:prstDash val="solid"/>
          </a:ln>
        </p:spPr>
      </p:sp>
      <p:sp>
        <p:nvSpPr>
          <p:cNvPr id="9" name="Text 6"/>
          <p:cNvSpPr txBox="1"/>
          <p:nvPr/>
        </p:nvSpPr>
        <p:spPr>
          <a:xfrm>
            <a:off x="548640" y="3402913"/>
            <a:ext cx="1737360" cy="457200"/>
          </a:xfrm>
          <a:prstGeom prst="rect">
            <a:avLst/>
          </a:prstGeom>
          <a:noFill/>
          <a:ln/>
        </p:spPr>
        <p:txBody>
          <a:bodyPr wrap="square" lIns="0" tIns="0" rIns="0" bIns="0" rtlCol="0" anchor="ctr"/>
          <a:lstStyle/>
          <a:p>
            <a:pPr indent="0" marL="0">
              <a:buNone/>
            </a:pPr>
            <a:r>
              <a:rPr lang="en-US" sz="1150" b="1" dirty="0">
                <a:solidFill>
                  <a:srgbClr val="FFB21A"/>
                </a:solidFill>
                <a:latin typeface="Arial" pitchFamily="34" charset="0"/>
                <a:ea typeface="Arial" pitchFamily="34" charset="-122"/>
                <a:cs typeface="Arial" pitchFamily="34" charset="-120"/>
              </a:rPr>
              <a:t>THE MAP OF POWER</a:t>
            </a:r>
            <a:endParaRPr lang="en-US" sz="1150" dirty="0"/>
          </a:p>
        </p:txBody>
      </p:sp>
      <p:sp>
        <p:nvSpPr>
          <p:cNvPr id="10" name="Text 7"/>
          <p:cNvSpPr txBox="1"/>
          <p:nvPr/>
        </p:nvSpPr>
        <p:spPr>
          <a:xfrm>
            <a:off x="2377440" y="3384625"/>
            <a:ext cx="3444088" cy="502920"/>
          </a:xfrm>
          <a:prstGeom prst="rect">
            <a:avLst/>
          </a:prstGeom>
          <a:noFill/>
          <a:ln/>
        </p:spPr>
        <p:txBody>
          <a:bodyPr wrap="square" lIns="0" tIns="0" rIns="0" bIns="0" rtlCol="0" anchor="t"/>
          <a:lstStyle/>
          <a:p>
            <a:pPr indent="0" marL="0">
              <a:spcAft>
                <a:spcPts val="600"/>
              </a:spcAft>
              <a:buNone/>
            </a:pPr>
            <a:r>
              <a:rPr lang="en-US" sz="1250" dirty="0">
                <a:solidFill>
                  <a:srgbClr val="B9ABA3"/>
                </a:solidFill>
                <a:latin typeface="Georgia" pitchFamily="34" charset="0"/>
                <a:ea typeface="Georgia" pitchFamily="34" charset="-122"/>
                <a:cs typeface="Georgia" pitchFamily="34" charset="-120"/>
              </a:rPr>
              <a:t>Families, dirty cops and loan sharks carving up Rome, as in Suburra.</a:t>
            </a:r>
            <a:endParaRPr lang="en-US" sz="1250" dirty="0"/>
          </a:p>
        </p:txBody>
      </p:sp>
      <p:sp>
        <p:nvSpPr>
          <p:cNvPr id="11" name="Shape 8"/>
          <p:cNvSpPr/>
          <p:nvPr/>
        </p:nvSpPr>
        <p:spPr>
          <a:xfrm>
            <a:off x="548640" y="3914977"/>
            <a:ext cx="5272888" cy="0"/>
          </a:xfrm>
          <a:prstGeom prst="line">
            <a:avLst/>
          </a:prstGeom>
          <a:noFill/>
          <a:ln w="9525">
            <a:solidFill>
              <a:srgbClr val="3B2D3F"/>
            </a:solidFill>
            <a:prstDash val="solid"/>
          </a:ln>
        </p:spPr>
      </p:sp>
      <p:sp>
        <p:nvSpPr>
          <p:cNvPr id="12" name="Text 9"/>
          <p:cNvSpPr txBox="1"/>
          <p:nvPr/>
        </p:nvSpPr>
        <p:spPr>
          <a:xfrm>
            <a:off x="548640" y="4006417"/>
            <a:ext cx="1737360" cy="457200"/>
          </a:xfrm>
          <a:prstGeom prst="rect">
            <a:avLst/>
          </a:prstGeom>
          <a:noFill/>
          <a:ln/>
        </p:spPr>
        <p:txBody>
          <a:bodyPr wrap="square" lIns="0" tIns="0" rIns="0" bIns="0" rtlCol="0" anchor="ctr"/>
          <a:lstStyle/>
          <a:p>
            <a:pPr indent="0" marL="0">
              <a:buNone/>
            </a:pPr>
            <a:r>
              <a:rPr lang="en-US" sz="1150" b="1" dirty="0">
                <a:solidFill>
                  <a:srgbClr val="FFB21A"/>
                </a:solidFill>
                <a:latin typeface="Arial" pitchFamily="34" charset="0"/>
                <a:ea typeface="Arial" pitchFamily="34" charset="-122"/>
                <a:cs typeface="Arial" pitchFamily="34" charset="-120"/>
              </a:rPr>
              <a:t>TENDERNESS</a:t>
            </a:r>
            <a:endParaRPr lang="en-US" sz="1150" dirty="0"/>
          </a:p>
        </p:txBody>
      </p:sp>
      <p:sp>
        <p:nvSpPr>
          <p:cNvPr id="13" name="Text 10"/>
          <p:cNvSpPr txBox="1"/>
          <p:nvPr/>
        </p:nvSpPr>
        <p:spPr>
          <a:xfrm>
            <a:off x="2377440" y="3988129"/>
            <a:ext cx="3444088" cy="502920"/>
          </a:xfrm>
          <a:prstGeom prst="rect">
            <a:avLst/>
          </a:prstGeom>
          <a:noFill/>
          <a:ln/>
        </p:spPr>
        <p:txBody>
          <a:bodyPr wrap="square" lIns="0" tIns="0" rIns="0" bIns="0" rtlCol="0" anchor="t"/>
          <a:lstStyle/>
          <a:p>
            <a:pPr indent="0" marL="0">
              <a:spcAft>
                <a:spcPts val="600"/>
              </a:spcAft>
              <a:buNone/>
            </a:pPr>
            <a:r>
              <a:rPr lang="en-US" sz="1250" dirty="0">
                <a:solidFill>
                  <a:srgbClr val="B9ABA3"/>
                </a:solidFill>
                <a:latin typeface="Georgia" pitchFamily="34" charset="0"/>
                <a:ea typeface="Georgia" pitchFamily="34" charset="-122"/>
                <a:cs typeface="Georgia" pitchFamily="34" charset="-120"/>
              </a:rPr>
              <a:t>Affection between friends inside the violence, as in Non essere cattivo.</a:t>
            </a:r>
            <a:endParaRPr lang="en-US" sz="1250" dirty="0"/>
          </a:p>
        </p:txBody>
      </p:sp>
      <p:sp>
        <p:nvSpPr>
          <p:cNvPr id="14" name="Text 11"/>
          <p:cNvSpPr txBox="1"/>
          <p:nvPr/>
        </p:nvSpPr>
        <p:spPr>
          <a:xfrm>
            <a:off x="6370168" y="2205049"/>
            <a:ext cx="5272888" cy="365760"/>
          </a:xfrm>
          <a:prstGeom prst="rect">
            <a:avLst/>
          </a:prstGeom>
          <a:noFill/>
          <a:ln/>
        </p:spPr>
        <p:txBody>
          <a:bodyPr wrap="square" lIns="0" tIns="0" rIns="0" bIns="0" rtlCol="0" anchor="ctr"/>
          <a:lstStyle/>
          <a:p>
            <a:pPr indent="0" marL="0">
              <a:buNone/>
            </a:pPr>
            <a:r>
              <a:rPr lang="en-US" sz="1500" b="1" dirty="0">
                <a:solidFill>
                  <a:srgbClr val="F8EFDF"/>
                </a:solidFill>
                <a:latin typeface="Arial" pitchFamily="34" charset="0"/>
                <a:ea typeface="Arial" pitchFamily="34" charset="-122"/>
                <a:cs typeface="Arial" pitchFamily="34" charset="-120"/>
              </a:rPr>
              <a:t>WHERE IT BREAKS AWAY</a:t>
            </a:r>
            <a:endParaRPr lang="en-US" sz="1500" dirty="0"/>
          </a:p>
        </p:txBody>
      </p:sp>
      <p:sp>
        <p:nvSpPr>
          <p:cNvPr id="15" name="Shape 12"/>
          <p:cNvSpPr/>
          <p:nvPr/>
        </p:nvSpPr>
        <p:spPr>
          <a:xfrm>
            <a:off x="6370168" y="2707969"/>
            <a:ext cx="5272888" cy="0"/>
          </a:xfrm>
          <a:prstGeom prst="line">
            <a:avLst/>
          </a:prstGeom>
          <a:noFill/>
          <a:ln w="9525">
            <a:solidFill>
              <a:srgbClr val="3B2D3F"/>
            </a:solidFill>
            <a:prstDash val="solid"/>
          </a:ln>
        </p:spPr>
      </p:sp>
      <p:sp>
        <p:nvSpPr>
          <p:cNvPr id="16" name="Text 13"/>
          <p:cNvSpPr txBox="1"/>
          <p:nvPr/>
        </p:nvSpPr>
        <p:spPr>
          <a:xfrm>
            <a:off x="6370168" y="2799409"/>
            <a:ext cx="1737360" cy="457200"/>
          </a:xfrm>
          <a:prstGeom prst="rect">
            <a:avLst/>
          </a:prstGeom>
          <a:noFill/>
          <a:ln/>
        </p:spPr>
        <p:txBody>
          <a:bodyPr wrap="square" lIns="0" tIns="0" rIns="0" bIns="0" rtlCol="0" anchor="ctr"/>
          <a:lstStyle/>
          <a:p>
            <a:pPr indent="0" marL="0">
              <a:buNone/>
            </a:pPr>
            <a:r>
              <a:rPr lang="en-US" sz="1150" b="1" dirty="0">
                <a:solidFill>
                  <a:srgbClr val="FF4F8B"/>
                </a:solidFill>
                <a:latin typeface="Arial" pitchFamily="34" charset="0"/>
                <a:ea typeface="Arial" pitchFamily="34" charset="-122"/>
                <a:cs typeface="Arial" pitchFamily="34" charset="-120"/>
              </a:rPr>
              <a:t>POINT OF VIEW</a:t>
            </a:r>
            <a:endParaRPr lang="en-US" sz="1150" dirty="0"/>
          </a:p>
        </p:txBody>
      </p:sp>
      <p:sp>
        <p:nvSpPr>
          <p:cNvPr id="17" name="Text 14"/>
          <p:cNvSpPr txBox="1"/>
          <p:nvPr/>
        </p:nvSpPr>
        <p:spPr>
          <a:xfrm>
            <a:off x="8198968" y="2781121"/>
            <a:ext cx="3444088" cy="502920"/>
          </a:xfrm>
          <a:prstGeom prst="rect">
            <a:avLst/>
          </a:prstGeom>
          <a:noFill/>
          <a:ln/>
        </p:spPr>
        <p:txBody>
          <a:bodyPr wrap="square" lIns="0" tIns="0" rIns="0" bIns="0" rtlCol="0" anchor="t"/>
          <a:lstStyle/>
          <a:p>
            <a:pPr indent="0" marL="0">
              <a:spcAft>
                <a:spcPts val="600"/>
              </a:spcAft>
              <a:buNone/>
            </a:pPr>
            <a:r>
              <a:rPr lang="en-US" sz="1250" dirty="0">
                <a:solidFill>
                  <a:srgbClr val="B9ABA3"/>
                </a:solidFill>
                <a:latin typeface="Georgia" pitchFamily="34" charset="0"/>
                <a:ea typeface="Georgia" pitchFamily="34" charset="-122"/>
                <a:cs typeface="Georgia" pitchFamily="34" charset="-120"/>
              </a:rPr>
              <a:t>An immigrant community telling its own story, with its own laws and debts.</a:t>
            </a:r>
            <a:endParaRPr lang="en-US" sz="1250" dirty="0"/>
          </a:p>
        </p:txBody>
      </p:sp>
      <p:sp>
        <p:nvSpPr>
          <p:cNvPr id="18" name="Shape 15"/>
          <p:cNvSpPr/>
          <p:nvPr/>
        </p:nvSpPr>
        <p:spPr>
          <a:xfrm>
            <a:off x="6370168" y="3311473"/>
            <a:ext cx="5272888" cy="0"/>
          </a:xfrm>
          <a:prstGeom prst="line">
            <a:avLst/>
          </a:prstGeom>
          <a:noFill/>
          <a:ln w="9525">
            <a:solidFill>
              <a:srgbClr val="3B2D3F"/>
            </a:solidFill>
            <a:prstDash val="solid"/>
          </a:ln>
        </p:spPr>
      </p:sp>
      <p:sp>
        <p:nvSpPr>
          <p:cNvPr id="19" name="Text 16"/>
          <p:cNvSpPr txBox="1"/>
          <p:nvPr/>
        </p:nvSpPr>
        <p:spPr>
          <a:xfrm>
            <a:off x="6370168" y="3402913"/>
            <a:ext cx="1737360" cy="457200"/>
          </a:xfrm>
          <a:prstGeom prst="rect">
            <a:avLst/>
          </a:prstGeom>
          <a:noFill/>
          <a:ln/>
        </p:spPr>
        <p:txBody>
          <a:bodyPr wrap="square" lIns="0" tIns="0" rIns="0" bIns="0" rtlCol="0" anchor="ctr"/>
          <a:lstStyle/>
          <a:p>
            <a:pPr indent="0" marL="0">
              <a:buNone/>
            </a:pPr>
            <a:r>
              <a:rPr lang="en-US" sz="1150" b="1" dirty="0">
                <a:solidFill>
                  <a:srgbClr val="FF4F8B"/>
                </a:solidFill>
                <a:latin typeface="Arial" pitchFamily="34" charset="0"/>
                <a:ea typeface="Arial" pitchFamily="34" charset="-122"/>
                <a:cs typeface="Arial" pitchFamily="34" charset="-120"/>
              </a:rPr>
              <a:t>THE VOICE</a:t>
            </a:r>
            <a:endParaRPr lang="en-US" sz="1150" dirty="0"/>
          </a:p>
        </p:txBody>
      </p:sp>
      <p:sp>
        <p:nvSpPr>
          <p:cNvPr id="20" name="Text 17"/>
          <p:cNvSpPr txBox="1"/>
          <p:nvPr/>
        </p:nvSpPr>
        <p:spPr>
          <a:xfrm>
            <a:off x="8198968" y="3384625"/>
            <a:ext cx="3444088" cy="502920"/>
          </a:xfrm>
          <a:prstGeom prst="rect">
            <a:avLst/>
          </a:prstGeom>
          <a:noFill/>
          <a:ln/>
        </p:spPr>
        <p:txBody>
          <a:bodyPr wrap="square" lIns="0" tIns="0" rIns="0" bIns="0" rtlCol="0" anchor="t"/>
          <a:lstStyle/>
          <a:p>
            <a:pPr indent="0" marL="0">
              <a:spcAft>
                <a:spcPts val="600"/>
              </a:spcAft>
              <a:buNone/>
            </a:pPr>
            <a:r>
              <a:rPr lang="en-US" sz="1250" dirty="0">
                <a:solidFill>
                  <a:srgbClr val="B9ABA3"/>
                </a:solidFill>
                <a:latin typeface="Georgia" pitchFamily="34" charset="0"/>
                <a:ea typeface="Georgia" pitchFamily="34" charset="-122"/>
                <a:cs typeface="Georgia" pitchFamily="34" charset="-120"/>
              </a:rPr>
              <a:t>Apa narrates: she doesn’t shoot or run, but keeps the books on everything.</a:t>
            </a:r>
            <a:endParaRPr lang="en-US" sz="1250" dirty="0"/>
          </a:p>
        </p:txBody>
      </p:sp>
      <p:sp>
        <p:nvSpPr>
          <p:cNvPr id="21" name="Shape 18"/>
          <p:cNvSpPr/>
          <p:nvPr/>
        </p:nvSpPr>
        <p:spPr>
          <a:xfrm>
            <a:off x="6370168" y="3914977"/>
            <a:ext cx="5272888" cy="0"/>
          </a:xfrm>
          <a:prstGeom prst="line">
            <a:avLst/>
          </a:prstGeom>
          <a:noFill/>
          <a:ln w="9525">
            <a:solidFill>
              <a:srgbClr val="3B2D3F"/>
            </a:solidFill>
            <a:prstDash val="solid"/>
          </a:ln>
        </p:spPr>
      </p:sp>
      <p:sp>
        <p:nvSpPr>
          <p:cNvPr id="22" name="Text 19"/>
          <p:cNvSpPr txBox="1"/>
          <p:nvPr/>
        </p:nvSpPr>
        <p:spPr>
          <a:xfrm>
            <a:off x="6370168" y="4006417"/>
            <a:ext cx="1737360" cy="457200"/>
          </a:xfrm>
          <a:prstGeom prst="rect">
            <a:avLst/>
          </a:prstGeom>
          <a:noFill/>
          <a:ln/>
        </p:spPr>
        <p:txBody>
          <a:bodyPr wrap="square" lIns="0" tIns="0" rIns="0" bIns="0" rtlCol="0" anchor="ctr"/>
          <a:lstStyle/>
          <a:p>
            <a:pPr indent="0" marL="0">
              <a:buNone/>
            </a:pPr>
            <a:r>
              <a:rPr lang="en-US" sz="1150" b="1" dirty="0">
                <a:solidFill>
                  <a:srgbClr val="FF4F8B"/>
                </a:solidFill>
                <a:latin typeface="Arial" pitchFamily="34" charset="0"/>
                <a:ea typeface="Arial" pitchFamily="34" charset="-122"/>
                <a:cs typeface="Arial" pitchFamily="34" charset="-120"/>
              </a:rPr>
              <a:t>THE GAZE</a:t>
            </a:r>
            <a:endParaRPr lang="en-US" sz="1150" dirty="0"/>
          </a:p>
        </p:txBody>
      </p:sp>
      <p:sp>
        <p:nvSpPr>
          <p:cNvPr id="23" name="Text 20"/>
          <p:cNvSpPr txBox="1"/>
          <p:nvPr/>
        </p:nvSpPr>
        <p:spPr>
          <a:xfrm>
            <a:off x="8198968" y="3988129"/>
            <a:ext cx="3444088" cy="502920"/>
          </a:xfrm>
          <a:prstGeom prst="rect">
            <a:avLst/>
          </a:prstGeom>
          <a:noFill/>
          <a:ln/>
        </p:spPr>
        <p:txBody>
          <a:bodyPr wrap="square" lIns="0" tIns="0" rIns="0" bIns="0" rtlCol="0" anchor="t"/>
          <a:lstStyle/>
          <a:p>
            <a:pPr indent="0" marL="0">
              <a:spcAft>
                <a:spcPts val="600"/>
              </a:spcAft>
              <a:buNone/>
            </a:pPr>
            <a:r>
              <a:rPr lang="en-US" sz="1250" dirty="0">
                <a:solidFill>
                  <a:srgbClr val="B9ABA3"/>
                </a:solidFill>
                <a:latin typeface="Georgia" pitchFamily="34" charset="0"/>
                <a:ea typeface="Georgia" pitchFamily="34" charset="-122"/>
                <a:cs typeface="Georgia" pitchFamily="34" charset="-120"/>
              </a:rPr>
              <a:t>Rome at bike height and on an app’s timer.</a:t>
            </a:r>
            <a:endParaRPr lang="en-US" sz="1250" dirty="0"/>
          </a:p>
        </p:txBody>
      </p:sp>
      <p:sp>
        <p:nvSpPr>
          <p:cNvPr id="24" name="Shape 21"/>
          <p:cNvSpPr/>
          <p:nvPr/>
        </p:nvSpPr>
        <p:spPr>
          <a:xfrm>
            <a:off x="6370168" y="4518481"/>
            <a:ext cx="5272888" cy="0"/>
          </a:xfrm>
          <a:prstGeom prst="line">
            <a:avLst/>
          </a:prstGeom>
          <a:noFill/>
          <a:ln w="9525">
            <a:solidFill>
              <a:srgbClr val="3B2D3F"/>
            </a:solidFill>
            <a:prstDash val="solid"/>
          </a:ln>
        </p:spPr>
      </p:sp>
      <p:sp>
        <p:nvSpPr>
          <p:cNvPr id="25" name="Text 22"/>
          <p:cNvSpPr txBox="1"/>
          <p:nvPr/>
        </p:nvSpPr>
        <p:spPr>
          <a:xfrm>
            <a:off x="6370168" y="4609921"/>
            <a:ext cx="1737360" cy="457200"/>
          </a:xfrm>
          <a:prstGeom prst="rect">
            <a:avLst/>
          </a:prstGeom>
          <a:noFill/>
          <a:ln/>
        </p:spPr>
        <p:txBody>
          <a:bodyPr wrap="square" lIns="0" tIns="0" rIns="0" bIns="0" rtlCol="0" anchor="ctr"/>
          <a:lstStyle/>
          <a:p>
            <a:pPr indent="0" marL="0">
              <a:buNone/>
            </a:pPr>
            <a:r>
              <a:rPr lang="en-US" sz="1150" b="1" dirty="0">
                <a:solidFill>
                  <a:srgbClr val="FF4F8B"/>
                </a:solidFill>
                <a:latin typeface="Arial" pitchFamily="34" charset="0"/>
                <a:ea typeface="Arial" pitchFamily="34" charset="-122"/>
                <a:cs typeface="Arial" pitchFamily="34" charset="-120"/>
              </a:rPr>
              <a:t>SOCIAL MEDIA AS TRUTH</a:t>
            </a:r>
            <a:endParaRPr lang="en-US" sz="1150" dirty="0"/>
          </a:p>
        </p:txBody>
      </p:sp>
      <p:sp>
        <p:nvSpPr>
          <p:cNvPr id="26" name="Text 23"/>
          <p:cNvSpPr txBox="1"/>
          <p:nvPr/>
        </p:nvSpPr>
        <p:spPr>
          <a:xfrm>
            <a:off x="8198968" y="4591633"/>
            <a:ext cx="3444088" cy="502920"/>
          </a:xfrm>
          <a:prstGeom prst="rect">
            <a:avLst/>
          </a:prstGeom>
          <a:noFill/>
          <a:ln/>
        </p:spPr>
        <p:txBody>
          <a:bodyPr wrap="square" lIns="0" tIns="0" rIns="0" bIns="0" rtlCol="0" anchor="t"/>
          <a:lstStyle/>
          <a:p>
            <a:pPr indent="0" marL="0">
              <a:spcAft>
                <a:spcPts val="600"/>
              </a:spcAft>
              <a:buNone/>
            </a:pPr>
            <a:r>
              <a:rPr lang="en-US" sz="1250" dirty="0">
                <a:solidFill>
                  <a:srgbClr val="B9ABA3"/>
                </a:solidFill>
                <a:latin typeface="Georgia" pitchFamily="34" charset="0"/>
                <a:ea typeface="Georgia" pitchFamily="34" charset="-122"/>
                <a:cs typeface="Georgia" pitchFamily="34" charset="-120"/>
              </a:rPr>
              <a:t>Exhibitionism, redemption and proof of truth, like trap music.</a:t>
            </a:r>
            <a:endParaRPr lang="en-US" sz="1250" dirty="0"/>
          </a:p>
        </p:txBody>
      </p:sp>
      <p:sp>
        <p:nvSpPr>
          <p:cNvPr id="27" name="Shape 24"/>
          <p:cNvSpPr/>
          <p:nvPr/>
        </p:nvSpPr>
        <p:spPr>
          <a:xfrm>
            <a:off x="6370168" y="5121985"/>
            <a:ext cx="5272888" cy="0"/>
          </a:xfrm>
          <a:prstGeom prst="line">
            <a:avLst/>
          </a:prstGeom>
          <a:noFill/>
          <a:ln w="9525">
            <a:solidFill>
              <a:srgbClr val="3B2D3F"/>
            </a:solidFill>
            <a:prstDash val="solid"/>
          </a:ln>
        </p:spPr>
      </p:sp>
      <p:sp>
        <p:nvSpPr>
          <p:cNvPr id="28" name="Text 25"/>
          <p:cNvSpPr txBox="1"/>
          <p:nvPr/>
        </p:nvSpPr>
        <p:spPr>
          <a:xfrm>
            <a:off x="6370168" y="5213425"/>
            <a:ext cx="1737360" cy="457200"/>
          </a:xfrm>
          <a:prstGeom prst="rect">
            <a:avLst/>
          </a:prstGeom>
          <a:noFill/>
          <a:ln/>
        </p:spPr>
        <p:txBody>
          <a:bodyPr wrap="square" lIns="0" tIns="0" rIns="0" bIns="0" rtlCol="0" anchor="ctr"/>
          <a:lstStyle/>
          <a:p>
            <a:pPr indent="0" marL="0">
              <a:buNone/>
            </a:pPr>
            <a:r>
              <a:rPr lang="en-US" sz="1150" b="1" dirty="0">
                <a:solidFill>
                  <a:srgbClr val="FF4F8B"/>
                </a:solidFill>
                <a:latin typeface="Arial" pitchFamily="34" charset="0"/>
                <a:ea typeface="Arial" pitchFamily="34" charset="-122"/>
                <a:cs typeface="Arial" pitchFamily="34" charset="-120"/>
              </a:rPr>
              <a:t>JOY</a:t>
            </a:r>
            <a:endParaRPr lang="en-US" sz="1150" dirty="0"/>
          </a:p>
        </p:txBody>
      </p:sp>
      <p:sp>
        <p:nvSpPr>
          <p:cNvPr id="29" name="Text 26"/>
          <p:cNvSpPr txBox="1"/>
          <p:nvPr/>
        </p:nvSpPr>
        <p:spPr>
          <a:xfrm>
            <a:off x="8198968" y="5195137"/>
            <a:ext cx="3444088" cy="502920"/>
          </a:xfrm>
          <a:prstGeom prst="rect">
            <a:avLst/>
          </a:prstGeom>
          <a:noFill/>
          <a:ln/>
        </p:spPr>
        <p:txBody>
          <a:bodyPr wrap="square" lIns="0" tIns="0" rIns="0" bIns="0" rtlCol="0" anchor="t"/>
          <a:lstStyle/>
          <a:p>
            <a:pPr indent="0" marL="0">
              <a:spcAft>
                <a:spcPts val="600"/>
              </a:spcAft>
              <a:buNone/>
            </a:pPr>
            <a:r>
              <a:rPr lang="en-US" sz="1250" dirty="0">
                <a:solidFill>
                  <a:srgbClr val="B9ABA3"/>
                </a:solidFill>
                <a:latin typeface="Georgia" pitchFamily="34" charset="0"/>
                <a:ea typeface="Georgia" pitchFamily="34" charset="-122"/>
                <a:cs typeface="Georgia" pitchFamily="34" charset="-120"/>
              </a:rPr>
              <a:t>Bangla-tech, red saris, the Boishakh new year next to the violence.</a:t>
            </a:r>
            <a:endParaRPr lang="en-US" sz="12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548640" y="502920"/>
            <a:ext cx="73152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MARKET</a:t>
            </a:r>
            <a:endParaRPr lang="en-US" sz="1050" dirty="0"/>
          </a:p>
        </p:txBody>
      </p:sp>
      <p:pic>
        <p:nvPicPr>
          <p:cNvPr id="3" name="Image 0" descr="t-mercato">    </p:cNvPr>
          <p:cNvPicPr>
            <a:picLocks noChangeAspect="1"/>
          </p:cNvPicPr>
          <p:nvPr/>
        </p:nvPicPr>
        <p:blipFill>
          <a:blip r:embed="rId1"/>
          <a:stretch>
            <a:fillRect/>
          </a:stretch>
        </p:blipFill>
        <p:spPr>
          <a:xfrm>
            <a:off x="548640" y="813816"/>
            <a:ext cx="10515600" cy="586680"/>
          </a:xfrm>
          <a:prstGeom prst="rect">
            <a:avLst/>
          </a:prstGeom>
        </p:spPr>
      </p:pic>
      <p:sp>
        <p:nvSpPr>
          <p:cNvPr id="4" name="Text 1"/>
          <p:cNvSpPr txBox="1"/>
          <p:nvPr/>
        </p:nvSpPr>
        <p:spPr>
          <a:xfrm>
            <a:off x="548640" y="1839408"/>
            <a:ext cx="3454298" cy="292608"/>
          </a:xfrm>
          <a:prstGeom prst="rect">
            <a:avLst/>
          </a:prstGeom>
          <a:noFill/>
          <a:ln/>
        </p:spPr>
        <p:txBody>
          <a:bodyPr wrap="square" lIns="0" tIns="0" rIns="0" bIns="0" rtlCol="0" anchor="t"/>
          <a:lstStyle/>
          <a:p>
            <a:pPr indent="0" marL="0">
              <a:buNone/>
            </a:pPr>
            <a:r>
              <a:rPr lang="en-US" sz="1100" b="1" spc="200" kern="0" dirty="0">
                <a:solidFill>
                  <a:srgbClr val="1FB57C"/>
                </a:solidFill>
                <a:latin typeface="Arial" pitchFamily="34" charset="0"/>
                <a:ea typeface="Arial" pitchFamily="34" charset="-122"/>
                <a:cs typeface="Arial" pitchFamily="34" charset="-120"/>
              </a:rPr>
              <a:t>WHY NOW</a:t>
            </a:r>
            <a:endParaRPr lang="en-US" sz="1100" dirty="0"/>
          </a:p>
        </p:txBody>
      </p:sp>
      <p:sp>
        <p:nvSpPr>
          <p:cNvPr id="5" name="Text 2"/>
          <p:cNvSpPr txBox="1"/>
          <p:nvPr/>
        </p:nvSpPr>
        <p:spPr>
          <a:xfrm>
            <a:off x="548640" y="2250888"/>
            <a:ext cx="3454298" cy="3657600"/>
          </a:xfrm>
          <a:prstGeom prst="rect">
            <a:avLst/>
          </a:prstGeom>
          <a:noFill/>
          <a:ln/>
        </p:spPr>
        <p:txBody>
          <a:bodyPr wrap="square" lIns="0" tIns="0" rIns="0" bIns="0" rtlCol="0" anchor="t"/>
          <a:lstStyle/>
          <a:p>
            <a:pPr indent="0" marL="0">
              <a:spcAft>
                <a:spcPts val="600"/>
              </a:spcAft>
              <a:buNone/>
            </a:pPr>
            <a:r>
              <a:rPr lang="en-US" sz="1450" dirty="0">
                <a:solidFill>
                  <a:srgbClr val="F8EFDF"/>
                </a:solidFill>
                <a:latin typeface="Georgia" pitchFamily="34" charset="0"/>
                <a:ea typeface="Georgia" pitchFamily="34" charset="-122"/>
                <a:cs typeface="Georgia" pitchFamily="34" charset="-120"/>
              </a:rPr>
              <a:t>Every night riders cross our cities and almost nobody looks them in the face. Rome’s Bengali community is one of the largest in Europe, yet the screen has never told its story from the inside. And social media has turned violence into content and followers into power.</a:t>
            </a:r>
            <a:endParaRPr lang="en-US" sz="1450" dirty="0"/>
          </a:p>
        </p:txBody>
      </p:sp>
      <p:sp>
        <p:nvSpPr>
          <p:cNvPr id="6" name="Text 3"/>
          <p:cNvSpPr txBox="1"/>
          <p:nvPr/>
        </p:nvSpPr>
        <p:spPr>
          <a:xfrm>
            <a:off x="4368698" y="1839408"/>
            <a:ext cx="3454298" cy="292608"/>
          </a:xfrm>
          <a:prstGeom prst="rect">
            <a:avLst/>
          </a:prstGeom>
          <a:noFill/>
          <a:ln/>
        </p:spPr>
        <p:txBody>
          <a:bodyPr wrap="square" lIns="0" tIns="0" rIns="0" bIns="0" rtlCol="0" anchor="t"/>
          <a:lstStyle/>
          <a:p>
            <a:pPr indent="0" marL="0">
              <a:buNone/>
            </a:pPr>
            <a:r>
              <a:rPr lang="en-US" sz="1100" b="1" spc="200" kern="0" dirty="0">
                <a:solidFill>
                  <a:srgbClr val="FF4F8B"/>
                </a:solidFill>
                <a:latin typeface="Arial" pitchFamily="34" charset="0"/>
                <a:ea typeface="Arial" pitchFamily="34" charset="-122"/>
                <a:cs typeface="Arial" pitchFamily="34" charset="-120"/>
              </a:rPr>
              <a:t>COMPARABLE TITLES</a:t>
            </a:r>
            <a:endParaRPr lang="en-US" sz="1100" dirty="0"/>
          </a:p>
        </p:txBody>
      </p:sp>
      <p:sp>
        <p:nvSpPr>
          <p:cNvPr id="7" name="Text 4"/>
          <p:cNvSpPr txBox="1"/>
          <p:nvPr/>
        </p:nvSpPr>
        <p:spPr>
          <a:xfrm>
            <a:off x="4368698" y="2250888"/>
            <a:ext cx="3454298" cy="274320"/>
          </a:xfrm>
          <a:prstGeom prst="rect">
            <a:avLst/>
          </a:prstGeom>
          <a:noFill/>
          <a:ln/>
        </p:spPr>
        <p:txBody>
          <a:bodyPr wrap="square" lIns="0" tIns="0" rIns="0" bIns="0" rtlCol="0" anchor="ctr"/>
          <a:lstStyle/>
          <a:p>
            <a:pPr indent="0" marL="0">
              <a:buNone/>
            </a:pPr>
            <a:r>
              <a:rPr lang="en-US" sz="1300" b="1" dirty="0">
                <a:solidFill>
                  <a:srgbClr val="FF4F8B"/>
                </a:solidFill>
                <a:latin typeface="Arial" pitchFamily="34" charset="0"/>
                <a:ea typeface="Arial" pitchFamily="34" charset="-122"/>
                <a:cs typeface="Arial" pitchFamily="34" charset="-120"/>
              </a:rPr>
              <a:t>TOP BOY</a:t>
            </a:r>
            <a:endParaRPr lang="en-US" sz="1300" dirty="0"/>
          </a:p>
        </p:txBody>
      </p:sp>
      <p:sp>
        <p:nvSpPr>
          <p:cNvPr id="8" name="Text 5"/>
          <p:cNvSpPr txBox="1"/>
          <p:nvPr/>
        </p:nvSpPr>
        <p:spPr>
          <a:xfrm>
            <a:off x="4368698" y="2506920"/>
            <a:ext cx="3454298" cy="201168"/>
          </a:xfrm>
          <a:prstGeom prst="rect">
            <a:avLst/>
          </a:prstGeom>
          <a:noFill/>
          <a:ln/>
        </p:spPr>
        <p:txBody>
          <a:bodyPr wrap="square" lIns="0" tIns="0" rIns="0" bIns="0" rtlCol="0" anchor="ctr"/>
          <a:lstStyle/>
          <a:p>
            <a:pPr indent="0" marL="0">
              <a:buNone/>
            </a:pPr>
            <a:r>
              <a:rPr lang="en-US" sz="950" dirty="0">
                <a:solidFill>
                  <a:srgbClr val="F8EFDF"/>
                </a:solidFill>
                <a:latin typeface="Arial" pitchFamily="34" charset="0"/>
                <a:ea typeface="Arial" pitchFamily="34" charset="-122"/>
                <a:cs typeface="Arial" pitchFamily="34" charset="-120"/>
              </a:rPr>
              <a:t>by Ronan Bennett</a:t>
            </a:r>
            <a:endParaRPr lang="en-US" sz="950" dirty="0"/>
          </a:p>
        </p:txBody>
      </p:sp>
      <p:sp>
        <p:nvSpPr>
          <p:cNvPr id="9" name="Text 6"/>
          <p:cNvSpPr txBox="1"/>
          <p:nvPr/>
        </p:nvSpPr>
        <p:spPr>
          <a:xfrm>
            <a:off x="4368698" y="2708088"/>
            <a:ext cx="3454298" cy="228600"/>
          </a:xfrm>
          <a:prstGeom prst="rect">
            <a:avLst/>
          </a:prstGeom>
          <a:noFill/>
          <a:ln/>
        </p:spPr>
        <p:txBody>
          <a:bodyPr wrap="square" lIns="0" tIns="0" rIns="0" bIns="0" rtlCol="0" anchor="t"/>
          <a:lstStyle/>
          <a:p>
            <a:pPr indent="0" marL="0">
              <a:spcAft>
                <a:spcPts val="600"/>
              </a:spcAft>
              <a:buNone/>
            </a:pPr>
            <a:r>
              <a:rPr lang="en-US" sz="1100" dirty="0">
                <a:solidFill>
                  <a:srgbClr val="B9ABA3"/>
                </a:solidFill>
                <a:latin typeface="Georgia" pitchFamily="34" charset="0"/>
                <a:ea typeface="Georgia" pitchFamily="34" charset="-122"/>
                <a:cs typeface="Georgia" pitchFamily="34" charset="-120"/>
              </a:rPr>
              <a:t>The outskirts gang told by its own community</a:t>
            </a:r>
            <a:endParaRPr lang="en-US" sz="1100" dirty="0"/>
          </a:p>
        </p:txBody>
      </p:sp>
      <p:sp>
        <p:nvSpPr>
          <p:cNvPr id="10" name="Shape 7"/>
          <p:cNvSpPr/>
          <p:nvPr/>
        </p:nvSpPr>
        <p:spPr>
          <a:xfrm>
            <a:off x="4368698" y="2945832"/>
            <a:ext cx="3454298" cy="0"/>
          </a:xfrm>
          <a:prstGeom prst="line">
            <a:avLst/>
          </a:prstGeom>
          <a:noFill/>
          <a:ln w="9525">
            <a:solidFill>
              <a:srgbClr val="3B2D3F"/>
            </a:solidFill>
            <a:prstDash val="solid"/>
          </a:ln>
        </p:spPr>
      </p:sp>
      <p:sp>
        <p:nvSpPr>
          <p:cNvPr id="11" name="Text 8"/>
          <p:cNvSpPr txBox="1"/>
          <p:nvPr/>
        </p:nvSpPr>
        <p:spPr>
          <a:xfrm>
            <a:off x="4368698" y="2982408"/>
            <a:ext cx="3454298" cy="274320"/>
          </a:xfrm>
          <a:prstGeom prst="rect">
            <a:avLst/>
          </a:prstGeom>
          <a:noFill/>
          <a:ln/>
        </p:spPr>
        <p:txBody>
          <a:bodyPr wrap="square" lIns="0" tIns="0" rIns="0" bIns="0" rtlCol="0" anchor="ctr"/>
          <a:lstStyle/>
          <a:p>
            <a:pPr indent="0" marL="0">
              <a:buNone/>
            </a:pPr>
            <a:r>
              <a:rPr lang="en-US" sz="1300" b="1" dirty="0">
                <a:solidFill>
                  <a:srgbClr val="FF4F8B"/>
                </a:solidFill>
                <a:latin typeface="Arial" pitchFamily="34" charset="0"/>
                <a:ea typeface="Arial" pitchFamily="34" charset="-122"/>
                <a:cs typeface="Arial" pitchFamily="34" charset="-120"/>
              </a:rPr>
              <a:t>SCARFACE</a:t>
            </a:r>
            <a:endParaRPr lang="en-US" sz="1300" dirty="0"/>
          </a:p>
        </p:txBody>
      </p:sp>
      <p:sp>
        <p:nvSpPr>
          <p:cNvPr id="12" name="Text 9"/>
          <p:cNvSpPr txBox="1"/>
          <p:nvPr/>
        </p:nvSpPr>
        <p:spPr>
          <a:xfrm>
            <a:off x="4368698" y="3238440"/>
            <a:ext cx="3454298" cy="201168"/>
          </a:xfrm>
          <a:prstGeom prst="rect">
            <a:avLst/>
          </a:prstGeom>
          <a:noFill/>
          <a:ln/>
        </p:spPr>
        <p:txBody>
          <a:bodyPr wrap="square" lIns="0" tIns="0" rIns="0" bIns="0" rtlCol="0" anchor="ctr"/>
          <a:lstStyle/>
          <a:p>
            <a:pPr indent="0" marL="0">
              <a:buNone/>
            </a:pPr>
            <a:r>
              <a:rPr lang="en-US" sz="950" dirty="0">
                <a:solidFill>
                  <a:srgbClr val="F8EFDF"/>
                </a:solidFill>
                <a:latin typeface="Arial" pitchFamily="34" charset="0"/>
                <a:ea typeface="Arial" pitchFamily="34" charset="-122"/>
                <a:cs typeface="Arial" pitchFamily="34" charset="-120"/>
              </a:rPr>
              <a:t>by Brian De Palma</a:t>
            </a:r>
            <a:endParaRPr lang="en-US" sz="950" dirty="0"/>
          </a:p>
        </p:txBody>
      </p:sp>
      <p:sp>
        <p:nvSpPr>
          <p:cNvPr id="13" name="Text 10"/>
          <p:cNvSpPr txBox="1"/>
          <p:nvPr/>
        </p:nvSpPr>
        <p:spPr>
          <a:xfrm>
            <a:off x="4368698" y="3439608"/>
            <a:ext cx="3454298" cy="228600"/>
          </a:xfrm>
          <a:prstGeom prst="rect">
            <a:avLst/>
          </a:prstGeom>
          <a:noFill/>
          <a:ln/>
        </p:spPr>
        <p:txBody>
          <a:bodyPr wrap="square" lIns="0" tIns="0" rIns="0" bIns="0" rtlCol="0" anchor="t"/>
          <a:lstStyle/>
          <a:p>
            <a:pPr indent="0" marL="0">
              <a:spcAft>
                <a:spcPts val="600"/>
              </a:spcAft>
              <a:buNone/>
            </a:pPr>
            <a:r>
              <a:rPr lang="en-US" sz="1100" dirty="0">
                <a:solidFill>
                  <a:srgbClr val="B9ABA3"/>
                </a:solidFill>
                <a:latin typeface="Georgia" pitchFamily="34" charset="0"/>
                <a:ea typeface="Georgia" pitchFamily="34" charset="-122"/>
                <a:cs typeface="Georgia" pitchFamily="34" charset="-120"/>
              </a:rPr>
              <a:t>The immigrant who wants the whole city</a:t>
            </a:r>
            <a:endParaRPr lang="en-US" sz="1100" dirty="0"/>
          </a:p>
        </p:txBody>
      </p:sp>
      <p:sp>
        <p:nvSpPr>
          <p:cNvPr id="14" name="Shape 11"/>
          <p:cNvSpPr/>
          <p:nvPr/>
        </p:nvSpPr>
        <p:spPr>
          <a:xfrm>
            <a:off x="4368698" y="3677352"/>
            <a:ext cx="3454298" cy="0"/>
          </a:xfrm>
          <a:prstGeom prst="line">
            <a:avLst/>
          </a:prstGeom>
          <a:noFill/>
          <a:ln w="9525">
            <a:solidFill>
              <a:srgbClr val="3B2D3F"/>
            </a:solidFill>
            <a:prstDash val="solid"/>
          </a:ln>
        </p:spPr>
      </p:sp>
      <p:sp>
        <p:nvSpPr>
          <p:cNvPr id="15" name="Text 12"/>
          <p:cNvSpPr txBox="1"/>
          <p:nvPr/>
        </p:nvSpPr>
        <p:spPr>
          <a:xfrm>
            <a:off x="4368698" y="3713928"/>
            <a:ext cx="3454298" cy="274320"/>
          </a:xfrm>
          <a:prstGeom prst="rect">
            <a:avLst/>
          </a:prstGeom>
          <a:noFill/>
          <a:ln/>
        </p:spPr>
        <p:txBody>
          <a:bodyPr wrap="square" lIns="0" tIns="0" rIns="0" bIns="0" rtlCol="0" anchor="ctr"/>
          <a:lstStyle/>
          <a:p>
            <a:pPr indent="0" marL="0">
              <a:buNone/>
            </a:pPr>
            <a:r>
              <a:rPr lang="en-US" sz="1300" b="1" dirty="0">
                <a:solidFill>
                  <a:srgbClr val="FF4F8B"/>
                </a:solidFill>
                <a:latin typeface="Arial" pitchFamily="34" charset="0"/>
                <a:ea typeface="Arial" pitchFamily="34" charset="-122"/>
                <a:cs typeface="Arial" pitchFamily="34" charset="-120"/>
              </a:rPr>
              <a:t>GANGS OF LONDON</a:t>
            </a:r>
            <a:endParaRPr lang="en-US" sz="1300" dirty="0"/>
          </a:p>
        </p:txBody>
      </p:sp>
      <p:sp>
        <p:nvSpPr>
          <p:cNvPr id="16" name="Text 13"/>
          <p:cNvSpPr txBox="1"/>
          <p:nvPr/>
        </p:nvSpPr>
        <p:spPr>
          <a:xfrm>
            <a:off x="4368698" y="3969960"/>
            <a:ext cx="3454298" cy="201168"/>
          </a:xfrm>
          <a:prstGeom prst="rect">
            <a:avLst/>
          </a:prstGeom>
          <a:noFill/>
          <a:ln/>
        </p:spPr>
        <p:txBody>
          <a:bodyPr wrap="square" lIns="0" tIns="0" rIns="0" bIns="0" rtlCol="0" anchor="ctr"/>
          <a:lstStyle/>
          <a:p>
            <a:pPr indent="0" marL="0">
              <a:buNone/>
            </a:pPr>
            <a:r>
              <a:rPr lang="en-US" sz="950" dirty="0">
                <a:solidFill>
                  <a:srgbClr val="F8EFDF"/>
                </a:solidFill>
                <a:latin typeface="Arial" pitchFamily="34" charset="0"/>
                <a:ea typeface="Arial" pitchFamily="34" charset="-122"/>
                <a:cs typeface="Arial" pitchFamily="34" charset="-120"/>
              </a:rPr>
              <a:t>by Gareth Evans and Matt Flannery</a:t>
            </a:r>
            <a:endParaRPr lang="en-US" sz="950" dirty="0"/>
          </a:p>
        </p:txBody>
      </p:sp>
      <p:sp>
        <p:nvSpPr>
          <p:cNvPr id="17" name="Text 14"/>
          <p:cNvSpPr txBox="1"/>
          <p:nvPr/>
        </p:nvSpPr>
        <p:spPr>
          <a:xfrm>
            <a:off x="4368698" y="4171128"/>
            <a:ext cx="3454298" cy="228600"/>
          </a:xfrm>
          <a:prstGeom prst="rect">
            <a:avLst/>
          </a:prstGeom>
          <a:noFill/>
          <a:ln/>
        </p:spPr>
        <p:txBody>
          <a:bodyPr wrap="square" lIns="0" tIns="0" rIns="0" bIns="0" rtlCol="0" anchor="t"/>
          <a:lstStyle/>
          <a:p>
            <a:pPr indent="0" marL="0">
              <a:spcAft>
                <a:spcPts val="600"/>
              </a:spcAft>
              <a:buNone/>
            </a:pPr>
            <a:r>
              <a:rPr lang="en-US" sz="1100" dirty="0">
                <a:solidFill>
                  <a:srgbClr val="B9ABA3"/>
                </a:solidFill>
                <a:latin typeface="Georgia" pitchFamily="34" charset="0"/>
                <a:ea typeface="Georgia" pitchFamily="34" charset="-122"/>
                <a:cs typeface="Georgia" pitchFamily="34" charset="-120"/>
              </a:rPr>
              <a:t>Immigrant clans and warehouse violence</a:t>
            </a:r>
            <a:endParaRPr lang="en-US" sz="1100" dirty="0"/>
          </a:p>
        </p:txBody>
      </p:sp>
      <p:sp>
        <p:nvSpPr>
          <p:cNvPr id="18" name="Shape 15"/>
          <p:cNvSpPr/>
          <p:nvPr/>
        </p:nvSpPr>
        <p:spPr>
          <a:xfrm>
            <a:off x="4368698" y="4408872"/>
            <a:ext cx="3454298" cy="0"/>
          </a:xfrm>
          <a:prstGeom prst="line">
            <a:avLst/>
          </a:prstGeom>
          <a:noFill/>
          <a:ln w="9525">
            <a:solidFill>
              <a:srgbClr val="3B2D3F"/>
            </a:solidFill>
            <a:prstDash val="solid"/>
          </a:ln>
        </p:spPr>
      </p:sp>
      <p:sp>
        <p:nvSpPr>
          <p:cNvPr id="19" name="Text 16"/>
          <p:cNvSpPr txBox="1"/>
          <p:nvPr/>
        </p:nvSpPr>
        <p:spPr>
          <a:xfrm>
            <a:off x="4368698" y="4445448"/>
            <a:ext cx="3454298" cy="274320"/>
          </a:xfrm>
          <a:prstGeom prst="rect">
            <a:avLst/>
          </a:prstGeom>
          <a:noFill/>
          <a:ln/>
        </p:spPr>
        <p:txBody>
          <a:bodyPr wrap="square" lIns="0" tIns="0" rIns="0" bIns="0" rtlCol="0" anchor="ctr"/>
          <a:lstStyle/>
          <a:p>
            <a:pPr indent="0" marL="0">
              <a:buNone/>
            </a:pPr>
            <a:r>
              <a:rPr lang="en-US" sz="1300" b="1" dirty="0">
                <a:solidFill>
                  <a:srgbClr val="FF4F8B"/>
                </a:solidFill>
                <a:latin typeface="Arial" pitchFamily="34" charset="0"/>
                <a:ea typeface="Arial" pitchFamily="34" charset="-122"/>
                <a:cs typeface="Arial" pitchFamily="34" charset="-120"/>
              </a:rPr>
              <a:t>ROMANZO CRIMINALE</a:t>
            </a:r>
            <a:endParaRPr lang="en-US" sz="1300" dirty="0"/>
          </a:p>
        </p:txBody>
      </p:sp>
      <p:sp>
        <p:nvSpPr>
          <p:cNvPr id="20" name="Text 17"/>
          <p:cNvSpPr txBox="1"/>
          <p:nvPr/>
        </p:nvSpPr>
        <p:spPr>
          <a:xfrm>
            <a:off x="4368698" y="4701480"/>
            <a:ext cx="3454298" cy="201168"/>
          </a:xfrm>
          <a:prstGeom prst="rect">
            <a:avLst/>
          </a:prstGeom>
          <a:noFill/>
          <a:ln/>
        </p:spPr>
        <p:txBody>
          <a:bodyPr wrap="square" lIns="0" tIns="0" rIns="0" bIns="0" rtlCol="0" anchor="ctr"/>
          <a:lstStyle/>
          <a:p>
            <a:pPr indent="0" marL="0">
              <a:buNone/>
            </a:pPr>
            <a:r>
              <a:rPr lang="en-US" sz="950" dirty="0">
                <a:solidFill>
                  <a:srgbClr val="F8EFDF"/>
                </a:solidFill>
                <a:latin typeface="Arial" pitchFamily="34" charset="0"/>
                <a:ea typeface="Arial" pitchFamily="34" charset="-122"/>
                <a:cs typeface="Arial" pitchFamily="34" charset="-120"/>
              </a:rPr>
              <a:t>by Stefano Sollima, from the novel by Giancarlo De Cataldo</a:t>
            </a:r>
            <a:endParaRPr lang="en-US" sz="950" dirty="0"/>
          </a:p>
        </p:txBody>
      </p:sp>
      <p:sp>
        <p:nvSpPr>
          <p:cNvPr id="21" name="Text 18"/>
          <p:cNvSpPr txBox="1"/>
          <p:nvPr/>
        </p:nvSpPr>
        <p:spPr>
          <a:xfrm>
            <a:off x="4368698" y="4902648"/>
            <a:ext cx="3454298" cy="228600"/>
          </a:xfrm>
          <a:prstGeom prst="rect">
            <a:avLst/>
          </a:prstGeom>
          <a:noFill/>
          <a:ln/>
        </p:spPr>
        <p:txBody>
          <a:bodyPr wrap="square" lIns="0" tIns="0" rIns="0" bIns="0" rtlCol="0" anchor="t"/>
          <a:lstStyle/>
          <a:p>
            <a:pPr indent="0" marL="0">
              <a:spcAft>
                <a:spcPts val="600"/>
              </a:spcAft>
              <a:buNone/>
            </a:pPr>
            <a:r>
              <a:rPr lang="en-US" sz="1100" dirty="0">
                <a:solidFill>
                  <a:srgbClr val="B9ABA3"/>
                </a:solidFill>
                <a:latin typeface="Georgia" pitchFamily="34" charset="0"/>
                <a:ea typeface="Georgia" pitchFamily="34" charset="-122"/>
                <a:cs typeface="Georgia" pitchFamily="34" charset="-120"/>
              </a:rPr>
              <a:t>Kids who want to take Rome</a:t>
            </a:r>
            <a:endParaRPr lang="en-US" sz="1100" dirty="0"/>
          </a:p>
        </p:txBody>
      </p:sp>
      <p:sp>
        <p:nvSpPr>
          <p:cNvPr id="22" name="Shape 19"/>
          <p:cNvSpPr/>
          <p:nvPr/>
        </p:nvSpPr>
        <p:spPr>
          <a:xfrm>
            <a:off x="4368698" y="5140392"/>
            <a:ext cx="3454298" cy="0"/>
          </a:xfrm>
          <a:prstGeom prst="line">
            <a:avLst/>
          </a:prstGeom>
          <a:noFill/>
          <a:ln w="9525">
            <a:solidFill>
              <a:srgbClr val="3B2D3F"/>
            </a:solidFill>
            <a:prstDash val="solid"/>
          </a:ln>
        </p:spPr>
      </p:sp>
      <p:sp>
        <p:nvSpPr>
          <p:cNvPr id="23" name="Text 20"/>
          <p:cNvSpPr txBox="1"/>
          <p:nvPr/>
        </p:nvSpPr>
        <p:spPr>
          <a:xfrm>
            <a:off x="4368698" y="5176968"/>
            <a:ext cx="3454298" cy="274320"/>
          </a:xfrm>
          <a:prstGeom prst="rect">
            <a:avLst/>
          </a:prstGeom>
          <a:noFill/>
          <a:ln/>
        </p:spPr>
        <p:txBody>
          <a:bodyPr wrap="square" lIns="0" tIns="0" rIns="0" bIns="0" rtlCol="0" anchor="ctr"/>
          <a:lstStyle/>
          <a:p>
            <a:pPr indent="0" marL="0">
              <a:buNone/>
            </a:pPr>
            <a:r>
              <a:rPr lang="en-US" sz="1300" b="1" dirty="0">
                <a:solidFill>
                  <a:srgbClr val="FF4F8B"/>
                </a:solidFill>
                <a:latin typeface="Arial" pitchFamily="34" charset="0"/>
                <a:ea typeface="Arial" pitchFamily="34" charset="-122"/>
                <a:cs typeface="Arial" pitchFamily="34" charset="-120"/>
              </a:rPr>
              <a:t>SNOWFALL</a:t>
            </a:r>
            <a:endParaRPr lang="en-US" sz="1300" dirty="0"/>
          </a:p>
        </p:txBody>
      </p:sp>
      <p:sp>
        <p:nvSpPr>
          <p:cNvPr id="24" name="Text 21"/>
          <p:cNvSpPr txBox="1"/>
          <p:nvPr/>
        </p:nvSpPr>
        <p:spPr>
          <a:xfrm>
            <a:off x="4368698" y="5433000"/>
            <a:ext cx="3454298" cy="201168"/>
          </a:xfrm>
          <a:prstGeom prst="rect">
            <a:avLst/>
          </a:prstGeom>
          <a:noFill/>
          <a:ln/>
        </p:spPr>
        <p:txBody>
          <a:bodyPr wrap="square" lIns="0" tIns="0" rIns="0" bIns="0" rtlCol="0" anchor="ctr"/>
          <a:lstStyle/>
          <a:p>
            <a:pPr indent="0" marL="0">
              <a:buNone/>
            </a:pPr>
            <a:r>
              <a:rPr lang="en-US" sz="950" dirty="0">
                <a:solidFill>
                  <a:srgbClr val="F8EFDF"/>
                </a:solidFill>
                <a:latin typeface="Arial" pitchFamily="34" charset="0"/>
                <a:ea typeface="Arial" pitchFamily="34" charset="-122"/>
                <a:cs typeface="Arial" pitchFamily="34" charset="-120"/>
              </a:rPr>
              <a:t>by John Singleton, Eric Amadio and Dave Andron</a:t>
            </a:r>
            <a:endParaRPr lang="en-US" sz="950" dirty="0"/>
          </a:p>
        </p:txBody>
      </p:sp>
      <p:sp>
        <p:nvSpPr>
          <p:cNvPr id="25" name="Text 22"/>
          <p:cNvSpPr txBox="1"/>
          <p:nvPr/>
        </p:nvSpPr>
        <p:spPr>
          <a:xfrm>
            <a:off x="4368698" y="5634168"/>
            <a:ext cx="3454298" cy="228600"/>
          </a:xfrm>
          <a:prstGeom prst="rect">
            <a:avLst/>
          </a:prstGeom>
          <a:noFill/>
          <a:ln/>
        </p:spPr>
        <p:txBody>
          <a:bodyPr wrap="square" lIns="0" tIns="0" rIns="0" bIns="0" rtlCol="0" anchor="t"/>
          <a:lstStyle/>
          <a:p>
            <a:pPr indent="0" marL="0">
              <a:spcAft>
                <a:spcPts val="600"/>
              </a:spcAft>
              <a:buNone/>
            </a:pPr>
            <a:r>
              <a:rPr lang="en-US" sz="1100" dirty="0">
                <a:solidFill>
                  <a:srgbClr val="B9ABA3"/>
                </a:solidFill>
                <a:latin typeface="Georgia" pitchFamily="34" charset="0"/>
                <a:ea typeface="Georgia" pitchFamily="34" charset="-122"/>
                <a:cs typeface="Georgia" pitchFamily="34" charset="-120"/>
              </a:rPr>
              <a:t>The fast rise and its price</a:t>
            </a:r>
            <a:endParaRPr lang="en-US" sz="1100" dirty="0"/>
          </a:p>
        </p:txBody>
      </p:sp>
      <p:sp>
        <p:nvSpPr>
          <p:cNvPr id="26" name="Shape 23"/>
          <p:cNvSpPr/>
          <p:nvPr/>
        </p:nvSpPr>
        <p:spPr>
          <a:xfrm>
            <a:off x="4368698" y="5871912"/>
            <a:ext cx="3454298" cy="0"/>
          </a:xfrm>
          <a:prstGeom prst="line">
            <a:avLst/>
          </a:prstGeom>
          <a:noFill/>
          <a:ln w="9525">
            <a:solidFill>
              <a:srgbClr val="3B2D3F"/>
            </a:solidFill>
            <a:prstDash val="solid"/>
          </a:ln>
        </p:spPr>
      </p:sp>
      <p:sp>
        <p:nvSpPr>
          <p:cNvPr id="27" name="Text 24"/>
          <p:cNvSpPr txBox="1"/>
          <p:nvPr/>
        </p:nvSpPr>
        <p:spPr>
          <a:xfrm>
            <a:off x="8188757" y="1839408"/>
            <a:ext cx="3454298" cy="292608"/>
          </a:xfrm>
          <a:prstGeom prst="rect">
            <a:avLst/>
          </a:prstGeom>
          <a:noFill/>
          <a:ln/>
        </p:spPr>
        <p:txBody>
          <a:bodyPr wrap="square" lIns="0" tIns="0" rIns="0" bIns="0" rtlCol="0" anchor="t"/>
          <a:lstStyle/>
          <a:p>
            <a:pPr indent="0" marL="0">
              <a:buNone/>
            </a:pPr>
            <a:r>
              <a:rPr lang="en-US" sz="1100" b="1" spc="200" kern="0" dirty="0">
                <a:solidFill>
                  <a:srgbClr val="35C8C1"/>
                </a:solidFill>
                <a:latin typeface="Arial" pitchFamily="34" charset="0"/>
                <a:ea typeface="Arial" pitchFamily="34" charset="-122"/>
                <a:cs typeface="Arial" pitchFamily="34" charset="-120"/>
              </a:rPr>
              <a:t>AUDIENCE</a:t>
            </a:r>
            <a:endParaRPr lang="en-US" sz="1100" dirty="0"/>
          </a:p>
        </p:txBody>
      </p:sp>
      <p:sp>
        <p:nvSpPr>
          <p:cNvPr id="28" name="Text 25"/>
          <p:cNvSpPr txBox="1"/>
          <p:nvPr/>
        </p:nvSpPr>
        <p:spPr>
          <a:xfrm>
            <a:off x="8188757" y="2250888"/>
            <a:ext cx="3454298" cy="3657600"/>
          </a:xfrm>
          <a:prstGeom prst="rect">
            <a:avLst/>
          </a:prstGeom>
          <a:noFill/>
          <a:ln/>
        </p:spPr>
        <p:txBody>
          <a:bodyPr wrap="square" lIns="0" tIns="0" rIns="0" bIns="0" rtlCol="0" anchor="t"/>
          <a:lstStyle/>
          <a:p>
            <a:pPr indent="0" marL="0">
              <a:spcAft>
                <a:spcPts val="600"/>
              </a:spcAft>
              <a:buNone/>
            </a:pPr>
            <a:r>
              <a:rPr lang="en-US" sz="1450" dirty="0">
                <a:solidFill>
                  <a:srgbClr val="F8EFDF"/>
                </a:solidFill>
                <a:latin typeface="Georgia" pitchFamily="34" charset="0"/>
                <a:ea typeface="Georgia" pitchFamily="34" charset="-122"/>
                <a:cs typeface="Georgia" pitchFamily="34" charset="-120"/>
              </a:rPr>
              <a:t>The European crime drama audience, ages 18–44, looking for new and authentic stories. Young people who live on social media. South Asian diaspora communities in Italy and across Europe. For streaming platforms and pay TV, with international distribution.</a:t>
            </a:r>
            <a:endParaRPr lang="en-US" sz="14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5.jpg">    </p:cNvPr>
          <p:cNvPicPr>
            <a:picLocks noChangeAspect="1"/>
          </p:cNvPicPr>
          <p:nvPr/>
        </p:nvPicPr>
        <p:blipFill>
          <a:blip r:embed="rId1"/>
          <a:stretch>
            <a:fillRect/>
          </a:stretch>
        </p:blipFill>
        <p:spPr>
          <a:xfrm>
            <a:off x="0" y="152400"/>
            <a:ext cx="5852160" cy="6705600"/>
          </a:xfrm>
          <a:prstGeom prst="rect">
            <a:avLst/>
          </a:prstGeom>
        </p:spPr>
      </p:pic>
      <p:sp>
        <p:nvSpPr>
          <p:cNvPr id="3" name="Shape 0"/>
          <p:cNvSpPr/>
          <p:nvPr/>
        </p:nvSpPr>
        <p:spPr>
          <a:xfrm rot="-90000">
            <a:off x="411480" y="502920"/>
            <a:ext cx="3840480" cy="1143000"/>
          </a:xfrm>
          <a:prstGeom prst="roundRect">
            <a:avLst>
              <a:gd name="adj" fmla="val 4000"/>
            </a:avLst>
          </a:prstGeom>
          <a:solidFill>
            <a:srgbClr val="0C6B4A"/>
          </a:solidFill>
          <a:ln w="38100">
            <a:solidFill>
              <a:srgbClr val="FFF6E3"/>
            </a:solidFill>
            <a:prstDash val="solid"/>
          </a:ln>
        </p:spPr>
      </p:sp>
      <p:pic>
        <p:nvPicPr>
          <p:cNvPr id="4" name="Image 1" descr="Dhaka Mini Market">    </p:cNvPr>
          <p:cNvPicPr>
            <a:picLocks noChangeAspect="1"/>
          </p:cNvPicPr>
          <p:nvPr/>
        </p:nvPicPr>
        <p:blipFill>
          <a:blip r:embed="rId2"/>
          <a:stretch>
            <a:fillRect/>
          </a:stretch>
        </p:blipFill>
        <p:spPr>
          <a:xfrm>
            <a:off x="621792" y="640080"/>
            <a:ext cx="2099682" cy="268054"/>
          </a:xfrm>
          <a:prstGeom prst="rect">
            <a:avLst/>
          </a:prstGeom>
        </p:spPr>
      </p:pic>
      <p:pic>
        <p:nvPicPr>
          <p:cNvPr id="5" name="Image 2" descr="Dhaka Mini Market in Bengali">    </p:cNvPr>
          <p:cNvPicPr>
            <a:picLocks noChangeAspect="1"/>
          </p:cNvPicPr>
          <p:nvPr/>
        </p:nvPicPr>
        <p:blipFill>
          <a:blip r:embed="rId3"/>
          <a:stretch>
            <a:fillRect/>
          </a:stretch>
        </p:blipFill>
        <p:spPr>
          <a:xfrm>
            <a:off x="640080" y="1033272"/>
            <a:ext cx="967621" cy="217319"/>
          </a:xfrm>
          <a:prstGeom prst="rect">
            <a:avLst/>
          </a:prstGeom>
        </p:spPr>
      </p:pic>
      <p:sp>
        <p:nvSpPr>
          <p:cNvPr id="6" name="Text 1"/>
          <p:cNvSpPr txBox="1"/>
          <p:nvPr/>
        </p:nvSpPr>
        <p:spPr>
          <a:xfrm>
            <a:off x="6309360" y="548640"/>
            <a:ext cx="5486400" cy="292608"/>
          </a:xfrm>
          <a:prstGeom prst="rect">
            <a:avLst/>
          </a:prstGeom>
          <a:noFill/>
          <a:ln/>
        </p:spPr>
        <p:txBody>
          <a:bodyPr wrap="square" lIns="0" tIns="0" rIns="0" bIns="0" rtlCol="0" anchor="t"/>
          <a:lstStyle/>
          <a:p>
            <a:pPr indent="0" marL="0">
              <a:buNone/>
            </a:pPr>
            <a:r>
              <a:rPr lang="en-US" sz="1050" b="1" spc="200" kern="0" dirty="0">
                <a:solidFill>
                  <a:srgbClr val="1FB57C"/>
                </a:solidFill>
                <a:latin typeface="Arial" pitchFamily="34" charset="0"/>
                <a:ea typeface="Arial" pitchFamily="34" charset="-122"/>
                <a:cs typeface="Arial" pitchFamily="34" charset="-120"/>
              </a:rPr>
              <a:t>THE PLACE AS PROTAGONIST</a:t>
            </a:r>
            <a:endParaRPr lang="en-US" sz="1050" dirty="0"/>
          </a:p>
        </p:txBody>
      </p:sp>
      <p:pic>
        <p:nvPicPr>
          <p:cNvPr id="7" name="Image 3" descr="t-dhaka">    </p:cNvPr>
          <p:cNvPicPr>
            <a:picLocks noChangeAspect="1"/>
          </p:cNvPicPr>
          <p:nvPr/>
        </p:nvPicPr>
        <p:blipFill>
          <a:blip r:embed="rId4"/>
          <a:stretch>
            <a:fillRect/>
          </a:stretch>
        </p:blipFill>
        <p:spPr>
          <a:xfrm>
            <a:off x="6309360" y="859536"/>
            <a:ext cx="3843338" cy="491468"/>
          </a:xfrm>
          <a:prstGeom prst="rect">
            <a:avLst/>
          </a:prstGeom>
        </p:spPr>
      </p:pic>
      <p:sp>
        <p:nvSpPr>
          <p:cNvPr id="8" name="Text 2"/>
          <p:cNvSpPr txBox="1"/>
          <p:nvPr/>
        </p:nvSpPr>
        <p:spPr>
          <a:xfrm>
            <a:off x="6309360" y="1691640"/>
            <a:ext cx="5333695" cy="2011680"/>
          </a:xfrm>
          <a:prstGeom prst="rect">
            <a:avLst/>
          </a:prstGeom>
          <a:noFill/>
          <a:ln/>
        </p:spPr>
        <p:txBody>
          <a:bodyPr wrap="square" lIns="0" tIns="0" rIns="0" bIns="0" rtlCol="0" anchor="t"/>
          <a:lstStyle/>
          <a:p>
            <a:pPr indent="0" marL="0">
              <a:spcAft>
                <a:spcPts val="600"/>
              </a:spcAft>
              <a:buNone/>
            </a:pPr>
            <a:r>
              <a:rPr lang="en-US" sz="1400" dirty="0">
                <a:solidFill>
                  <a:srgbClr val="F8EFDF"/>
                </a:solidFill>
                <a:latin typeface="Georgia" pitchFamily="34" charset="0"/>
                <a:ea typeface="Georgia" pitchFamily="34" charset="-122"/>
                <a:cs typeface="Georgia" pitchFamily="34" charset="-120"/>
              </a:rPr>
              <a:t>A grocery in East Rome with two humming fridges, a camera above the till and a Mecca calendar. Money heading back to Bangladesh passes through the Dhaka, and so do the tips. It is the community’s bank, its confessional and the Gang’s operations room. A refuge at the start, a target at the end. In season two, seized by the police.</a:t>
            </a:r>
            <a:endParaRPr lang="en-US" sz="1400" dirty="0"/>
          </a:p>
        </p:txBody>
      </p:sp>
      <p:sp>
        <p:nvSpPr>
          <p:cNvPr id="9" name="Shape 3"/>
          <p:cNvSpPr/>
          <p:nvPr/>
        </p:nvSpPr>
        <p:spPr>
          <a:xfrm>
            <a:off x="6309360" y="3794760"/>
            <a:ext cx="5333695" cy="384048"/>
          </a:xfrm>
          <a:prstGeom prst="roundRect">
            <a:avLst>
              <a:gd name="adj" fmla="val 9524"/>
            </a:avLst>
          </a:prstGeom>
          <a:solidFill>
            <a:srgbClr val="1A1420"/>
          </a:solidFill>
          <a:ln w="12700">
            <a:solidFill>
              <a:srgbClr val="1A1420"/>
            </a:solidFill>
            <a:prstDash val="solid"/>
          </a:ln>
        </p:spPr>
      </p:sp>
      <p:sp>
        <p:nvSpPr>
          <p:cNvPr id="10" name="Text 4"/>
          <p:cNvSpPr txBox="1"/>
          <p:nvPr/>
        </p:nvSpPr>
        <p:spPr>
          <a:xfrm>
            <a:off x="6446520" y="3794760"/>
            <a:ext cx="1188720" cy="384048"/>
          </a:xfrm>
          <a:prstGeom prst="rect">
            <a:avLst/>
          </a:prstGeom>
          <a:noFill/>
          <a:ln/>
        </p:spPr>
        <p:txBody>
          <a:bodyPr wrap="square" lIns="0" tIns="0" rIns="0" bIns="0" rtlCol="0" anchor="ctr"/>
          <a:lstStyle/>
          <a:p>
            <a:pPr indent="0" marL="0">
              <a:buNone/>
            </a:pPr>
            <a:r>
              <a:rPr lang="en-US" sz="1150" b="1" dirty="0">
                <a:solidFill>
                  <a:srgbClr val="FFB21A"/>
                </a:solidFill>
                <a:latin typeface="Arial" pitchFamily="34" charset="0"/>
                <a:ea typeface="Arial" pitchFamily="34" charset="-122"/>
                <a:cs typeface="Arial" pitchFamily="34" charset="-120"/>
              </a:rPr>
              <a:t>07:00</a:t>
            </a:r>
            <a:endParaRPr lang="en-US" sz="1150" dirty="0"/>
          </a:p>
        </p:txBody>
      </p:sp>
      <p:sp>
        <p:nvSpPr>
          <p:cNvPr id="11" name="Text 5"/>
          <p:cNvSpPr txBox="1"/>
          <p:nvPr/>
        </p:nvSpPr>
        <p:spPr>
          <a:xfrm>
            <a:off x="7680960" y="3794760"/>
            <a:ext cx="3870655" cy="384048"/>
          </a:xfrm>
          <a:prstGeom prst="rect">
            <a:avLst/>
          </a:prstGeom>
          <a:noFill/>
          <a:ln/>
        </p:spPr>
        <p:txBody>
          <a:bodyPr wrap="square" lIns="0" tIns="0" rIns="0" bIns="0" rtlCol="0" anchor="ctr"/>
          <a:lstStyle/>
          <a:p>
            <a:pPr indent="0" marL="0">
              <a:buNone/>
            </a:pPr>
            <a:r>
              <a:rPr lang="en-US" sz="1200" dirty="0">
                <a:solidFill>
                  <a:srgbClr val="F8EFDF"/>
                </a:solidFill>
                <a:latin typeface="Georgia" pitchFamily="34" charset="0"/>
                <a:ea typeface="Georgia" pitchFamily="34" charset="-122"/>
                <a:cs typeface="Georgia" pitchFamily="34" charset="-120"/>
              </a:rPr>
              <a:t>Shutter up: water, a banana, a ten-euro top-up.</a:t>
            </a:r>
            <a:endParaRPr lang="en-US" sz="1200" dirty="0"/>
          </a:p>
        </p:txBody>
      </p:sp>
      <p:sp>
        <p:nvSpPr>
          <p:cNvPr id="12" name="Shape 6"/>
          <p:cNvSpPr/>
          <p:nvPr/>
        </p:nvSpPr>
        <p:spPr>
          <a:xfrm>
            <a:off x="6309360" y="4251960"/>
            <a:ext cx="5333695" cy="384048"/>
          </a:xfrm>
          <a:prstGeom prst="roundRect">
            <a:avLst>
              <a:gd name="adj" fmla="val 9524"/>
            </a:avLst>
          </a:prstGeom>
          <a:solidFill>
            <a:srgbClr val="1A1420"/>
          </a:solidFill>
          <a:ln w="12700">
            <a:solidFill>
              <a:srgbClr val="1A1420"/>
            </a:solidFill>
            <a:prstDash val="solid"/>
          </a:ln>
        </p:spPr>
      </p:sp>
      <p:sp>
        <p:nvSpPr>
          <p:cNvPr id="13" name="Text 7"/>
          <p:cNvSpPr txBox="1"/>
          <p:nvPr/>
        </p:nvSpPr>
        <p:spPr>
          <a:xfrm>
            <a:off x="6446520" y="4251960"/>
            <a:ext cx="1188720" cy="384048"/>
          </a:xfrm>
          <a:prstGeom prst="rect">
            <a:avLst/>
          </a:prstGeom>
          <a:noFill/>
          <a:ln/>
        </p:spPr>
        <p:txBody>
          <a:bodyPr wrap="square" lIns="0" tIns="0" rIns="0" bIns="0" rtlCol="0" anchor="ctr"/>
          <a:lstStyle/>
          <a:p>
            <a:pPr indent="0" marL="0">
              <a:buNone/>
            </a:pPr>
            <a:r>
              <a:rPr lang="en-US" sz="1150" b="1" dirty="0">
                <a:solidFill>
                  <a:srgbClr val="1FB57C"/>
                </a:solidFill>
                <a:latin typeface="Arial" pitchFamily="34" charset="0"/>
                <a:ea typeface="Arial" pitchFamily="34" charset="-122"/>
                <a:cs typeface="Arial" pitchFamily="34" charset="-120"/>
              </a:rPr>
              <a:t>09:00</a:t>
            </a:r>
            <a:endParaRPr lang="en-US" sz="1150" dirty="0"/>
          </a:p>
        </p:txBody>
      </p:sp>
      <p:sp>
        <p:nvSpPr>
          <p:cNvPr id="14" name="Text 8"/>
          <p:cNvSpPr txBox="1"/>
          <p:nvPr/>
        </p:nvSpPr>
        <p:spPr>
          <a:xfrm>
            <a:off x="7680960" y="4251960"/>
            <a:ext cx="3870655" cy="384048"/>
          </a:xfrm>
          <a:prstGeom prst="rect">
            <a:avLst/>
          </a:prstGeom>
          <a:noFill/>
          <a:ln/>
        </p:spPr>
        <p:txBody>
          <a:bodyPr wrap="square" lIns="0" tIns="0" rIns="0" bIns="0" rtlCol="0" anchor="ctr"/>
          <a:lstStyle/>
          <a:p>
            <a:pPr indent="0" marL="0">
              <a:buNone/>
            </a:pPr>
            <a:r>
              <a:rPr lang="en-US" sz="1200" dirty="0">
                <a:solidFill>
                  <a:srgbClr val="F8EFDF"/>
                </a:solidFill>
                <a:latin typeface="Georgia" pitchFamily="34" charset="0"/>
                <a:ea typeface="Georgia" pitchFamily="34" charset="-122"/>
                <a:cs typeface="Georgia" pitchFamily="34" charset="-120"/>
              </a:rPr>
              <a:t>The men send money home.</a:t>
            </a:r>
            <a:endParaRPr lang="en-US" sz="1200" dirty="0"/>
          </a:p>
        </p:txBody>
      </p:sp>
      <p:sp>
        <p:nvSpPr>
          <p:cNvPr id="15" name="Shape 9"/>
          <p:cNvSpPr/>
          <p:nvPr/>
        </p:nvSpPr>
        <p:spPr>
          <a:xfrm>
            <a:off x="6309360" y="4709160"/>
            <a:ext cx="5333695" cy="384048"/>
          </a:xfrm>
          <a:prstGeom prst="roundRect">
            <a:avLst>
              <a:gd name="adj" fmla="val 9524"/>
            </a:avLst>
          </a:prstGeom>
          <a:solidFill>
            <a:srgbClr val="1A1420"/>
          </a:solidFill>
          <a:ln w="12700">
            <a:solidFill>
              <a:srgbClr val="1A1420"/>
            </a:solidFill>
            <a:prstDash val="solid"/>
          </a:ln>
        </p:spPr>
      </p:sp>
      <p:sp>
        <p:nvSpPr>
          <p:cNvPr id="16" name="Text 10"/>
          <p:cNvSpPr txBox="1"/>
          <p:nvPr/>
        </p:nvSpPr>
        <p:spPr>
          <a:xfrm>
            <a:off x="6446520" y="4709160"/>
            <a:ext cx="1188720" cy="384048"/>
          </a:xfrm>
          <a:prstGeom prst="rect">
            <a:avLst/>
          </a:prstGeom>
          <a:noFill/>
          <a:ln/>
        </p:spPr>
        <p:txBody>
          <a:bodyPr wrap="square" lIns="0" tIns="0" rIns="0" bIns="0" rtlCol="0" anchor="ctr"/>
          <a:lstStyle/>
          <a:p>
            <a:pPr indent="0" marL="0">
              <a:buNone/>
            </a:pPr>
            <a:r>
              <a:rPr lang="en-US" sz="1150" b="1" dirty="0">
                <a:solidFill>
                  <a:srgbClr val="FF4F8B"/>
                </a:solidFill>
                <a:latin typeface="Arial" pitchFamily="34" charset="0"/>
                <a:ea typeface="Arial" pitchFamily="34" charset="-122"/>
                <a:cs typeface="Arial" pitchFamily="34" charset="-120"/>
              </a:rPr>
              <a:t>12:00</a:t>
            </a:r>
            <a:endParaRPr lang="en-US" sz="1150" dirty="0"/>
          </a:p>
        </p:txBody>
      </p:sp>
      <p:sp>
        <p:nvSpPr>
          <p:cNvPr id="17" name="Text 11"/>
          <p:cNvSpPr txBox="1"/>
          <p:nvPr/>
        </p:nvSpPr>
        <p:spPr>
          <a:xfrm>
            <a:off x="7680960" y="4709160"/>
            <a:ext cx="3870655" cy="384048"/>
          </a:xfrm>
          <a:prstGeom prst="rect">
            <a:avLst/>
          </a:prstGeom>
          <a:noFill/>
          <a:ln/>
        </p:spPr>
        <p:txBody>
          <a:bodyPr wrap="square" lIns="0" tIns="0" rIns="0" bIns="0" rtlCol="0" anchor="ctr"/>
          <a:lstStyle/>
          <a:p>
            <a:pPr indent="0" marL="0">
              <a:buNone/>
            </a:pPr>
            <a:r>
              <a:rPr lang="en-US" sz="1200" dirty="0">
                <a:solidFill>
                  <a:srgbClr val="F8EFDF"/>
                </a:solidFill>
                <a:latin typeface="Georgia" pitchFamily="34" charset="0"/>
                <a:ea typeface="Georgia" pitchFamily="34" charset="-122"/>
                <a:cs typeface="Georgia" pitchFamily="34" charset="-120"/>
              </a:rPr>
              <a:t>The riders: energy drinks, USB cables, plasters.</a:t>
            </a:r>
            <a:endParaRPr lang="en-US" sz="1200" dirty="0"/>
          </a:p>
        </p:txBody>
      </p:sp>
      <p:sp>
        <p:nvSpPr>
          <p:cNvPr id="18" name="Shape 12"/>
          <p:cNvSpPr/>
          <p:nvPr/>
        </p:nvSpPr>
        <p:spPr>
          <a:xfrm>
            <a:off x="6309360" y="5166360"/>
            <a:ext cx="5333695" cy="384048"/>
          </a:xfrm>
          <a:prstGeom prst="roundRect">
            <a:avLst>
              <a:gd name="adj" fmla="val 9524"/>
            </a:avLst>
          </a:prstGeom>
          <a:solidFill>
            <a:srgbClr val="1A1420"/>
          </a:solidFill>
          <a:ln w="12700">
            <a:solidFill>
              <a:srgbClr val="1A1420"/>
            </a:solidFill>
            <a:prstDash val="solid"/>
          </a:ln>
        </p:spPr>
      </p:sp>
      <p:sp>
        <p:nvSpPr>
          <p:cNvPr id="19" name="Text 13"/>
          <p:cNvSpPr txBox="1"/>
          <p:nvPr/>
        </p:nvSpPr>
        <p:spPr>
          <a:xfrm>
            <a:off x="6446520" y="5166360"/>
            <a:ext cx="1188720" cy="384048"/>
          </a:xfrm>
          <a:prstGeom prst="rect">
            <a:avLst/>
          </a:prstGeom>
          <a:noFill/>
          <a:ln/>
        </p:spPr>
        <p:txBody>
          <a:bodyPr wrap="square" lIns="0" tIns="0" rIns="0" bIns="0" rtlCol="0" anchor="ctr"/>
          <a:lstStyle/>
          <a:p>
            <a:pPr indent="0" marL="0">
              <a:buNone/>
            </a:pPr>
            <a:r>
              <a:rPr lang="en-US" sz="1150" b="1" dirty="0">
                <a:solidFill>
                  <a:srgbClr val="F0462F"/>
                </a:solidFill>
                <a:latin typeface="Arial" pitchFamily="34" charset="0"/>
                <a:ea typeface="Arial" pitchFamily="34" charset="-122"/>
                <a:cs typeface="Arial" pitchFamily="34" charset="-120"/>
              </a:rPr>
              <a:t>1st of the month</a:t>
            </a:r>
            <a:endParaRPr lang="en-US" sz="1150" dirty="0"/>
          </a:p>
        </p:txBody>
      </p:sp>
      <p:sp>
        <p:nvSpPr>
          <p:cNvPr id="20" name="Text 14"/>
          <p:cNvSpPr txBox="1"/>
          <p:nvPr/>
        </p:nvSpPr>
        <p:spPr>
          <a:xfrm>
            <a:off x="7680960" y="5166360"/>
            <a:ext cx="3870655" cy="384048"/>
          </a:xfrm>
          <a:prstGeom prst="rect">
            <a:avLst/>
          </a:prstGeom>
          <a:noFill/>
          <a:ln/>
        </p:spPr>
        <p:txBody>
          <a:bodyPr wrap="square" lIns="0" tIns="0" rIns="0" bIns="0" rtlCol="0" anchor="ctr"/>
          <a:lstStyle/>
          <a:p>
            <a:pPr indent="0" marL="0">
              <a:buNone/>
            </a:pPr>
            <a:r>
              <a:rPr lang="en-US" sz="1200" dirty="0">
                <a:solidFill>
                  <a:srgbClr val="F8EFDF"/>
                </a:solidFill>
                <a:latin typeface="Georgia" pitchFamily="34" charset="0"/>
                <a:ea typeface="Georgia" pitchFamily="34" charset="-122"/>
                <a:cs typeface="Georgia" pitchFamily="34" charset="-120"/>
              </a:rPr>
              <a:t>The two Italians. Voluntary contributions.</a:t>
            </a:r>
            <a:endParaRPr lang="en-US" sz="1200" dirty="0"/>
          </a:p>
        </p:txBody>
      </p:sp>
      <p:sp>
        <p:nvSpPr>
          <p:cNvPr id="21" name="Shape 15"/>
          <p:cNvSpPr/>
          <p:nvPr/>
        </p:nvSpPr>
        <p:spPr>
          <a:xfrm>
            <a:off x="6309360" y="5623560"/>
            <a:ext cx="5333695" cy="384048"/>
          </a:xfrm>
          <a:prstGeom prst="roundRect">
            <a:avLst>
              <a:gd name="adj" fmla="val 9524"/>
            </a:avLst>
          </a:prstGeom>
          <a:solidFill>
            <a:srgbClr val="1A1420"/>
          </a:solidFill>
          <a:ln w="12700">
            <a:solidFill>
              <a:srgbClr val="1A1420"/>
            </a:solidFill>
            <a:prstDash val="solid"/>
          </a:ln>
        </p:spPr>
      </p:sp>
      <p:sp>
        <p:nvSpPr>
          <p:cNvPr id="22" name="Text 16"/>
          <p:cNvSpPr txBox="1"/>
          <p:nvPr/>
        </p:nvSpPr>
        <p:spPr>
          <a:xfrm>
            <a:off x="6446520" y="5623560"/>
            <a:ext cx="1188720" cy="384048"/>
          </a:xfrm>
          <a:prstGeom prst="rect">
            <a:avLst/>
          </a:prstGeom>
          <a:noFill/>
          <a:ln/>
        </p:spPr>
        <p:txBody>
          <a:bodyPr wrap="square" lIns="0" tIns="0" rIns="0" bIns="0" rtlCol="0" anchor="ctr"/>
          <a:lstStyle/>
          <a:p>
            <a:pPr indent="0" marL="0">
              <a:buNone/>
            </a:pPr>
            <a:r>
              <a:rPr lang="en-US" sz="1150" b="1" dirty="0">
                <a:solidFill>
                  <a:srgbClr val="35C8C1"/>
                </a:solidFill>
                <a:latin typeface="Arial" pitchFamily="34" charset="0"/>
                <a:ea typeface="Arial" pitchFamily="34" charset="-122"/>
                <a:cs typeface="Arial" pitchFamily="34" charset="-120"/>
              </a:rPr>
              <a:t>00:00</a:t>
            </a:r>
            <a:endParaRPr lang="en-US" sz="1150" dirty="0"/>
          </a:p>
        </p:txBody>
      </p:sp>
      <p:sp>
        <p:nvSpPr>
          <p:cNvPr id="23" name="Text 17"/>
          <p:cNvSpPr txBox="1"/>
          <p:nvPr/>
        </p:nvSpPr>
        <p:spPr>
          <a:xfrm>
            <a:off x="7680960" y="5623560"/>
            <a:ext cx="3870655" cy="384048"/>
          </a:xfrm>
          <a:prstGeom prst="rect">
            <a:avLst/>
          </a:prstGeom>
          <a:noFill/>
          <a:ln/>
        </p:spPr>
        <p:txBody>
          <a:bodyPr wrap="square" lIns="0" tIns="0" rIns="0" bIns="0" rtlCol="0" anchor="ctr"/>
          <a:lstStyle/>
          <a:p>
            <a:pPr indent="0" marL="0">
              <a:buNone/>
            </a:pPr>
            <a:r>
              <a:rPr lang="en-US" sz="1200" dirty="0">
                <a:solidFill>
                  <a:srgbClr val="F8EFDF"/>
                </a:solidFill>
                <a:latin typeface="Georgia" pitchFamily="34" charset="0"/>
                <a:ea typeface="Georgia" pitchFamily="34" charset="-122"/>
                <a:cs typeface="Georgia" pitchFamily="34" charset="-120"/>
              </a:rPr>
              <a:t>Shutter down. Apa opens her ledger.</a:t>
            </a:r>
            <a:endParaRPr lang="en-US" sz="1200" dirty="0"/>
          </a:p>
        </p:txBody>
      </p:sp>
      <p:pic>
        <p:nvPicPr>
          <p:cNvPr id="24" name="Image 4" descr="No credit">    </p:cNvPr>
          <p:cNvPicPr>
            <a:picLocks noChangeAspect="1"/>
          </p:cNvPicPr>
          <p:nvPr/>
        </p:nvPicPr>
        <p:blipFill>
          <a:blip r:embed="rId5"/>
          <a:stretch>
            <a:fillRect/>
          </a:stretch>
        </p:blipFill>
        <p:spPr>
          <a:xfrm rot="-120000">
            <a:off x="502920" y="5760720"/>
            <a:ext cx="1077873" cy="281940"/>
          </a:xfrm>
          <a:prstGeom prst="rect">
            <a:avLst/>
          </a:prstGeom>
        </p:spPr>
      </p:pic>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548640" y="502920"/>
            <a:ext cx="73152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THE MAP</a:t>
            </a:r>
            <a:endParaRPr lang="en-US" sz="1050" dirty="0"/>
          </a:p>
        </p:txBody>
      </p:sp>
      <p:pic>
        <p:nvPicPr>
          <p:cNvPr id="3" name="Image 0" descr="t-luoghi">    </p:cNvPr>
          <p:cNvPicPr>
            <a:picLocks noChangeAspect="1"/>
          </p:cNvPicPr>
          <p:nvPr/>
        </p:nvPicPr>
        <p:blipFill>
          <a:blip r:embed="rId1"/>
          <a:stretch>
            <a:fillRect/>
          </a:stretch>
        </p:blipFill>
        <p:spPr>
          <a:xfrm>
            <a:off x="548640" y="813816"/>
            <a:ext cx="10239375" cy="586680"/>
          </a:xfrm>
          <a:prstGeom prst="rect">
            <a:avLst/>
          </a:prstGeom>
        </p:spPr>
      </p:pic>
      <p:sp>
        <p:nvSpPr>
          <p:cNvPr id="4" name="Shape 1"/>
          <p:cNvSpPr/>
          <p:nvPr/>
        </p:nvSpPr>
        <p:spPr>
          <a:xfrm>
            <a:off x="548640" y="1766256"/>
            <a:ext cx="3576218" cy="2157252"/>
          </a:xfrm>
          <a:prstGeom prst="rect">
            <a:avLst/>
          </a:prstGeom>
          <a:solidFill>
            <a:srgbClr val="1A1420"/>
          </a:solidFill>
          <a:ln w="12700">
            <a:solidFill>
              <a:srgbClr val="1A1420"/>
            </a:solidFill>
            <a:prstDash val="solid"/>
          </a:ln>
        </p:spPr>
      </p:sp>
      <p:pic>
        <p:nvPicPr>
          <p:cNvPr id="5" name="Image 1" descr="/private/tmp/claude-501/-Users-scognamiglio-Asteroid/c802be49-0e67-4e37-9766-d69f41363cb4/scratchpad/deck/out_en/gen/c6.jpg">    </p:cNvPr>
          <p:cNvPicPr>
            <a:picLocks noChangeAspect="1"/>
          </p:cNvPicPr>
          <p:nvPr/>
        </p:nvPicPr>
        <p:blipFill>
          <a:blip r:embed="rId2"/>
          <a:stretch>
            <a:fillRect/>
          </a:stretch>
        </p:blipFill>
        <p:spPr>
          <a:xfrm>
            <a:off x="548640" y="1766256"/>
            <a:ext cx="3576218" cy="1078626"/>
          </a:xfrm>
          <a:prstGeom prst="rect">
            <a:avLst/>
          </a:prstGeom>
        </p:spPr>
      </p:pic>
      <p:sp>
        <p:nvSpPr>
          <p:cNvPr id="6" name="Text 2"/>
          <p:cNvSpPr txBox="1"/>
          <p:nvPr/>
        </p:nvSpPr>
        <p:spPr>
          <a:xfrm>
            <a:off x="685800" y="2936322"/>
            <a:ext cx="3301898" cy="292608"/>
          </a:xfrm>
          <a:prstGeom prst="rect">
            <a:avLst/>
          </a:prstGeom>
          <a:noFill/>
          <a:ln/>
        </p:spPr>
        <p:txBody>
          <a:bodyPr wrap="square" lIns="0" tIns="0" rIns="0" bIns="0" rtlCol="0" anchor="t"/>
          <a:lstStyle/>
          <a:p>
            <a:pPr indent="0" marL="0">
              <a:buNone/>
            </a:pPr>
            <a:r>
              <a:rPr lang="en-US" sz="850" b="1" spc="200" kern="0" dirty="0">
                <a:solidFill>
                  <a:srgbClr val="FFB21A"/>
                </a:solidFill>
                <a:latin typeface="Arial" pitchFamily="34" charset="0"/>
                <a:ea typeface="Arial" pitchFamily="34" charset="-122"/>
                <a:cs typeface="Arial" pitchFamily="34" charset="-120"/>
              </a:rPr>
              <a:t>PONTE DI NONA</a:t>
            </a:r>
            <a:endParaRPr lang="en-US" sz="850" dirty="0"/>
          </a:p>
        </p:txBody>
      </p:sp>
      <p:sp>
        <p:nvSpPr>
          <p:cNvPr id="7" name="Text 3"/>
          <p:cNvSpPr txBox="1"/>
          <p:nvPr/>
        </p:nvSpPr>
        <p:spPr>
          <a:xfrm>
            <a:off x="685800" y="3174066"/>
            <a:ext cx="3301898" cy="292608"/>
          </a:xfrm>
          <a:prstGeom prst="rect">
            <a:avLst/>
          </a:prstGeom>
          <a:noFill/>
          <a:ln/>
        </p:spPr>
        <p:txBody>
          <a:bodyPr wrap="square" lIns="0" tIns="0" rIns="0" bIns="0" rtlCol="0" anchor="ctr"/>
          <a:lstStyle/>
          <a:p>
            <a:pPr indent="0" marL="0">
              <a:buNone/>
            </a:pPr>
            <a:r>
              <a:rPr lang="en-US" sz="1300" b="1" dirty="0">
                <a:solidFill>
                  <a:srgbClr val="F8EFDF"/>
                </a:solidFill>
                <a:latin typeface="Arial" pitchFamily="34" charset="0"/>
                <a:ea typeface="Arial" pitchFamily="34" charset="-122"/>
                <a:cs typeface="Arial" pitchFamily="34" charset="-120"/>
              </a:rPr>
              <a:t>OFFICINA ROMANELLI</a:t>
            </a:r>
            <a:endParaRPr lang="en-US" sz="1300" dirty="0"/>
          </a:p>
        </p:txBody>
      </p:sp>
      <p:sp>
        <p:nvSpPr>
          <p:cNvPr id="8" name="Text 4"/>
          <p:cNvSpPr txBox="1"/>
          <p:nvPr/>
        </p:nvSpPr>
        <p:spPr>
          <a:xfrm>
            <a:off x="685800" y="3484962"/>
            <a:ext cx="3301898" cy="392826"/>
          </a:xfrm>
          <a:prstGeom prst="rect">
            <a:avLst/>
          </a:prstGeom>
          <a:noFill/>
          <a:ln/>
        </p:spPr>
        <p:txBody>
          <a:bodyPr wrap="square" lIns="0" tIns="0" rIns="0" bIns="0" rtlCol="0" anchor="t"/>
          <a:lstStyle/>
          <a:p>
            <a:pPr indent="0" marL="0">
              <a:spcAft>
                <a:spcPts val="600"/>
              </a:spcAft>
              <a:buNone/>
            </a:pPr>
            <a:r>
              <a:rPr lang="en-US" sz="1100" dirty="0">
                <a:solidFill>
                  <a:srgbClr val="B9ABA3"/>
                </a:solidFill>
                <a:latin typeface="Georgia" pitchFamily="34" charset="0"/>
                <a:ea typeface="Georgia" pitchFamily="34" charset="-122"/>
                <a:cs typeface="Georgia" pitchFamily="34" charset="-120"/>
              </a:rPr>
              <a:t>Bikes with motors in the hubs, bags with false bottoms, untraceable guns.</a:t>
            </a:r>
            <a:endParaRPr lang="en-US" sz="1100" dirty="0"/>
          </a:p>
        </p:txBody>
      </p:sp>
      <p:sp>
        <p:nvSpPr>
          <p:cNvPr id="9" name="Shape 5"/>
          <p:cNvSpPr/>
          <p:nvPr/>
        </p:nvSpPr>
        <p:spPr>
          <a:xfrm>
            <a:off x="4307738" y="1766256"/>
            <a:ext cx="3576218" cy="2157252"/>
          </a:xfrm>
          <a:prstGeom prst="rect">
            <a:avLst/>
          </a:prstGeom>
          <a:solidFill>
            <a:srgbClr val="1A1420"/>
          </a:solidFill>
          <a:ln w="12700">
            <a:solidFill>
              <a:srgbClr val="1A1420"/>
            </a:solidFill>
            <a:prstDash val="solid"/>
          </a:ln>
        </p:spPr>
      </p:sp>
      <p:pic>
        <p:nvPicPr>
          <p:cNvPr id="10" name="Image 2" descr="/private/tmp/claude-501/-Users-scognamiglio-Asteroid/c802be49-0e67-4e37-9766-d69f41363cb4/scratchpad/deck/out_en/gen/c7.jpg">    </p:cNvPr>
          <p:cNvPicPr>
            <a:picLocks noChangeAspect="1"/>
          </p:cNvPicPr>
          <p:nvPr/>
        </p:nvPicPr>
        <p:blipFill>
          <a:blip r:embed="rId3"/>
          <a:stretch>
            <a:fillRect/>
          </a:stretch>
        </p:blipFill>
        <p:spPr>
          <a:xfrm>
            <a:off x="4307738" y="1766256"/>
            <a:ext cx="3576218" cy="1078626"/>
          </a:xfrm>
          <a:prstGeom prst="rect">
            <a:avLst/>
          </a:prstGeom>
        </p:spPr>
      </p:pic>
      <p:sp>
        <p:nvSpPr>
          <p:cNvPr id="11" name="Text 6"/>
          <p:cNvSpPr txBox="1"/>
          <p:nvPr/>
        </p:nvSpPr>
        <p:spPr>
          <a:xfrm>
            <a:off x="4444898" y="2936322"/>
            <a:ext cx="3301898" cy="292608"/>
          </a:xfrm>
          <a:prstGeom prst="rect">
            <a:avLst/>
          </a:prstGeom>
          <a:noFill/>
          <a:ln/>
        </p:spPr>
        <p:txBody>
          <a:bodyPr wrap="square" lIns="0" tIns="0" rIns="0" bIns="0" rtlCol="0" anchor="t"/>
          <a:lstStyle/>
          <a:p>
            <a:pPr indent="0" marL="0">
              <a:buNone/>
            </a:pPr>
            <a:r>
              <a:rPr lang="en-US" sz="850" b="1" spc="200" kern="0" dirty="0">
                <a:solidFill>
                  <a:srgbClr val="F0462F"/>
                </a:solidFill>
                <a:latin typeface="Arial" pitchFamily="34" charset="0"/>
                <a:ea typeface="Arial" pitchFamily="34" charset="-122"/>
                <a:cs typeface="Arial" pitchFamily="34" charset="-120"/>
              </a:rPr>
              <a:t>TORRE SPACCATA</a:t>
            </a:r>
            <a:endParaRPr lang="en-US" sz="850" dirty="0"/>
          </a:p>
        </p:txBody>
      </p:sp>
      <p:sp>
        <p:nvSpPr>
          <p:cNvPr id="12" name="Text 7"/>
          <p:cNvSpPr txBox="1"/>
          <p:nvPr/>
        </p:nvSpPr>
        <p:spPr>
          <a:xfrm>
            <a:off x="4444898" y="3174066"/>
            <a:ext cx="3301898" cy="292608"/>
          </a:xfrm>
          <a:prstGeom prst="rect">
            <a:avLst/>
          </a:prstGeom>
          <a:noFill/>
          <a:ln/>
        </p:spPr>
        <p:txBody>
          <a:bodyPr wrap="square" lIns="0" tIns="0" rIns="0" bIns="0" rtlCol="0" anchor="ctr"/>
          <a:lstStyle/>
          <a:p>
            <a:pPr indent="0" marL="0">
              <a:buNone/>
            </a:pPr>
            <a:r>
              <a:rPr lang="en-US" sz="1300" b="1" dirty="0">
                <a:solidFill>
                  <a:srgbClr val="F8EFDF"/>
                </a:solidFill>
                <a:latin typeface="Arial" pitchFamily="34" charset="0"/>
                <a:ea typeface="Arial" pitchFamily="34" charset="-122"/>
                <a:cs typeface="Arial" pitchFamily="34" charset="-120"/>
              </a:rPr>
              <a:t>THE DRAGONA’S GARAGE</a:t>
            </a:r>
            <a:endParaRPr lang="en-US" sz="1300" dirty="0"/>
          </a:p>
        </p:txBody>
      </p:sp>
      <p:sp>
        <p:nvSpPr>
          <p:cNvPr id="13" name="Text 8"/>
          <p:cNvSpPr txBox="1"/>
          <p:nvPr/>
        </p:nvSpPr>
        <p:spPr>
          <a:xfrm>
            <a:off x="4444898" y="3484962"/>
            <a:ext cx="3301898" cy="392826"/>
          </a:xfrm>
          <a:prstGeom prst="rect">
            <a:avLst/>
          </a:prstGeom>
          <a:noFill/>
          <a:ln/>
        </p:spPr>
        <p:txBody>
          <a:bodyPr wrap="square" lIns="0" tIns="0" rIns="0" bIns="0" rtlCol="0" anchor="t"/>
          <a:lstStyle/>
          <a:p>
            <a:pPr indent="0" marL="0">
              <a:spcAft>
                <a:spcPts val="600"/>
              </a:spcAft>
              <a:buNone/>
            </a:pPr>
            <a:r>
              <a:rPr lang="en-US" sz="1100" dirty="0">
                <a:solidFill>
                  <a:srgbClr val="B9ABA3"/>
                </a:solidFill>
                <a:latin typeface="Georgia" pitchFamily="34" charset="0"/>
                <a:ea typeface="Georgia" pitchFamily="34" charset="-122"/>
                <a:cs typeface="Georgia" pitchFamily="34" charset="-120"/>
              </a:rPr>
              <a:t>A green sheet-metal door, a chair in the middle, a car battery.</a:t>
            </a:r>
            <a:endParaRPr lang="en-US" sz="1100" dirty="0"/>
          </a:p>
        </p:txBody>
      </p:sp>
      <p:sp>
        <p:nvSpPr>
          <p:cNvPr id="14" name="Shape 9"/>
          <p:cNvSpPr/>
          <p:nvPr/>
        </p:nvSpPr>
        <p:spPr>
          <a:xfrm>
            <a:off x="8066837" y="1766256"/>
            <a:ext cx="3576218" cy="2157252"/>
          </a:xfrm>
          <a:prstGeom prst="rect">
            <a:avLst/>
          </a:prstGeom>
          <a:solidFill>
            <a:srgbClr val="1A1420"/>
          </a:solidFill>
          <a:ln w="12700">
            <a:solidFill>
              <a:srgbClr val="1A1420"/>
            </a:solidFill>
            <a:prstDash val="solid"/>
          </a:ln>
        </p:spPr>
      </p:sp>
      <p:pic>
        <p:nvPicPr>
          <p:cNvPr id="15" name="Image 3" descr="/private/tmp/claude-501/-Users-scognamiglio-Asteroid/c802be49-0e67-4e37-9766-d69f41363cb4/scratchpad/deck/out_en/gen/c8.jpg">    </p:cNvPr>
          <p:cNvPicPr>
            <a:picLocks noChangeAspect="1"/>
          </p:cNvPicPr>
          <p:nvPr/>
        </p:nvPicPr>
        <p:blipFill>
          <a:blip r:embed="rId4"/>
          <a:stretch>
            <a:fillRect/>
          </a:stretch>
        </p:blipFill>
        <p:spPr>
          <a:xfrm>
            <a:off x="8066837" y="1766256"/>
            <a:ext cx="3576218" cy="1078626"/>
          </a:xfrm>
          <a:prstGeom prst="rect">
            <a:avLst/>
          </a:prstGeom>
        </p:spPr>
      </p:pic>
      <p:sp>
        <p:nvSpPr>
          <p:cNvPr id="16" name="Text 10"/>
          <p:cNvSpPr txBox="1"/>
          <p:nvPr/>
        </p:nvSpPr>
        <p:spPr>
          <a:xfrm>
            <a:off x="8203997" y="2936322"/>
            <a:ext cx="3301898" cy="292608"/>
          </a:xfrm>
          <a:prstGeom prst="rect">
            <a:avLst/>
          </a:prstGeom>
          <a:noFill/>
          <a:ln/>
        </p:spPr>
        <p:txBody>
          <a:bodyPr wrap="square" lIns="0" tIns="0" rIns="0" bIns="0" rtlCol="0" anchor="t"/>
          <a:lstStyle/>
          <a:p>
            <a:pPr indent="0" marL="0">
              <a:buNone/>
            </a:pPr>
            <a:r>
              <a:rPr lang="en-US" sz="850" b="1" spc="200" kern="0" dirty="0">
                <a:solidFill>
                  <a:srgbClr val="FF4F8B"/>
                </a:solidFill>
                <a:latin typeface="Arial" pitchFamily="34" charset="0"/>
                <a:ea typeface="Arial" pitchFamily="34" charset="-122"/>
                <a:cs typeface="Arial" pitchFamily="34" charset="-120"/>
              </a:rPr>
              <a:t>LARGO PRENESTE</a:t>
            </a:r>
            <a:endParaRPr lang="en-US" sz="850" dirty="0"/>
          </a:p>
        </p:txBody>
      </p:sp>
      <p:sp>
        <p:nvSpPr>
          <p:cNvPr id="17" name="Text 11"/>
          <p:cNvSpPr txBox="1"/>
          <p:nvPr/>
        </p:nvSpPr>
        <p:spPr>
          <a:xfrm>
            <a:off x="8203997" y="3174066"/>
            <a:ext cx="3301898" cy="292608"/>
          </a:xfrm>
          <a:prstGeom prst="rect">
            <a:avLst/>
          </a:prstGeom>
          <a:noFill/>
          <a:ln/>
        </p:spPr>
        <p:txBody>
          <a:bodyPr wrap="square" lIns="0" tIns="0" rIns="0" bIns="0" rtlCol="0" anchor="ctr"/>
          <a:lstStyle/>
          <a:p>
            <a:pPr indent="0" marL="0">
              <a:buNone/>
            </a:pPr>
            <a:r>
              <a:rPr lang="en-US" sz="1300" b="1" dirty="0">
                <a:solidFill>
                  <a:srgbClr val="F8EFDF"/>
                </a:solidFill>
                <a:latin typeface="Arial" pitchFamily="34" charset="0"/>
                <a:ea typeface="Arial" pitchFamily="34" charset="-122"/>
                <a:cs typeface="Arial" pitchFamily="34" charset="-120"/>
              </a:rPr>
              <a:t>BOISHAKHI MELA</a:t>
            </a:r>
            <a:endParaRPr lang="en-US" sz="1300" dirty="0"/>
          </a:p>
        </p:txBody>
      </p:sp>
      <p:sp>
        <p:nvSpPr>
          <p:cNvPr id="18" name="Text 12"/>
          <p:cNvSpPr txBox="1"/>
          <p:nvPr/>
        </p:nvSpPr>
        <p:spPr>
          <a:xfrm>
            <a:off x="8203997" y="3484962"/>
            <a:ext cx="3301898" cy="392826"/>
          </a:xfrm>
          <a:prstGeom prst="rect">
            <a:avLst/>
          </a:prstGeom>
          <a:noFill/>
          <a:ln/>
        </p:spPr>
        <p:txBody>
          <a:bodyPr wrap="square" lIns="0" tIns="0" rIns="0" bIns="0" rtlCol="0" anchor="t"/>
          <a:lstStyle/>
          <a:p>
            <a:pPr indent="0" marL="0">
              <a:spcAft>
                <a:spcPts val="600"/>
              </a:spcAft>
              <a:buNone/>
            </a:pPr>
            <a:r>
              <a:rPr lang="en-US" sz="1100" dirty="0">
                <a:solidFill>
                  <a:srgbClr val="B9ABA3"/>
                </a:solidFill>
                <a:latin typeface="Georgia" pitchFamily="34" charset="0"/>
                <a:ea typeface="Georgia" pitchFamily="34" charset="-122"/>
                <a:cs typeface="Georgia" pitchFamily="34" charset="-120"/>
              </a:rPr>
              <a:t>Red saris, coconut rice, the stage. And the Italians who didn’t come to eat.</a:t>
            </a:r>
            <a:endParaRPr lang="en-US" sz="1100" dirty="0"/>
          </a:p>
        </p:txBody>
      </p:sp>
      <p:sp>
        <p:nvSpPr>
          <p:cNvPr id="19" name="Shape 13"/>
          <p:cNvSpPr/>
          <p:nvPr/>
        </p:nvSpPr>
        <p:spPr>
          <a:xfrm>
            <a:off x="548640" y="4060668"/>
            <a:ext cx="3576218" cy="2157252"/>
          </a:xfrm>
          <a:prstGeom prst="rect">
            <a:avLst/>
          </a:prstGeom>
          <a:solidFill>
            <a:srgbClr val="1A1420"/>
          </a:solidFill>
          <a:ln w="12700">
            <a:solidFill>
              <a:srgbClr val="1A1420"/>
            </a:solidFill>
            <a:prstDash val="solid"/>
          </a:ln>
        </p:spPr>
      </p:sp>
      <p:pic>
        <p:nvPicPr>
          <p:cNvPr id="20" name="Image 4" descr="/private/tmp/claude-501/-Users-scognamiglio-Asteroid/c802be49-0e67-4e37-9766-d69f41363cb4/scratchpad/deck/out_en/gen/c9.jpg">    </p:cNvPr>
          <p:cNvPicPr>
            <a:picLocks noChangeAspect="1"/>
          </p:cNvPicPr>
          <p:nvPr/>
        </p:nvPicPr>
        <p:blipFill>
          <a:blip r:embed="rId5"/>
          <a:stretch>
            <a:fillRect/>
          </a:stretch>
        </p:blipFill>
        <p:spPr>
          <a:xfrm>
            <a:off x="548640" y="4060668"/>
            <a:ext cx="3576218" cy="1078626"/>
          </a:xfrm>
          <a:prstGeom prst="rect">
            <a:avLst/>
          </a:prstGeom>
        </p:spPr>
      </p:pic>
      <p:sp>
        <p:nvSpPr>
          <p:cNvPr id="21" name="Text 14"/>
          <p:cNvSpPr txBox="1"/>
          <p:nvPr/>
        </p:nvSpPr>
        <p:spPr>
          <a:xfrm>
            <a:off x="685800" y="5230734"/>
            <a:ext cx="3301898" cy="292608"/>
          </a:xfrm>
          <a:prstGeom prst="rect">
            <a:avLst/>
          </a:prstGeom>
          <a:noFill/>
          <a:ln/>
        </p:spPr>
        <p:txBody>
          <a:bodyPr wrap="square" lIns="0" tIns="0" rIns="0" bIns="0" rtlCol="0" anchor="t"/>
          <a:lstStyle/>
          <a:p>
            <a:pPr indent="0" marL="0">
              <a:buNone/>
            </a:pPr>
            <a:r>
              <a:rPr lang="en-US" sz="850" b="1" spc="200" kern="0" dirty="0">
                <a:solidFill>
                  <a:srgbClr val="35C8C1"/>
                </a:solidFill>
                <a:latin typeface="Arial" pitchFamily="34" charset="0"/>
                <a:ea typeface="Arial" pitchFamily="34" charset="-122"/>
                <a:cs typeface="Arial" pitchFamily="34" charset="-120"/>
              </a:rPr>
              <a:t>VIA GIULIA · PARIOLI · PRATI</a:t>
            </a:r>
            <a:endParaRPr lang="en-US" sz="850" dirty="0"/>
          </a:p>
        </p:txBody>
      </p:sp>
      <p:sp>
        <p:nvSpPr>
          <p:cNvPr id="22" name="Text 15"/>
          <p:cNvSpPr txBox="1"/>
          <p:nvPr/>
        </p:nvSpPr>
        <p:spPr>
          <a:xfrm>
            <a:off x="685800" y="5468478"/>
            <a:ext cx="3301898" cy="292608"/>
          </a:xfrm>
          <a:prstGeom prst="rect">
            <a:avLst/>
          </a:prstGeom>
          <a:noFill/>
          <a:ln/>
        </p:spPr>
        <p:txBody>
          <a:bodyPr wrap="square" lIns="0" tIns="0" rIns="0" bIns="0" rtlCol="0" anchor="ctr"/>
          <a:lstStyle/>
          <a:p>
            <a:pPr indent="0" marL="0">
              <a:buNone/>
            </a:pPr>
            <a:r>
              <a:rPr lang="en-US" sz="1300" b="1" dirty="0">
                <a:solidFill>
                  <a:srgbClr val="F8EFDF"/>
                </a:solidFill>
                <a:latin typeface="Arial" pitchFamily="34" charset="0"/>
                <a:ea typeface="Arial" pitchFamily="34" charset="-122"/>
                <a:cs typeface="Arial" pitchFamily="34" charset="-120"/>
              </a:rPr>
              <a:t>OTHER PEOPLE’S ROME</a:t>
            </a:r>
            <a:endParaRPr lang="en-US" sz="1300" dirty="0"/>
          </a:p>
        </p:txBody>
      </p:sp>
      <p:sp>
        <p:nvSpPr>
          <p:cNvPr id="23" name="Text 16"/>
          <p:cNvSpPr txBox="1"/>
          <p:nvPr/>
        </p:nvSpPr>
        <p:spPr>
          <a:xfrm>
            <a:off x="685800" y="5779374"/>
            <a:ext cx="3301898" cy="392826"/>
          </a:xfrm>
          <a:prstGeom prst="rect">
            <a:avLst/>
          </a:prstGeom>
          <a:noFill/>
          <a:ln/>
        </p:spPr>
        <p:txBody>
          <a:bodyPr wrap="square" lIns="0" tIns="0" rIns="0" bIns="0" rtlCol="0" anchor="t"/>
          <a:lstStyle/>
          <a:p>
            <a:pPr indent="0" marL="0">
              <a:spcAft>
                <a:spcPts val="600"/>
              </a:spcAft>
              <a:buNone/>
            </a:pPr>
            <a:r>
              <a:rPr lang="en-US" sz="1100" dirty="0">
                <a:solidFill>
                  <a:srgbClr val="B9ABA3"/>
                </a:solidFill>
                <a:latin typeface="Georgia" pitchFamily="34" charset="0"/>
                <a:ea typeface="Georgia" pitchFamily="34" charset="-122"/>
                <a:cs typeface="Georgia" pitchFamily="34" charset="-120"/>
              </a:rPr>
              <a:t>The homes riders climb up to every night with a pizza. This time with a gun.</a:t>
            </a:r>
            <a:endParaRPr lang="en-US" sz="1100" dirty="0"/>
          </a:p>
        </p:txBody>
      </p:sp>
      <p:sp>
        <p:nvSpPr>
          <p:cNvPr id="24" name="Shape 17"/>
          <p:cNvSpPr/>
          <p:nvPr/>
        </p:nvSpPr>
        <p:spPr>
          <a:xfrm>
            <a:off x="4307738" y="4060668"/>
            <a:ext cx="3576218" cy="2157252"/>
          </a:xfrm>
          <a:prstGeom prst="rect">
            <a:avLst/>
          </a:prstGeom>
          <a:solidFill>
            <a:srgbClr val="1A1420"/>
          </a:solidFill>
          <a:ln w="12700">
            <a:solidFill>
              <a:srgbClr val="1A1420"/>
            </a:solidFill>
            <a:prstDash val="solid"/>
          </a:ln>
        </p:spPr>
      </p:sp>
      <p:pic>
        <p:nvPicPr>
          <p:cNvPr id="25" name="Image 5" descr="/private/tmp/claude-501/-Users-scognamiglio-Asteroid/c802be49-0e67-4e37-9766-d69f41363cb4/scratchpad/deck/out_en/gen/c10.jpg">    </p:cNvPr>
          <p:cNvPicPr>
            <a:picLocks noChangeAspect="1"/>
          </p:cNvPicPr>
          <p:nvPr/>
        </p:nvPicPr>
        <p:blipFill>
          <a:blip r:embed="rId6"/>
          <a:stretch>
            <a:fillRect/>
          </a:stretch>
        </p:blipFill>
        <p:spPr>
          <a:xfrm>
            <a:off x="4307738" y="4060668"/>
            <a:ext cx="3576218" cy="1078626"/>
          </a:xfrm>
          <a:prstGeom prst="rect">
            <a:avLst/>
          </a:prstGeom>
        </p:spPr>
      </p:pic>
      <p:sp>
        <p:nvSpPr>
          <p:cNvPr id="26" name="Text 18"/>
          <p:cNvSpPr txBox="1"/>
          <p:nvPr/>
        </p:nvSpPr>
        <p:spPr>
          <a:xfrm>
            <a:off x="4444898" y="5230734"/>
            <a:ext cx="3301898" cy="292608"/>
          </a:xfrm>
          <a:prstGeom prst="rect">
            <a:avLst/>
          </a:prstGeom>
          <a:noFill/>
          <a:ln/>
        </p:spPr>
        <p:txBody>
          <a:bodyPr wrap="square" lIns="0" tIns="0" rIns="0" bIns="0" rtlCol="0" anchor="t"/>
          <a:lstStyle/>
          <a:p>
            <a:pPr indent="0" marL="0">
              <a:buNone/>
            </a:pPr>
            <a:r>
              <a:rPr lang="en-US" sz="850" b="1" spc="200" kern="0" dirty="0">
                <a:solidFill>
                  <a:srgbClr val="FFB21A"/>
                </a:solidFill>
                <a:latin typeface="Arial" pitchFamily="34" charset="0"/>
                <a:ea typeface="Arial" pitchFamily="34" charset="-122"/>
                <a:cs typeface="Arial" pitchFamily="34" charset="-120"/>
              </a:rPr>
              <a:t>LUNGOTEVERE</a:t>
            </a:r>
            <a:endParaRPr lang="en-US" sz="850" dirty="0"/>
          </a:p>
        </p:txBody>
      </p:sp>
      <p:sp>
        <p:nvSpPr>
          <p:cNvPr id="27" name="Text 19"/>
          <p:cNvSpPr txBox="1"/>
          <p:nvPr/>
        </p:nvSpPr>
        <p:spPr>
          <a:xfrm>
            <a:off x="4444898" y="5468478"/>
            <a:ext cx="3301898" cy="292608"/>
          </a:xfrm>
          <a:prstGeom prst="rect">
            <a:avLst/>
          </a:prstGeom>
          <a:noFill/>
          <a:ln/>
        </p:spPr>
        <p:txBody>
          <a:bodyPr wrap="square" lIns="0" tIns="0" rIns="0" bIns="0" rtlCol="0" anchor="ctr"/>
          <a:lstStyle/>
          <a:p>
            <a:pPr indent="0" marL="0">
              <a:buNone/>
            </a:pPr>
            <a:r>
              <a:rPr lang="en-US" sz="1300" b="1" dirty="0">
                <a:solidFill>
                  <a:srgbClr val="F8EFDF"/>
                </a:solidFill>
                <a:latin typeface="Arial" pitchFamily="34" charset="0"/>
                <a:ea typeface="Arial" pitchFamily="34" charset="-122"/>
                <a:cs typeface="Arial" pitchFamily="34" charset="-120"/>
              </a:rPr>
              <a:t>THE GETAWAY</a:t>
            </a:r>
            <a:endParaRPr lang="en-US" sz="1300" dirty="0"/>
          </a:p>
        </p:txBody>
      </p:sp>
      <p:sp>
        <p:nvSpPr>
          <p:cNvPr id="28" name="Text 20"/>
          <p:cNvSpPr txBox="1"/>
          <p:nvPr/>
        </p:nvSpPr>
        <p:spPr>
          <a:xfrm>
            <a:off x="4444898" y="5779374"/>
            <a:ext cx="3301898" cy="392826"/>
          </a:xfrm>
          <a:prstGeom prst="rect">
            <a:avLst/>
          </a:prstGeom>
          <a:noFill/>
          <a:ln/>
        </p:spPr>
        <p:txBody>
          <a:bodyPr wrap="square" lIns="0" tIns="0" rIns="0" bIns="0" rtlCol="0" anchor="t"/>
          <a:lstStyle/>
          <a:p>
            <a:pPr indent="0" marL="0">
              <a:spcAft>
                <a:spcPts val="600"/>
              </a:spcAft>
              <a:buNone/>
            </a:pPr>
            <a:r>
              <a:rPr lang="en-US" sz="1100" dirty="0">
                <a:solidFill>
                  <a:srgbClr val="B9ABA3"/>
                </a:solidFill>
                <a:latin typeface="Georgia" pitchFamily="34" charset="0"/>
                <a:ea typeface="Georgia" pitchFamily="34" charset="-122"/>
                <a:cs typeface="Georgia" pitchFamily="34" charset="-120"/>
              </a:rPr>
              <a:t>Bikes racing along the river, with Tumi Amar in their earbuds.</a:t>
            </a:r>
            <a:endParaRPr lang="en-US" sz="1100" dirty="0"/>
          </a:p>
        </p:txBody>
      </p:sp>
      <p:sp>
        <p:nvSpPr>
          <p:cNvPr id="29" name="Shape 21"/>
          <p:cNvSpPr/>
          <p:nvPr/>
        </p:nvSpPr>
        <p:spPr>
          <a:xfrm>
            <a:off x="8066837" y="4060668"/>
            <a:ext cx="3576218" cy="2157252"/>
          </a:xfrm>
          <a:prstGeom prst="rect">
            <a:avLst/>
          </a:prstGeom>
          <a:solidFill>
            <a:srgbClr val="1A1420"/>
          </a:solidFill>
          <a:ln w="12700">
            <a:solidFill>
              <a:srgbClr val="1A1420"/>
            </a:solidFill>
            <a:prstDash val="solid"/>
          </a:ln>
        </p:spPr>
      </p:sp>
      <p:pic>
        <p:nvPicPr>
          <p:cNvPr id="30" name="Image 6" descr="/private/tmp/claude-501/-Users-scognamiglio-Asteroid/c802be49-0e67-4e37-9766-d69f41363cb4/scratchpad/deck/out_en/gen/c11.jpg">    </p:cNvPr>
          <p:cNvPicPr>
            <a:picLocks noChangeAspect="1"/>
          </p:cNvPicPr>
          <p:nvPr/>
        </p:nvPicPr>
        <p:blipFill>
          <a:blip r:embed="rId7"/>
          <a:stretch>
            <a:fillRect/>
          </a:stretch>
        </p:blipFill>
        <p:spPr>
          <a:xfrm>
            <a:off x="8066837" y="4060668"/>
            <a:ext cx="3576218" cy="1078626"/>
          </a:xfrm>
          <a:prstGeom prst="rect">
            <a:avLst/>
          </a:prstGeom>
        </p:spPr>
      </p:pic>
      <p:sp>
        <p:nvSpPr>
          <p:cNvPr id="31" name="Text 22"/>
          <p:cNvSpPr txBox="1"/>
          <p:nvPr/>
        </p:nvSpPr>
        <p:spPr>
          <a:xfrm>
            <a:off x="8203997" y="5230734"/>
            <a:ext cx="3301898" cy="292608"/>
          </a:xfrm>
          <a:prstGeom prst="rect">
            <a:avLst/>
          </a:prstGeom>
          <a:noFill/>
          <a:ln/>
        </p:spPr>
        <p:txBody>
          <a:bodyPr wrap="square" lIns="0" tIns="0" rIns="0" bIns="0" rtlCol="0" anchor="t"/>
          <a:lstStyle/>
          <a:p>
            <a:pPr indent="0" marL="0">
              <a:buNone/>
            </a:pPr>
            <a:r>
              <a:rPr lang="en-US" sz="850" b="1" spc="200" kern="0" dirty="0">
                <a:solidFill>
                  <a:srgbClr val="1FB57C"/>
                </a:solidFill>
                <a:latin typeface="Arial" pitchFamily="34" charset="0"/>
                <a:ea typeface="Arial" pitchFamily="34" charset="-122"/>
                <a:cs typeface="Arial" pitchFamily="34" charset="-120"/>
              </a:rPr>
              <a:t>SYLHET · RATARGUL</a:t>
            </a:r>
            <a:endParaRPr lang="en-US" sz="850" dirty="0"/>
          </a:p>
        </p:txBody>
      </p:sp>
      <p:sp>
        <p:nvSpPr>
          <p:cNvPr id="32" name="Text 23"/>
          <p:cNvSpPr txBox="1"/>
          <p:nvPr/>
        </p:nvSpPr>
        <p:spPr>
          <a:xfrm>
            <a:off x="8203997" y="5468478"/>
            <a:ext cx="3301898" cy="292608"/>
          </a:xfrm>
          <a:prstGeom prst="rect">
            <a:avLst/>
          </a:prstGeom>
          <a:noFill/>
          <a:ln/>
        </p:spPr>
        <p:txBody>
          <a:bodyPr wrap="square" lIns="0" tIns="0" rIns="0" bIns="0" rtlCol="0" anchor="ctr"/>
          <a:lstStyle/>
          <a:p>
            <a:pPr indent="0" marL="0">
              <a:buNone/>
            </a:pPr>
            <a:r>
              <a:rPr lang="en-US" sz="1300" b="1" dirty="0">
                <a:solidFill>
                  <a:srgbClr val="F8EFDF"/>
                </a:solidFill>
                <a:latin typeface="Arial" pitchFamily="34" charset="0"/>
                <a:ea typeface="Arial" pitchFamily="34" charset="-122"/>
                <a:cs typeface="Arial" pitchFamily="34" charset="-120"/>
              </a:rPr>
              <a:t>THE FLOODED FOREST</a:t>
            </a:r>
            <a:endParaRPr lang="en-US" sz="1300" dirty="0"/>
          </a:p>
        </p:txBody>
      </p:sp>
      <p:sp>
        <p:nvSpPr>
          <p:cNvPr id="33" name="Text 24"/>
          <p:cNvSpPr txBox="1"/>
          <p:nvPr/>
        </p:nvSpPr>
        <p:spPr>
          <a:xfrm>
            <a:off x="8203997" y="5779374"/>
            <a:ext cx="3301898" cy="392826"/>
          </a:xfrm>
          <a:prstGeom prst="rect">
            <a:avLst/>
          </a:prstGeom>
          <a:noFill/>
          <a:ln/>
        </p:spPr>
        <p:txBody>
          <a:bodyPr wrap="square" lIns="0" tIns="0" rIns="0" bIns="0" rtlCol="0" anchor="t"/>
          <a:lstStyle/>
          <a:p>
            <a:pPr indent="0" marL="0">
              <a:spcAft>
                <a:spcPts val="600"/>
              </a:spcAft>
              <a:buNone/>
            </a:pPr>
            <a:r>
              <a:rPr lang="en-US" sz="1100" dirty="0">
                <a:solidFill>
                  <a:srgbClr val="B9ABA3"/>
                </a:solidFill>
                <a:latin typeface="Georgia" pitchFamily="34" charset="0"/>
                <a:ea typeface="Georgia" pitchFamily="34" charset="-122"/>
                <a:cs typeface="Georgia" pitchFamily="34" charset="-120"/>
              </a:rPr>
              <a:t>Apa’s memory: a boat among the trees, her father rowing.</a:t>
            </a:r>
            <a:endParaRPr lang="en-US" sz="110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12.jpg">    </p:cNvPr>
          <p:cNvPicPr>
            <a:picLocks noChangeAspect="1"/>
          </p:cNvPicPr>
          <p:nvPr/>
        </p:nvPicPr>
        <p:blipFill>
          <a:blip r:embed="rId1"/>
          <a:stretch>
            <a:fillRect/>
          </a:stretch>
        </p:blipFill>
        <p:spPr>
          <a:xfrm>
            <a:off x="0" y="152400"/>
            <a:ext cx="12191695" cy="3017520"/>
          </a:xfrm>
          <a:prstGeom prst="rect">
            <a:avLst/>
          </a:prstGeom>
        </p:spPr>
      </p:pic>
      <p:pic>
        <p:nvPicPr>
          <p:cNvPr id="3" name="Image 1" descr="/private/tmp/claude-501/-Users-scognamiglio-Asteroid/c802be49-0e67-4e37-9766-d69f41363cb4/scratchpad/deck/out_en/gen/g-bottom.png">    </p:cNvPr>
          <p:cNvPicPr>
            <a:picLocks noChangeAspect="1"/>
          </p:cNvPicPr>
          <p:nvPr/>
        </p:nvPicPr>
        <p:blipFill>
          <a:blip r:embed="rId2"/>
          <a:stretch>
            <a:fillRect/>
          </a:stretch>
        </p:blipFill>
        <p:spPr>
          <a:xfrm>
            <a:off x="0" y="152400"/>
            <a:ext cx="12191695" cy="3017520"/>
          </a:xfrm>
          <a:prstGeom prst="rect">
            <a:avLst/>
          </a:prstGeom>
        </p:spPr>
      </p:pic>
      <p:sp>
        <p:nvSpPr>
          <p:cNvPr id="4" name="Text 0"/>
          <p:cNvSpPr txBox="1"/>
          <p:nvPr/>
        </p:nvSpPr>
        <p:spPr>
          <a:xfrm>
            <a:off x="548640" y="2331720"/>
            <a:ext cx="54864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CHARACTERS · THE GANG</a:t>
            </a:r>
            <a:endParaRPr lang="en-US" sz="1050" dirty="0"/>
          </a:p>
        </p:txBody>
      </p:sp>
      <p:pic>
        <p:nvPicPr>
          <p:cNvPr id="5" name="Image 2" descr="t-banda">    </p:cNvPr>
          <p:cNvPicPr>
            <a:picLocks noChangeAspect="1"/>
          </p:cNvPicPr>
          <p:nvPr/>
        </p:nvPicPr>
        <p:blipFill>
          <a:blip r:embed="rId3"/>
          <a:stretch>
            <a:fillRect/>
          </a:stretch>
        </p:blipFill>
        <p:spPr>
          <a:xfrm>
            <a:off x="548640" y="2633472"/>
            <a:ext cx="8191500" cy="469344"/>
          </a:xfrm>
          <a:prstGeom prst="rect">
            <a:avLst/>
          </a:prstGeom>
        </p:spPr>
      </p:pic>
      <p:sp>
        <p:nvSpPr>
          <p:cNvPr id="6" name="Shape 1"/>
          <p:cNvSpPr/>
          <p:nvPr/>
        </p:nvSpPr>
        <p:spPr>
          <a:xfrm>
            <a:off x="548640" y="3520440"/>
            <a:ext cx="2109155" cy="2743200"/>
          </a:xfrm>
          <a:prstGeom prst="rect">
            <a:avLst/>
          </a:prstGeom>
          <a:solidFill>
            <a:srgbClr val="1A1420"/>
          </a:solidFill>
          <a:ln w="12700">
            <a:solidFill>
              <a:srgbClr val="1A1420"/>
            </a:solidFill>
            <a:prstDash val="solid"/>
          </a:ln>
        </p:spPr>
      </p:sp>
      <p:pic>
        <p:nvPicPr>
          <p:cNvPr id="7" name="Image 3" descr="/private/tmp/claude-501/-Users-scognamiglio-Asteroid/c802be49-0e67-4e37-9766-d69f41363cb4/scratchpad/deck/out_en/gen/c13.jpg">    </p:cNvPr>
          <p:cNvPicPr>
            <a:picLocks noChangeAspect="1"/>
          </p:cNvPicPr>
          <p:nvPr/>
        </p:nvPicPr>
        <p:blipFill>
          <a:blip r:embed="rId4"/>
          <a:stretch>
            <a:fillRect/>
          </a:stretch>
        </p:blipFill>
        <p:spPr>
          <a:xfrm>
            <a:off x="548640" y="3520440"/>
            <a:ext cx="2109155" cy="1783080"/>
          </a:xfrm>
          <a:prstGeom prst="rect">
            <a:avLst/>
          </a:prstGeom>
        </p:spPr>
      </p:pic>
      <p:sp>
        <p:nvSpPr>
          <p:cNvPr id="8" name="Shape 2"/>
          <p:cNvSpPr/>
          <p:nvPr/>
        </p:nvSpPr>
        <p:spPr>
          <a:xfrm rot="-120000">
            <a:off x="640080" y="4818888"/>
            <a:ext cx="1097280" cy="566928"/>
          </a:xfrm>
          <a:prstGeom prst="roundRect">
            <a:avLst>
              <a:gd name="adj" fmla="val 4839"/>
            </a:avLst>
          </a:prstGeom>
          <a:solidFill>
            <a:srgbClr val="EFE2C7"/>
          </a:solidFill>
          <a:ln w="12700">
            <a:solidFill>
              <a:srgbClr val="EFE2C7"/>
            </a:solidFill>
            <a:prstDash val="solid"/>
          </a:ln>
        </p:spPr>
      </p:sp>
      <p:pic>
        <p:nvPicPr>
          <p:cNvPr id="9" name="Image 4" descr="Ibra">    </p:cNvPr>
          <p:cNvPicPr>
            <a:picLocks noChangeAspect="1"/>
          </p:cNvPicPr>
          <p:nvPr/>
        </p:nvPicPr>
        <p:blipFill>
          <a:blip r:embed="rId5"/>
          <a:stretch>
            <a:fillRect/>
          </a:stretch>
        </p:blipFill>
        <p:spPr>
          <a:xfrm>
            <a:off x="731520" y="4828032"/>
            <a:ext cx="520065" cy="275972"/>
          </a:xfrm>
          <a:prstGeom prst="rect">
            <a:avLst/>
          </a:prstGeom>
        </p:spPr>
      </p:pic>
      <p:sp>
        <p:nvSpPr>
          <p:cNvPr id="10" name="Shape 3"/>
          <p:cNvSpPr/>
          <p:nvPr/>
        </p:nvSpPr>
        <p:spPr>
          <a:xfrm>
            <a:off x="548640" y="5303520"/>
            <a:ext cx="2109155" cy="45720"/>
          </a:xfrm>
          <a:prstGeom prst="rect">
            <a:avLst/>
          </a:prstGeom>
          <a:solidFill>
            <a:srgbClr val="FFB21A"/>
          </a:solidFill>
          <a:ln w="12700">
            <a:solidFill>
              <a:srgbClr val="FFB21A"/>
            </a:solidFill>
            <a:prstDash val="solid"/>
          </a:ln>
        </p:spPr>
      </p:sp>
      <p:sp>
        <p:nvSpPr>
          <p:cNvPr id="11" name="Text 4"/>
          <p:cNvSpPr txBox="1"/>
          <p:nvPr/>
        </p:nvSpPr>
        <p:spPr>
          <a:xfrm>
            <a:off x="658368" y="5458968"/>
            <a:ext cx="1926275" cy="292608"/>
          </a:xfrm>
          <a:prstGeom prst="rect">
            <a:avLst/>
          </a:prstGeom>
          <a:noFill/>
          <a:ln/>
        </p:spPr>
        <p:txBody>
          <a:bodyPr wrap="square" lIns="0" tIns="0" rIns="0" bIns="0" rtlCol="0" anchor="t"/>
          <a:lstStyle/>
          <a:p>
            <a:pPr indent="0" marL="0">
              <a:buNone/>
            </a:pPr>
            <a:r>
              <a:rPr lang="en-US" sz="850" b="1" spc="200" kern="0" dirty="0">
                <a:solidFill>
                  <a:srgbClr val="B9ABA3"/>
                </a:solidFill>
                <a:latin typeface="Arial" pitchFamily="34" charset="0"/>
                <a:ea typeface="Arial" pitchFamily="34" charset="-122"/>
                <a:cs typeface="Arial" pitchFamily="34" charset="-120"/>
              </a:rPr>
              <a:t>IBRAHIM</a:t>
            </a:r>
            <a:endParaRPr lang="en-US" sz="850" dirty="0"/>
          </a:p>
        </p:txBody>
      </p:sp>
      <p:sp>
        <p:nvSpPr>
          <p:cNvPr id="12" name="Text 5"/>
          <p:cNvSpPr txBox="1"/>
          <p:nvPr/>
        </p:nvSpPr>
        <p:spPr>
          <a:xfrm>
            <a:off x="658368" y="5733288"/>
            <a:ext cx="1926275" cy="502920"/>
          </a:xfrm>
          <a:prstGeom prst="rect">
            <a:avLst/>
          </a:prstGeom>
          <a:noFill/>
          <a:ln/>
        </p:spPr>
        <p:txBody>
          <a:bodyPr wrap="square" lIns="0" tIns="0" rIns="0" bIns="0" rtlCol="0" anchor="t"/>
          <a:lstStyle/>
          <a:p>
            <a:pPr indent="0" marL="0">
              <a:spcAft>
                <a:spcPts val="600"/>
              </a:spcAft>
              <a:buNone/>
            </a:pPr>
            <a:r>
              <a:rPr lang="en-US" sz="1200" dirty="0">
                <a:solidFill>
                  <a:srgbClr val="F8EFDF"/>
                </a:solidFill>
                <a:latin typeface="Georgia" pitchFamily="34" charset="0"/>
                <a:ea typeface="Georgia" pitchFamily="34" charset="-122"/>
                <a:cs typeface="Georgia" pitchFamily="34" charset="-120"/>
              </a:rPr>
              <a:t>The boss. The one with the idea.</a:t>
            </a:r>
            <a:endParaRPr lang="en-US" sz="1200" dirty="0"/>
          </a:p>
        </p:txBody>
      </p:sp>
      <p:sp>
        <p:nvSpPr>
          <p:cNvPr id="13" name="Shape 6"/>
          <p:cNvSpPr/>
          <p:nvPr/>
        </p:nvSpPr>
        <p:spPr>
          <a:xfrm>
            <a:off x="2794955" y="3520440"/>
            <a:ext cx="2109155" cy="2743200"/>
          </a:xfrm>
          <a:prstGeom prst="rect">
            <a:avLst/>
          </a:prstGeom>
          <a:solidFill>
            <a:srgbClr val="1A1420"/>
          </a:solidFill>
          <a:ln w="12700">
            <a:solidFill>
              <a:srgbClr val="1A1420"/>
            </a:solidFill>
            <a:prstDash val="solid"/>
          </a:ln>
        </p:spPr>
      </p:sp>
      <p:pic>
        <p:nvPicPr>
          <p:cNvPr id="14" name="Image 5" descr="/private/tmp/claude-501/-Users-scognamiglio-Asteroid/c802be49-0e67-4e37-9766-d69f41363cb4/scratchpad/deck/out_en/gen/c14.jpg">    </p:cNvPr>
          <p:cNvPicPr>
            <a:picLocks noChangeAspect="1"/>
          </p:cNvPicPr>
          <p:nvPr/>
        </p:nvPicPr>
        <p:blipFill>
          <a:blip r:embed="rId6"/>
          <a:stretch>
            <a:fillRect/>
          </a:stretch>
        </p:blipFill>
        <p:spPr>
          <a:xfrm>
            <a:off x="2794955" y="3520440"/>
            <a:ext cx="2109155" cy="1783080"/>
          </a:xfrm>
          <a:prstGeom prst="rect">
            <a:avLst/>
          </a:prstGeom>
        </p:spPr>
      </p:pic>
      <p:sp>
        <p:nvSpPr>
          <p:cNvPr id="15" name="Shape 7"/>
          <p:cNvSpPr/>
          <p:nvPr/>
        </p:nvSpPr>
        <p:spPr>
          <a:xfrm rot="-120000">
            <a:off x="2886395" y="4818888"/>
            <a:ext cx="1097280" cy="566928"/>
          </a:xfrm>
          <a:prstGeom prst="roundRect">
            <a:avLst>
              <a:gd name="adj" fmla="val 4839"/>
            </a:avLst>
          </a:prstGeom>
          <a:solidFill>
            <a:srgbClr val="EFE2C7"/>
          </a:solidFill>
          <a:ln w="12700">
            <a:solidFill>
              <a:srgbClr val="EFE2C7"/>
            </a:solidFill>
            <a:prstDash val="solid"/>
          </a:ln>
        </p:spPr>
      </p:sp>
      <p:pic>
        <p:nvPicPr>
          <p:cNvPr id="16" name="Image 6" descr="Ferro">    </p:cNvPr>
          <p:cNvPicPr>
            <a:picLocks noChangeAspect="1"/>
          </p:cNvPicPr>
          <p:nvPr/>
        </p:nvPicPr>
        <p:blipFill>
          <a:blip r:embed="rId7"/>
          <a:stretch>
            <a:fillRect/>
          </a:stretch>
        </p:blipFill>
        <p:spPr>
          <a:xfrm>
            <a:off x="2977835" y="4828032"/>
            <a:ext cx="681231" cy="275972"/>
          </a:xfrm>
          <a:prstGeom prst="rect">
            <a:avLst/>
          </a:prstGeom>
        </p:spPr>
      </p:pic>
      <p:sp>
        <p:nvSpPr>
          <p:cNvPr id="17" name="Shape 8"/>
          <p:cNvSpPr/>
          <p:nvPr/>
        </p:nvSpPr>
        <p:spPr>
          <a:xfrm>
            <a:off x="2794955" y="5303520"/>
            <a:ext cx="2109155" cy="45720"/>
          </a:xfrm>
          <a:prstGeom prst="rect">
            <a:avLst/>
          </a:prstGeom>
          <a:solidFill>
            <a:srgbClr val="F0462F"/>
          </a:solidFill>
          <a:ln w="12700">
            <a:solidFill>
              <a:srgbClr val="F0462F"/>
            </a:solidFill>
            <a:prstDash val="solid"/>
          </a:ln>
        </p:spPr>
      </p:sp>
      <p:sp>
        <p:nvSpPr>
          <p:cNvPr id="18" name="Text 9"/>
          <p:cNvSpPr txBox="1"/>
          <p:nvPr/>
        </p:nvSpPr>
        <p:spPr>
          <a:xfrm>
            <a:off x="2904683" y="5458968"/>
            <a:ext cx="1926275" cy="292608"/>
          </a:xfrm>
          <a:prstGeom prst="rect">
            <a:avLst/>
          </a:prstGeom>
          <a:noFill/>
          <a:ln/>
        </p:spPr>
        <p:txBody>
          <a:bodyPr wrap="square" lIns="0" tIns="0" rIns="0" bIns="0" rtlCol="0" anchor="t"/>
          <a:lstStyle/>
          <a:p>
            <a:pPr indent="0" marL="0">
              <a:buNone/>
            </a:pPr>
            <a:r>
              <a:rPr lang="en-US" sz="850" b="1" spc="200" kern="0" dirty="0">
                <a:solidFill>
                  <a:srgbClr val="B9ABA3"/>
                </a:solidFill>
                <a:latin typeface="Arial" pitchFamily="34" charset="0"/>
                <a:ea typeface="Arial" pitchFamily="34" charset="-122"/>
                <a:cs typeface="Arial" pitchFamily="34" charset="-120"/>
              </a:rPr>
              <a:t>FARHAN MIAH</a:t>
            </a:r>
            <a:endParaRPr lang="en-US" sz="850" dirty="0"/>
          </a:p>
        </p:txBody>
      </p:sp>
      <p:sp>
        <p:nvSpPr>
          <p:cNvPr id="19" name="Text 10"/>
          <p:cNvSpPr txBox="1"/>
          <p:nvPr/>
        </p:nvSpPr>
        <p:spPr>
          <a:xfrm>
            <a:off x="2904683" y="5733288"/>
            <a:ext cx="1926275" cy="502920"/>
          </a:xfrm>
          <a:prstGeom prst="rect">
            <a:avLst/>
          </a:prstGeom>
          <a:noFill/>
          <a:ln/>
        </p:spPr>
        <p:txBody>
          <a:bodyPr wrap="square" lIns="0" tIns="0" rIns="0" bIns="0" rtlCol="0" anchor="t"/>
          <a:lstStyle/>
          <a:p>
            <a:pPr indent="0" marL="0">
              <a:spcAft>
                <a:spcPts val="600"/>
              </a:spcAft>
              <a:buNone/>
            </a:pPr>
            <a:r>
              <a:rPr lang="en-US" sz="1200" dirty="0">
                <a:solidFill>
                  <a:srgbClr val="F8EFDF"/>
                </a:solidFill>
                <a:latin typeface="Georgia" pitchFamily="34" charset="0"/>
                <a:ea typeface="Georgia" pitchFamily="34" charset="-122"/>
                <a:cs typeface="Georgia" pitchFamily="34" charset="-120"/>
              </a:rPr>
              <a:t>The muscle. And the heart.</a:t>
            </a:r>
            <a:endParaRPr lang="en-US" sz="1200" dirty="0"/>
          </a:p>
        </p:txBody>
      </p:sp>
      <p:sp>
        <p:nvSpPr>
          <p:cNvPr id="20" name="Shape 11"/>
          <p:cNvSpPr/>
          <p:nvPr/>
        </p:nvSpPr>
        <p:spPr>
          <a:xfrm>
            <a:off x="5041270" y="3520440"/>
            <a:ext cx="2109155" cy="2743200"/>
          </a:xfrm>
          <a:prstGeom prst="rect">
            <a:avLst/>
          </a:prstGeom>
          <a:solidFill>
            <a:srgbClr val="1A1420"/>
          </a:solidFill>
          <a:ln w="12700">
            <a:solidFill>
              <a:srgbClr val="1A1420"/>
            </a:solidFill>
            <a:prstDash val="solid"/>
          </a:ln>
        </p:spPr>
      </p:sp>
      <p:pic>
        <p:nvPicPr>
          <p:cNvPr id="21" name="Image 7" descr="/private/tmp/claude-501/-Users-scognamiglio-Asteroid/c802be49-0e67-4e37-9766-d69f41363cb4/scratchpad/deck/out_en/gen/c15.jpg">    </p:cNvPr>
          <p:cNvPicPr>
            <a:picLocks noChangeAspect="1"/>
          </p:cNvPicPr>
          <p:nvPr/>
        </p:nvPicPr>
        <p:blipFill>
          <a:blip r:embed="rId8"/>
          <a:stretch>
            <a:fillRect/>
          </a:stretch>
        </p:blipFill>
        <p:spPr>
          <a:xfrm>
            <a:off x="5041270" y="3520440"/>
            <a:ext cx="2109155" cy="1783080"/>
          </a:xfrm>
          <a:prstGeom prst="rect">
            <a:avLst/>
          </a:prstGeom>
        </p:spPr>
      </p:pic>
      <p:sp>
        <p:nvSpPr>
          <p:cNvPr id="22" name="Shape 12"/>
          <p:cNvSpPr/>
          <p:nvPr/>
        </p:nvSpPr>
        <p:spPr>
          <a:xfrm rot="-120000">
            <a:off x="5132710" y="4818888"/>
            <a:ext cx="1097280" cy="566928"/>
          </a:xfrm>
          <a:prstGeom prst="roundRect">
            <a:avLst>
              <a:gd name="adj" fmla="val 4839"/>
            </a:avLst>
          </a:prstGeom>
          <a:solidFill>
            <a:srgbClr val="EFE2C7"/>
          </a:solidFill>
          <a:ln w="12700">
            <a:solidFill>
              <a:srgbClr val="EFE2C7"/>
            </a:solidFill>
            <a:prstDash val="solid"/>
          </a:ln>
        </p:spPr>
      </p:sp>
      <p:pic>
        <p:nvPicPr>
          <p:cNvPr id="23" name="Image 8" descr="Nab">    </p:cNvPr>
          <p:cNvPicPr>
            <a:picLocks noChangeAspect="1"/>
          </p:cNvPicPr>
          <p:nvPr/>
        </p:nvPicPr>
        <p:blipFill>
          <a:blip r:embed="rId9"/>
          <a:stretch>
            <a:fillRect/>
          </a:stretch>
        </p:blipFill>
        <p:spPr>
          <a:xfrm>
            <a:off x="5224150" y="4828032"/>
            <a:ext cx="466621" cy="275972"/>
          </a:xfrm>
          <a:prstGeom prst="rect">
            <a:avLst/>
          </a:prstGeom>
        </p:spPr>
      </p:pic>
      <p:sp>
        <p:nvSpPr>
          <p:cNvPr id="24" name="Shape 13"/>
          <p:cNvSpPr/>
          <p:nvPr/>
        </p:nvSpPr>
        <p:spPr>
          <a:xfrm>
            <a:off x="5041270" y="5303520"/>
            <a:ext cx="2109155" cy="45720"/>
          </a:xfrm>
          <a:prstGeom prst="rect">
            <a:avLst/>
          </a:prstGeom>
          <a:solidFill>
            <a:srgbClr val="FF4F8B"/>
          </a:solidFill>
          <a:ln w="12700">
            <a:solidFill>
              <a:srgbClr val="FF4F8B"/>
            </a:solidFill>
            <a:prstDash val="solid"/>
          </a:ln>
        </p:spPr>
      </p:sp>
      <p:sp>
        <p:nvSpPr>
          <p:cNvPr id="25" name="Text 14"/>
          <p:cNvSpPr txBox="1"/>
          <p:nvPr/>
        </p:nvSpPr>
        <p:spPr>
          <a:xfrm>
            <a:off x="5150998" y="5458968"/>
            <a:ext cx="1926275" cy="292608"/>
          </a:xfrm>
          <a:prstGeom prst="rect">
            <a:avLst/>
          </a:prstGeom>
          <a:noFill/>
          <a:ln/>
        </p:spPr>
        <p:txBody>
          <a:bodyPr wrap="square" lIns="0" tIns="0" rIns="0" bIns="0" rtlCol="0" anchor="t"/>
          <a:lstStyle/>
          <a:p>
            <a:pPr indent="0" marL="0">
              <a:buNone/>
            </a:pPr>
            <a:r>
              <a:rPr lang="en-US" sz="850" b="1" spc="200" kern="0" dirty="0">
                <a:solidFill>
                  <a:srgbClr val="B9ABA3"/>
                </a:solidFill>
                <a:latin typeface="Arial" pitchFamily="34" charset="0"/>
                <a:ea typeface="Arial" pitchFamily="34" charset="-122"/>
                <a:cs typeface="Arial" pitchFamily="34" charset="-120"/>
              </a:rPr>
              <a:t>NABIL · 16</a:t>
            </a:r>
            <a:endParaRPr lang="en-US" sz="850" dirty="0"/>
          </a:p>
        </p:txBody>
      </p:sp>
      <p:sp>
        <p:nvSpPr>
          <p:cNvPr id="26" name="Text 15"/>
          <p:cNvSpPr txBox="1"/>
          <p:nvPr/>
        </p:nvSpPr>
        <p:spPr>
          <a:xfrm>
            <a:off x="5150998" y="5733288"/>
            <a:ext cx="1926275" cy="502920"/>
          </a:xfrm>
          <a:prstGeom prst="rect">
            <a:avLst/>
          </a:prstGeom>
          <a:noFill/>
          <a:ln/>
        </p:spPr>
        <p:txBody>
          <a:bodyPr wrap="square" lIns="0" tIns="0" rIns="0" bIns="0" rtlCol="0" anchor="t"/>
          <a:lstStyle/>
          <a:p>
            <a:pPr indent="0" marL="0">
              <a:spcAft>
                <a:spcPts val="600"/>
              </a:spcAft>
              <a:buNone/>
            </a:pPr>
            <a:r>
              <a:rPr lang="en-US" sz="1200" dirty="0">
                <a:solidFill>
                  <a:srgbClr val="F8EFDF"/>
                </a:solidFill>
                <a:latin typeface="Georgia" pitchFamily="34" charset="0"/>
                <a:ea typeface="Georgia" pitchFamily="34" charset="-122"/>
                <a:cs typeface="Georgia" pitchFamily="34" charset="-120"/>
              </a:rPr>
              <a:t>The eyes. And the camera.</a:t>
            </a:r>
            <a:endParaRPr lang="en-US" sz="1200" dirty="0"/>
          </a:p>
        </p:txBody>
      </p:sp>
      <p:sp>
        <p:nvSpPr>
          <p:cNvPr id="27" name="Shape 16"/>
          <p:cNvSpPr/>
          <p:nvPr/>
        </p:nvSpPr>
        <p:spPr>
          <a:xfrm>
            <a:off x="7287585" y="3520440"/>
            <a:ext cx="2109155" cy="2743200"/>
          </a:xfrm>
          <a:prstGeom prst="rect">
            <a:avLst/>
          </a:prstGeom>
          <a:solidFill>
            <a:srgbClr val="1A1420"/>
          </a:solidFill>
          <a:ln w="12700">
            <a:solidFill>
              <a:srgbClr val="1A1420"/>
            </a:solidFill>
            <a:prstDash val="solid"/>
          </a:ln>
        </p:spPr>
      </p:sp>
      <p:pic>
        <p:nvPicPr>
          <p:cNvPr id="28" name="Image 9" descr="/private/tmp/claude-501/-Users-scognamiglio-Asteroid/c802be49-0e67-4e37-9766-d69f41363cb4/scratchpad/deck/out_en/gen/c16.jpg">    </p:cNvPr>
          <p:cNvPicPr>
            <a:picLocks noChangeAspect="1"/>
          </p:cNvPicPr>
          <p:nvPr/>
        </p:nvPicPr>
        <p:blipFill>
          <a:blip r:embed="rId10"/>
          <a:stretch>
            <a:fillRect/>
          </a:stretch>
        </p:blipFill>
        <p:spPr>
          <a:xfrm>
            <a:off x="7287585" y="3520440"/>
            <a:ext cx="2109155" cy="1783080"/>
          </a:xfrm>
          <a:prstGeom prst="rect">
            <a:avLst/>
          </a:prstGeom>
        </p:spPr>
      </p:pic>
      <p:sp>
        <p:nvSpPr>
          <p:cNvPr id="29" name="Shape 17"/>
          <p:cNvSpPr/>
          <p:nvPr/>
        </p:nvSpPr>
        <p:spPr>
          <a:xfrm rot="-120000">
            <a:off x="7379025" y="4818888"/>
            <a:ext cx="1097280" cy="566928"/>
          </a:xfrm>
          <a:prstGeom prst="roundRect">
            <a:avLst>
              <a:gd name="adj" fmla="val 4839"/>
            </a:avLst>
          </a:prstGeom>
          <a:solidFill>
            <a:srgbClr val="EFE2C7"/>
          </a:solidFill>
          <a:ln w="12700">
            <a:solidFill>
              <a:srgbClr val="EFE2C7"/>
            </a:solidFill>
            <a:prstDash val="solid"/>
          </a:ln>
        </p:spPr>
      </p:sp>
      <p:pic>
        <p:nvPicPr>
          <p:cNvPr id="30" name="Image 10" descr="Apa">    </p:cNvPr>
          <p:cNvPicPr>
            <a:picLocks noChangeAspect="1"/>
          </p:cNvPicPr>
          <p:nvPr/>
        </p:nvPicPr>
        <p:blipFill>
          <a:blip r:embed="rId11"/>
          <a:stretch>
            <a:fillRect/>
          </a:stretch>
        </p:blipFill>
        <p:spPr>
          <a:xfrm>
            <a:off x="7470465" y="4828032"/>
            <a:ext cx="463183" cy="275972"/>
          </a:xfrm>
          <a:prstGeom prst="rect">
            <a:avLst/>
          </a:prstGeom>
        </p:spPr>
      </p:pic>
      <p:sp>
        <p:nvSpPr>
          <p:cNvPr id="31" name="Shape 18"/>
          <p:cNvSpPr/>
          <p:nvPr/>
        </p:nvSpPr>
        <p:spPr>
          <a:xfrm>
            <a:off x="7287585" y="5303520"/>
            <a:ext cx="2109155" cy="45720"/>
          </a:xfrm>
          <a:prstGeom prst="rect">
            <a:avLst/>
          </a:prstGeom>
          <a:solidFill>
            <a:srgbClr val="35C8C1"/>
          </a:solidFill>
          <a:ln w="12700">
            <a:solidFill>
              <a:srgbClr val="35C8C1"/>
            </a:solidFill>
            <a:prstDash val="solid"/>
          </a:ln>
        </p:spPr>
      </p:sp>
      <p:sp>
        <p:nvSpPr>
          <p:cNvPr id="32" name="Text 19"/>
          <p:cNvSpPr txBox="1"/>
          <p:nvPr/>
        </p:nvSpPr>
        <p:spPr>
          <a:xfrm>
            <a:off x="7397313" y="5458968"/>
            <a:ext cx="1926275" cy="292608"/>
          </a:xfrm>
          <a:prstGeom prst="rect">
            <a:avLst/>
          </a:prstGeom>
          <a:noFill/>
          <a:ln/>
        </p:spPr>
        <p:txBody>
          <a:bodyPr wrap="square" lIns="0" tIns="0" rIns="0" bIns="0" rtlCol="0" anchor="t"/>
          <a:lstStyle/>
          <a:p>
            <a:pPr indent="0" marL="0">
              <a:buNone/>
            </a:pPr>
            <a:r>
              <a:rPr lang="en-US" sz="850" b="1" spc="200" kern="0" dirty="0">
                <a:solidFill>
                  <a:srgbClr val="B9ABA3"/>
                </a:solidFill>
                <a:latin typeface="Arial" pitchFamily="34" charset="0"/>
                <a:ea typeface="Arial" pitchFamily="34" charset="-122"/>
                <a:cs typeface="Arial" pitchFamily="34" charset="-120"/>
              </a:rPr>
              <a:t>SAMIRA BEGUM · 32</a:t>
            </a:r>
            <a:endParaRPr lang="en-US" sz="850" dirty="0"/>
          </a:p>
        </p:txBody>
      </p:sp>
      <p:sp>
        <p:nvSpPr>
          <p:cNvPr id="33" name="Text 20"/>
          <p:cNvSpPr txBox="1"/>
          <p:nvPr/>
        </p:nvSpPr>
        <p:spPr>
          <a:xfrm>
            <a:off x="7397313" y="5733288"/>
            <a:ext cx="1926275" cy="502920"/>
          </a:xfrm>
          <a:prstGeom prst="rect">
            <a:avLst/>
          </a:prstGeom>
          <a:noFill/>
          <a:ln/>
        </p:spPr>
        <p:txBody>
          <a:bodyPr wrap="square" lIns="0" tIns="0" rIns="0" bIns="0" rtlCol="0" anchor="t"/>
          <a:lstStyle/>
          <a:p>
            <a:pPr indent="0" marL="0">
              <a:spcAft>
                <a:spcPts val="600"/>
              </a:spcAft>
              <a:buNone/>
            </a:pPr>
            <a:r>
              <a:rPr lang="en-US" sz="1200" dirty="0">
                <a:solidFill>
                  <a:srgbClr val="F8EFDF"/>
                </a:solidFill>
                <a:latin typeface="Georgia" pitchFamily="34" charset="0"/>
                <a:ea typeface="Georgia" pitchFamily="34" charset="-122"/>
                <a:cs typeface="Georgia" pitchFamily="34" charset="-120"/>
              </a:rPr>
              <a:t>The brain. And the voice.</a:t>
            </a:r>
            <a:endParaRPr lang="en-US" sz="1200" dirty="0"/>
          </a:p>
        </p:txBody>
      </p:sp>
      <p:sp>
        <p:nvSpPr>
          <p:cNvPr id="34" name="Shape 21"/>
          <p:cNvSpPr/>
          <p:nvPr/>
        </p:nvSpPr>
        <p:spPr>
          <a:xfrm>
            <a:off x="9533900" y="3520440"/>
            <a:ext cx="2109155" cy="2743200"/>
          </a:xfrm>
          <a:prstGeom prst="rect">
            <a:avLst/>
          </a:prstGeom>
          <a:solidFill>
            <a:srgbClr val="1A1420"/>
          </a:solidFill>
          <a:ln w="12700">
            <a:solidFill>
              <a:srgbClr val="1A1420"/>
            </a:solidFill>
            <a:prstDash val="solid"/>
          </a:ln>
        </p:spPr>
      </p:sp>
      <p:pic>
        <p:nvPicPr>
          <p:cNvPr id="35" name="Image 11" descr="/private/tmp/claude-501/-Users-scognamiglio-Asteroid/c802be49-0e67-4e37-9766-d69f41363cb4/scratchpad/deck/out_en/gen/c17.jpg">    </p:cNvPr>
          <p:cNvPicPr>
            <a:picLocks noChangeAspect="1"/>
          </p:cNvPicPr>
          <p:nvPr/>
        </p:nvPicPr>
        <p:blipFill>
          <a:blip r:embed="rId12"/>
          <a:stretch>
            <a:fillRect/>
          </a:stretch>
        </p:blipFill>
        <p:spPr>
          <a:xfrm>
            <a:off x="9533900" y="3520440"/>
            <a:ext cx="2109155" cy="1783080"/>
          </a:xfrm>
          <a:prstGeom prst="rect">
            <a:avLst/>
          </a:prstGeom>
        </p:spPr>
      </p:pic>
      <p:sp>
        <p:nvSpPr>
          <p:cNvPr id="36" name="Shape 22"/>
          <p:cNvSpPr/>
          <p:nvPr/>
        </p:nvSpPr>
        <p:spPr>
          <a:xfrm rot="-120000">
            <a:off x="9625340" y="4818888"/>
            <a:ext cx="1097280" cy="566928"/>
          </a:xfrm>
          <a:prstGeom prst="roundRect">
            <a:avLst>
              <a:gd name="adj" fmla="val 4839"/>
            </a:avLst>
          </a:prstGeom>
          <a:solidFill>
            <a:srgbClr val="EFE2C7"/>
          </a:solidFill>
          <a:ln w="12700">
            <a:solidFill>
              <a:srgbClr val="EFE2C7"/>
            </a:solidFill>
            <a:prstDash val="solid"/>
          </a:ln>
        </p:spPr>
      </p:sp>
      <p:pic>
        <p:nvPicPr>
          <p:cNvPr id="37" name="Image 12" descr="Rash">    </p:cNvPr>
          <p:cNvPicPr>
            <a:picLocks noChangeAspect="1"/>
          </p:cNvPicPr>
          <p:nvPr/>
        </p:nvPicPr>
        <p:blipFill>
          <a:blip r:embed="rId13"/>
          <a:stretch>
            <a:fillRect/>
          </a:stretch>
        </p:blipFill>
        <p:spPr>
          <a:xfrm>
            <a:off x="9716780" y="4828032"/>
            <a:ext cx="615806" cy="275972"/>
          </a:xfrm>
          <a:prstGeom prst="rect">
            <a:avLst/>
          </a:prstGeom>
        </p:spPr>
      </p:pic>
      <p:sp>
        <p:nvSpPr>
          <p:cNvPr id="38" name="Shape 23"/>
          <p:cNvSpPr/>
          <p:nvPr/>
        </p:nvSpPr>
        <p:spPr>
          <a:xfrm>
            <a:off x="9533900" y="5303520"/>
            <a:ext cx="2109155" cy="45720"/>
          </a:xfrm>
          <a:prstGeom prst="rect">
            <a:avLst/>
          </a:prstGeom>
          <a:solidFill>
            <a:srgbClr val="1FB57C"/>
          </a:solidFill>
          <a:ln w="12700">
            <a:solidFill>
              <a:srgbClr val="1FB57C"/>
            </a:solidFill>
            <a:prstDash val="solid"/>
          </a:ln>
        </p:spPr>
      </p:sp>
      <p:sp>
        <p:nvSpPr>
          <p:cNvPr id="39" name="Text 24"/>
          <p:cNvSpPr txBox="1"/>
          <p:nvPr/>
        </p:nvSpPr>
        <p:spPr>
          <a:xfrm>
            <a:off x="9643628" y="5458968"/>
            <a:ext cx="1926275" cy="292608"/>
          </a:xfrm>
          <a:prstGeom prst="rect">
            <a:avLst/>
          </a:prstGeom>
          <a:noFill/>
          <a:ln/>
        </p:spPr>
        <p:txBody>
          <a:bodyPr wrap="square" lIns="0" tIns="0" rIns="0" bIns="0" rtlCol="0" anchor="t"/>
          <a:lstStyle/>
          <a:p>
            <a:pPr indent="0" marL="0">
              <a:buNone/>
            </a:pPr>
            <a:r>
              <a:rPr lang="en-US" sz="850" b="1" spc="200" kern="0" dirty="0">
                <a:solidFill>
                  <a:srgbClr val="B9ABA3"/>
                </a:solidFill>
                <a:latin typeface="Arial" pitchFamily="34" charset="0"/>
                <a:ea typeface="Arial" pitchFamily="34" charset="-122"/>
                <a:cs typeface="Arial" pitchFamily="34" charset="-120"/>
              </a:rPr>
              <a:t>RASHID KARIM · 25</a:t>
            </a:r>
            <a:endParaRPr lang="en-US" sz="850" dirty="0"/>
          </a:p>
        </p:txBody>
      </p:sp>
      <p:sp>
        <p:nvSpPr>
          <p:cNvPr id="40" name="Text 25"/>
          <p:cNvSpPr txBox="1"/>
          <p:nvPr/>
        </p:nvSpPr>
        <p:spPr>
          <a:xfrm>
            <a:off x="9643628" y="5733288"/>
            <a:ext cx="1926275" cy="502920"/>
          </a:xfrm>
          <a:prstGeom prst="rect">
            <a:avLst/>
          </a:prstGeom>
          <a:noFill/>
          <a:ln/>
        </p:spPr>
        <p:txBody>
          <a:bodyPr wrap="square" lIns="0" tIns="0" rIns="0" bIns="0" rtlCol="0" anchor="t"/>
          <a:lstStyle/>
          <a:p>
            <a:pPr indent="0" marL="0">
              <a:spcAft>
                <a:spcPts val="600"/>
              </a:spcAft>
              <a:buNone/>
            </a:pPr>
            <a:r>
              <a:rPr lang="en-US" sz="1200" dirty="0">
                <a:solidFill>
                  <a:srgbClr val="F8EFDF"/>
                </a:solidFill>
                <a:latin typeface="Georgia" pitchFamily="34" charset="0"/>
                <a:ea typeface="Georgia" pitchFamily="34" charset="-122"/>
                <a:cs typeface="Georgia" pitchFamily="34" charset="-120"/>
              </a:rPr>
              <a:t>The navigator.</a:t>
            </a:r>
            <a:endParaRPr lang="en-US" sz="120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18.jpg">    </p:cNvPr>
          <p:cNvPicPr>
            <a:picLocks noChangeAspect="1"/>
          </p:cNvPicPr>
          <p:nvPr/>
        </p:nvPicPr>
        <p:blipFill>
          <a:blip r:embed="rId1"/>
          <a:stretch>
            <a:fillRect/>
          </a:stretch>
        </p:blipFill>
        <p:spPr>
          <a:xfrm>
            <a:off x="0" y="152400"/>
            <a:ext cx="5120640" cy="6705600"/>
          </a:xfrm>
          <a:prstGeom prst="rect">
            <a:avLst/>
          </a:prstGeom>
        </p:spPr>
      </p:pic>
      <p:sp>
        <p:nvSpPr>
          <p:cNvPr id="3" name="Shape 0"/>
          <p:cNvSpPr/>
          <p:nvPr/>
        </p:nvSpPr>
        <p:spPr>
          <a:xfrm>
            <a:off x="5120640" y="152400"/>
            <a:ext cx="64008" cy="6705600"/>
          </a:xfrm>
          <a:prstGeom prst="rect">
            <a:avLst/>
          </a:prstGeom>
          <a:solidFill>
            <a:srgbClr val="FFB21A"/>
          </a:solidFill>
          <a:ln w="12700">
            <a:solidFill>
              <a:srgbClr val="FFB21A"/>
            </a:solidFill>
            <a:prstDash val="solid"/>
          </a:ln>
        </p:spPr>
      </p:sp>
      <p:sp>
        <p:nvSpPr>
          <p:cNvPr id="4" name="Text 1"/>
          <p:cNvSpPr txBox="1"/>
          <p:nvPr/>
        </p:nvSpPr>
        <p:spPr>
          <a:xfrm>
            <a:off x="5623560" y="457200"/>
            <a:ext cx="36576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CHARACTERS</a:t>
            </a:r>
            <a:endParaRPr lang="en-US" sz="1050" dirty="0"/>
          </a:p>
        </p:txBody>
      </p:sp>
      <p:pic>
        <p:nvPicPr>
          <p:cNvPr id="5" name="Image 1" descr="Ibra">    </p:cNvPr>
          <p:cNvPicPr>
            <a:picLocks noChangeAspect="1"/>
          </p:cNvPicPr>
          <p:nvPr/>
        </p:nvPicPr>
        <p:blipFill>
          <a:blip r:embed="rId2"/>
          <a:stretch>
            <a:fillRect/>
          </a:stretch>
        </p:blipFill>
        <p:spPr>
          <a:xfrm>
            <a:off x="5586984" y="658368"/>
            <a:ext cx="1625673" cy="767715"/>
          </a:xfrm>
          <a:prstGeom prst="rect">
            <a:avLst/>
          </a:prstGeom>
        </p:spPr>
      </p:pic>
      <p:sp>
        <p:nvSpPr>
          <p:cNvPr id="6" name="Text 2"/>
          <p:cNvSpPr txBox="1"/>
          <p:nvPr/>
        </p:nvSpPr>
        <p:spPr>
          <a:xfrm>
            <a:off x="5623560" y="1444371"/>
            <a:ext cx="6019495" cy="292608"/>
          </a:xfrm>
          <a:prstGeom prst="rect">
            <a:avLst/>
          </a:prstGeom>
          <a:noFill/>
          <a:ln/>
        </p:spPr>
        <p:txBody>
          <a:bodyPr wrap="square" lIns="0" tIns="0" rIns="0" bIns="0" rtlCol="0" anchor="t"/>
          <a:lstStyle/>
          <a:p>
            <a:pPr indent="0" marL="0">
              <a:buNone/>
            </a:pPr>
            <a:r>
              <a:rPr lang="en-US" sz="1000" b="1" spc="200" kern="0" dirty="0">
                <a:solidFill>
                  <a:srgbClr val="B9ABA3"/>
                </a:solidFill>
                <a:latin typeface="Arial" pitchFamily="34" charset="0"/>
                <a:ea typeface="Arial" pitchFamily="34" charset="-122"/>
                <a:cs typeface="Arial" pitchFamily="34" charset="-120"/>
              </a:rPr>
              <a:t>IBRAHIM</a:t>
            </a:r>
            <a:endParaRPr lang="en-US" sz="1000" dirty="0"/>
          </a:p>
        </p:txBody>
      </p:sp>
      <p:sp>
        <p:nvSpPr>
          <p:cNvPr id="7" name="Text 3"/>
          <p:cNvSpPr txBox="1"/>
          <p:nvPr/>
        </p:nvSpPr>
        <p:spPr>
          <a:xfrm>
            <a:off x="5623560" y="1755267"/>
            <a:ext cx="6019495" cy="365760"/>
          </a:xfrm>
          <a:prstGeom prst="rect">
            <a:avLst/>
          </a:prstGeom>
          <a:noFill/>
          <a:ln/>
        </p:spPr>
        <p:txBody>
          <a:bodyPr wrap="square" lIns="0" tIns="0" rIns="0" bIns="0" rtlCol="0" anchor="ctr"/>
          <a:lstStyle/>
          <a:p>
            <a:pPr indent="0" marL="0">
              <a:buNone/>
            </a:pPr>
            <a:r>
              <a:rPr lang="en-US" sz="1700" b="1" dirty="0">
                <a:solidFill>
                  <a:srgbClr val="F8EFDF"/>
                </a:solidFill>
                <a:latin typeface="Arial" pitchFamily="34" charset="0"/>
                <a:ea typeface="Arial" pitchFamily="34" charset="-122"/>
                <a:cs typeface="Arial" pitchFamily="34" charset="-120"/>
              </a:rPr>
              <a:t>THE BOSS. THE ONE WITH THE IDEA.</a:t>
            </a:r>
            <a:endParaRPr lang="en-US" sz="1700" dirty="0"/>
          </a:p>
        </p:txBody>
      </p:sp>
      <p:sp>
        <p:nvSpPr>
          <p:cNvPr id="8" name="Text 4"/>
          <p:cNvSpPr txBox="1"/>
          <p:nvPr/>
        </p:nvSpPr>
        <p:spPr>
          <a:xfrm>
            <a:off x="5623560" y="2212467"/>
            <a:ext cx="6019495" cy="1143000"/>
          </a:xfrm>
          <a:prstGeom prst="rect">
            <a:avLst/>
          </a:prstGeom>
          <a:noFill/>
          <a:ln/>
        </p:spPr>
        <p:txBody>
          <a:bodyPr wrap="square" lIns="0" tIns="0" rIns="0" bIns="0" rtlCol="0" anchor="t"/>
          <a:lstStyle/>
          <a:p>
            <a:pPr indent="0" marL="0">
              <a:spcAft>
                <a:spcPts val="600"/>
              </a:spcAft>
              <a:buNone/>
            </a:pPr>
            <a:r>
              <a:rPr lang="en-US" sz="1350" dirty="0">
                <a:solidFill>
                  <a:srgbClr val="F8EFDF"/>
                </a:solidFill>
                <a:latin typeface="Georgia" pitchFamily="34" charset="0"/>
                <a:ea typeface="Georgia" pitchFamily="34" charset="-122"/>
                <a:cs typeface="Georgia" pitchFamily="34" charset="-120"/>
              </a:rPr>
              <a:t>The story doesn’t describe him: it shows him in action. He said Rome was right there, just sitting, waiting for someone with the nerve to take it. The others believed him. Or maybe they wanted to believe him.</a:t>
            </a:r>
            <a:endParaRPr lang="en-US" sz="1350" dirty="0"/>
          </a:p>
        </p:txBody>
      </p:sp>
      <p:sp>
        <p:nvSpPr>
          <p:cNvPr id="9" name="Text 5"/>
          <p:cNvSpPr txBox="1"/>
          <p:nvPr/>
        </p:nvSpPr>
        <p:spPr>
          <a:xfrm>
            <a:off x="5623560" y="3401187"/>
            <a:ext cx="4556455" cy="1463040"/>
          </a:xfrm>
          <a:prstGeom prst="rect">
            <a:avLst/>
          </a:prstGeom>
          <a:noFill/>
          <a:ln/>
        </p:spPr>
        <p:txBody>
          <a:bodyPr wrap="square" lIns="0" tIns="0" rIns="0" bIns="0" rtlCol="0" anchor="t"/>
          <a:lstStyle/>
          <a:p>
            <a:pPr marL="342900" indent="-342900">
              <a:spcAft>
                <a:spcPts val="400"/>
              </a:spcAft>
              <a:buSzPct val="100000"/>
              <a:buChar char="●"/>
            </a:pPr>
            <a:r>
              <a:rPr lang="en-US" sz="1250" dirty="0">
                <a:solidFill>
                  <a:srgbClr val="F8EFDF"/>
                </a:solidFill>
                <a:latin typeface="Georgia" pitchFamily="34" charset="0"/>
                <a:ea typeface="Georgia" pitchFamily="34" charset="-122"/>
                <a:cs typeface="Georgia" pitchFamily="34" charset="-120"/>
              </a:rPr>
              <a:t>Carries his bike up five flights of stairs so there’s no gap in his delivery schedule.</a:t>
            </a:r>
            <a:endParaRPr lang="en-US" sz="1250" dirty="0"/>
          </a:p>
          <a:p>
            <a:pPr marL="342900" indent="-342900">
              <a:spcAft>
                <a:spcPts val="400"/>
              </a:spcAft>
              <a:buSzPct val="100000"/>
              <a:buChar char="●"/>
            </a:pPr>
            <a:r>
              <a:rPr lang="en-US" sz="1250" dirty="0">
                <a:solidFill>
                  <a:srgbClr val="F8EFDF"/>
                </a:solidFill>
                <a:latin typeface="Georgia" pitchFamily="34" charset="0"/>
                <a:ea typeface="Georgia" pitchFamily="34" charset="-122"/>
                <a:cs typeface="Georgia" pitchFamily="34" charset="-120"/>
              </a:rPr>
              <a:t>Empties the pepper spray into Massimo’s face and takes a kilo of the Dragona’s coke.</a:t>
            </a:r>
            <a:endParaRPr lang="en-US" sz="1250" dirty="0"/>
          </a:p>
          <a:p>
            <a:pPr marL="342900" indent="-342900">
              <a:spcAft>
                <a:spcPts val="400"/>
              </a:spcAft>
              <a:buSzPct val="100000"/>
              <a:buChar char="●"/>
            </a:pPr>
            <a:r>
              <a:rPr lang="en-US" sz="1250" dirty="0">
                <a:solidFill>
                  <a:srgbClr val="F8EFDF"/>
                </a:solidFill>
                <a:latin typeface="Georgia" pitchFamily="34" charset="0"/>
                <a:ea typeface="Georgia" pitchFamily="34" charset="-122"/>
                <a:cs typeface="Georgia" pitchFamily="34" charset="-120"/>
              </a:rPr>
              <a:t>Counts exactly thirty seconds of silence before deciding.</a:t>
            </a:r>
            <a:endParaRPr lang="en-US" sz="1250" dirty="0"/>
          </a:p>
          <a:p>
            <a:pPr marL="342900" indent="-342900">
              <a:spcAft>
                <a:spcPts val="400"/>
              </a:spcAft>
              <a:buSzPct val="100000"/>
              <a:buChar char="●"/>
            </a:pPr>
            <a:r>
              <a:rPr lang="en-US" sz="1250" dirty="0">
                <a:solidFill>
                  <a:srgbClr val="F8EFDF"/>
                </a:solidFill>
                <a:latin typeface="Georgia" pitchFamily="34" charset="0"/>
                <a:ea typeface="Georgia" pitchFamily="34" charset="-122"/>
                <a:cs typeface="Georgia" pitchFamily="34" charset="-120"/>
              </a:rPr>
              <a:t>Shoots first in Torre Spaccata, and holds Ferro until he dies.</a:t>
            </a:r>
            <a:endParaRPr lang="en-US" sz="1250" dirty="0"/>
          </a:p>
        </p:txBody>
      </p:sp>
      <p:sp>
        <p:nvSpPr>
          <p:cNvPr id="10" name="Shape 6"/>
          <p:cNvSpPr/>
          <p:nvPr/>
        </p:nvSpPr>
        <p:spPr>
          <a:xfrm>
            <a:off x="5623560" y="4909947"/>
            <a:ext cx="4556455" cy="914400"/>
          </a:xfrm>
          <a:prstGeom prst="roundRect">
            <a:avLst>
              <a:gd name="adj" fmla="val 4000"/>
            </a:avLst>
          </a:prstGeom>
          <a:solidFill>
            <a:srgbClr val="1A1420"/>
          </a:solidFill>
          <a:ln w="12700">
            <a:solidFill>
              <a:srgbClr val="1A1420"/>
            </a:solidFill>
            <a:prstDash val="solid"/>
          </a:ln>
        </p:spPr>
      </p:sp>
      <p:sp>
        <p:nvSpPr>
          <p:cNvPr id="11" name="Text 7"/>
          <p:cNvSpPr txBox="1"/>
          <p:nvPr/>
        </p:nvSpPr>
        <p:spPr>
          <a:xfrm>
            <a:off x="5788152" y="5019675"/>
            <a:ext cx="3657600" cy="292608"/>
          </a:xfrm>
          <a:prstGeom prst="rect">
            <a:avLst/>
          </a:prstGeom>
          <a:noFill/>
          <a:ln/>
        </p:spPr>
        <p:txBody>
          <a:bodyPr wrap="square" lIns="0" tIns="0" rIns="0" bIns="0" rtlCol="0" anchor="t"/>
          <a:lstStyle/>
          <a:p>
            <a:pPr indent="0" marL="0">
              <a:buNone/>
            </a:pPr>
            <a:r>
              <a:rPr lang="en-US" sz="900" b="1" spc="200" kern="0" dirty="0">
                <a:solidFill>
                  <a:srgbClr val="FFB21A"/>
                </a:solidFill>
                <a:latin typeface="Arial" pitchFamily="34" charset="0"/>
                <a:ea typeface="Arial" pitchFamily="34" charset="-122"/>
                <a:cs typeface="Arial" pitchFamily="34" charset="-120"/>
              </a:rPr>
              <a:t>SEASON ARC</a:t>
            </a:r>
            <a:endParaRPr lang="en-US" sz="900" dirty="0"/>
          </a:p>
        </p:txBody>
      </p:sp>
      <p:sp>
        <p:nvSpPr>
          <p:cNvPr id="12" name="Text 8"/>
          <p:cNvSpPr txBox="1"/>
          <p:nvPr/>
        </p:nvSpPr>
        <p:spPr>
          <a:xfrm>
            <a:off x="5788152" y="5257419"/>
            <a:ext cx="4227271" cy="548640"/>
          </a:xfrm>
          <a:prstGeom prst="rect">
            <a:avLst/>
          </a:prstGeom>
          <a:noFill/>
          <a:ln/>
        </p:spPr>
        <p:txBody>
          <a:bodyPr wrap="square" lIns="0" tIns="0" rIns="0" bIns="0" rtlCol="0" anchor="t"/>
          <a:lstStyle/>
          <a:p>
            <a:pPr indent="0" marL="0">
              <a:spcAft>
                <a:spcPts val="600"/>
              </a:spcAft>
              <a:buNone/>
            </a:pPr>
            <a:r>
              <a:rPr lang="en-US" sz="1150" dirty="0">
                <a:solidFill>
                  <a:srgbClr val="F8EFDF"/>
                </a:solidFill>
                <a:latin typeface="Georgia" pitchFamily="34" charset="0"/>
                <a:ea typeface="Georgia" pitchFamily="34" charset="-122"/>
                <a:cs typeface="Georgia" pitchFamily="34" charset="-120"/>
              </a:rPr>
              <a:t>From a rider who wants Rome to a king of Rome who can never leave it. His choices take the Gang to the top, and cost Ferro his life.</a:t>
            </a:r>
            <a:endParaRPr lang="en-US" sz="1150" dirty="0"/>
          </a:p>
        </p:txBody>
      </p:sp>
      <p:sp>
        <p:nvSpPr>
          <p:cNvPr id="13" name="Shape 9"/>
          <p:cNvSpPr/>
          <p:nvPr/>
        </p:nvSpPr>
        <p:spPr>
          <a:xfrm rot="-180000">
            <a:off x="10362895" y="4114800"/>
            <a:ext cx="1325880" cy="1645920"/>
          </a:xfrm>
          <a:prstGeom prst="rect">
            <a:avLst/>
          </a:prstGeom>
          <a:solidFill>
            <a:srgbClr val="EFE2C7"/>
          </a:solidFill>
          <a:ln w="12700">
            <a:solidFill>
              <a:srgbClr val="EFE2C7"/>
            </a:solidFill>
            <a:prstDash val="solid"/>
          </a:ln>
          <a:effectLst>
            <a:outerShdw sx="100000" sy="100000" kx="0" ky="0" algn="bl" rotWithShape="0" blurRad="101600" dist="38100" dir="5400000">
              <a:srgbClr val="000000">
                <a:alpha val="50000"/>
              </a:srgbClr>
            </a:outerShdw>
          </a:effectLst>
        </p:spPr>
      </p:sp>
      <p:pic>
        <p:nvPicPr>
          <p:cNvPr id="14" name="Image 2" descr="/private/tmp/claude-501/-Users-scognamiglio-Asteroid/c802be49-0e67-4e37-9766-d69f41363cb4/scratchpad/deck/out_en/gen/c19.jpg">    </p:cNvPr>
          <p:cNvPicPr>
            <a:picLocks noChangeAspect="1"/>
          </p:cNvPicPr>
          <p:nvPr/>
        </p:nvPicPr>
        <p:blipFill>
          <a:blip r:embed="rId3"/>
          <a:stretch>
            <a:fillRect/>
          </a:stretch>
        </p:blipFill>
        <p:spPr>
          <a:xfrm rot="-180000">
            <a:off x="10408615" y="4160520"/>
            <a:ext cx="1234440" cy="1554480"/>
          </a:xfrm>
          <a:prstGeom prst="rect">
            <a:avLst/>
          </a:prstGeom>
        </p:spPr>
      </p:pic>
      <p:sp>
        <p:nvSpPr>
          <p:cNvPr id="15" name="Text 10"/>
          <p:cNvSpPr txBox="1"/>
          <p:nvPr/>
        </p:nvSpPr>
        <p:spPr>
          <a:xfrm>
            <a:off x="10408615" y="5824728"/>
            <a:ext cx="1234440" cy="228600"/>
          </a:xfrm>
          <a:prstGeom prst="rect">
            <a:avLst/>
          </a:prstGeom>
          <a:noFill/>
          <a:ln/>
        </p:spPr>
        <p:txBody>
          <a:bodyPr wrap="square" lIns="0" tIns="0" rIns="0" bIns="0" rtlCol="0" anchor="ctr"/>
          <a:lstStyle/>
          <a:p>
            <a:pPr algn="ctr" indent="0" marL="0">
              <a:buNone/>
            </a:pPr>
            <a:r>
              <a:rPr lang="en-US" sz="850" dirty="0">
                <a:solidFill>
                  <a:srgbClr val="B9ABA3"/>
                </a:solidFill>
                <a:latin typeface="Arial" pitchFamily="34" charset="0"/>
                <a:ea typeface="Arial" pitchFamily="34" charset="-122"/>
                <a:cs typeface="Arial" pitchFamily="34" charset="-120"/>
              </a:rPr>
              <a:t>From the story</a:t>
            </a:r>
            <a:endParaRPr lang="en-US" sz="8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20.jpg">    </p:cNvPr>
          <p:cNvPicPr>
            <a:picLocks noChangeAspect="1"/>
          </p:cNvPicPr>
          <p:nvPr/>
        </p:nvPicPr>
        <p:blipFill>
          <a:blip r:embed="rId1"/>
          <a:stretch>
            <a:fillRect/>
          </a:stretch>
        </p:blipFill>
        <p:spPr>
          <a:xfrm>
            <a:off x="0" y="152400"/>
            <a:ext cx="5120640" cy="6705600"/>
          </a:xfrm>
          <a:prstGeom prst="rect">
            <a:avLst/>
          </a:prstGeom>
        </p:spPr>
      </p:pic>
      <p:sp>
        <p:nvSpPr>
          <p:cNvPr id="3" name="Shape 0"/>
          <p:cNvSpPr/>
          <p:nvPr/>
        </p:nvSpPr>
        <p:spPr>
          <a:xfrm>
            <a:off x="5120640" y="152400"/>
            <a:ext cx="64008" cy="6705600"/>
          </a:xfrm>
          <a:prstGeom prst="rect">
            <a:avLst/>
          </a:prstGeom>
          <a:solidFill>
            <a:srgbClr val="F0462F"/>
          </a:solidFill>
          <a:ln w="12700">
            <a:solidFill>
              <a:srgbClr val="F0462F"/>
            </a:solidFill>
            <a:prstDash val="solid"/>
          </a:ln>
        </p:spPr>
      </p:sp>
      <p:sp>
        <p:nvSpPr>
          <p:cNvPr id="4" name="Text 1"/>
          <p:cNvSpPr txBox="1"/>
          <p:nvPr/>
        </p:nvSpPr>
        <p:spPr>
          <a:xfrm>
            <a:off x="5623560" y="457200"/>
            <a:ext cx="3657600" cy="292608"/>
          </a:xfrm>
          <a:prstGeom prst="rect">
            <a:avLst/>
          </a:prstGeom>
          <a:noFill/>
          <a:ln/>
        </p:spPr>
        <p:txBody>
          <a:bodyPr wrap="square" lIns="0" tIns="0" rIns="0" bIns="0" rtlCol="0" anchor="t"/>
          <a:lstStyle/>
          <a:p>
            <a:pPr indent="0" marL="0">
              <a:buNone/>
            </a:pPr>
            <a:r>
              <a:rPr lang="en-US" sz="1050" b="1" spc="200" kern="0" dirty="0">
                <a:solidFill>
                  <a:srgbClr val="F0462F"/>
                </a:solidFill>
                <a:latin typeface="Arial" pitchFamily="34" charset="0"/>
                <a:ea typeface="Arial" pitchFamily="34" charset="-122"/>
                <a:cs typeface="Arial" pitchFamily="34" charset="-120"/>
              </a:rPr>
              <a:t>CHARACTERS</a:t>
            </a:r>
            <a:endParaRPr lang="en-US" sz="1050" dirty="0"/>
          </a:p>
        </p:txBody>
      </p:sp>
      <p:pic>
        <p:nvPicPr>
          <p:cNvPr id="5" name="Image 1" descr="Ferro">    </p:cNvPr>
          <p:cNvPicPr>
            <a:picLocks noChangeAspect="1"/>
          </p:cNvPicPr>
          <p:nvPr/>
        </p:nvPicPr>
        <p:blipFill>
          <a:blip r:embed="rId2"/>
          <a:stretch>
            <a:fillRect/>
          </a:stretch>
        </p:blipFill>
        <p:spPr>
          <a:xfrm>
            <a:off x="5586984" y="658368"/>
            <a:ext cx="2129579" cy="767715"/>
          </a:xfrm>
          <a:prstGeom prst="rect">
            <a:avLst/>
          </a:prstGeom>
        </p:spPr>
      </p:pic>
      <p:sp>
        <p:nvSpPr>
          <p:cNvPr id="6" name="Text 2"/>
          <p:cNvSpPr txBox="1"/>
          <p:nvPr/>
        </p:nvSpPr>
        <p:spPr>
          <a:xfrm>
            <a:off x="5623560" y="1444371"/>
            <a:ext cx="6019495" cy="292608"/>
          </a:xfrm>
          <a:prstGeom prst="rect">
            <a:avLst/>
          </a:prstGeom>
          <a:noFill/>
          <a:ln/>
        </p:spPr>
        <p:txBody>
          <a:bodyPr wrap="square" lIns="0" tIns="0" rIns="0" bIns="0" rtlCol="0" anchor="t"/>
          <a:lstStyle/>
          <a:p>
            <a:pPr indent="0" marL="0">
              <a:buNone/>
            </a:pPr>
            <a:r>
              <a:rPr lang="en-US" sz="1000" b="1" spc="200" kern="0" dirty="0">
                <a:solidFill>
                  <a:srgbClr val="B9ABA3"/>
                </a:solidFill>
                <a:latin typeface="Arial" pitchFamily="34" charset="0"/>
                <a:ea typeface="Arial" pitchFamily="34" charset="-122"/>
                <a:cs typeface="Arial" pitchFamily="34" charset="-120"/>
              </a:rPr>
              <a:t>FARHAN MIAH</a:t>
            </a:r>
            <a:endParaRPr lang="en-US" sz="1000" dirty="0"/>
          </a:p>
        </p:txBody>
      </p:sp>
      <p:sp>
        <p:nvSpPr>
          <p:cNvPr id="7" name="Text 3"/>
          <p:cNvSpPr txBox="1"/>
          <p:nvPr/>
        </p:nvSpPr>
        <p:spPr>
          <a:xfrm>
            <a:off x="5623560" y="1755267"/>
            <a:ext cx="6019495" cy="365760"/>
          </a:xfrm>
          <a:prstGeom prst="rect">
            <a:avLst/>
          </a:prstGeom>
          <a:noFill/>
          <a:ln/>
        </p:spPr>
        <p:txBody>
          <a:bodyPr wrap="square" lIns="0" tIns="0" rIns="0" bIns="0" rtlCol="0" anchor="ctr"/>
          <a:lstStyle/>
          <a:p>
            <a:pPr indent="0" marL="0">
              <a:buNone/>
            </a:pPr>
            <a:r>
              <a:rPr lang="en-US" sz="1700" b="1" dirty="0">
                <a:solidFill>
                  <a:srgbClr val="F8EFDF"/>
                </a:solidFill>
                <a:latin typeface="Arial" pitchFamily="34" charset="0"/>
                <a:ea typeface="Arial" pitchFamily="34" charset="-122"/>
                <a:cs typeface="Arial" pitchFamily="34" charset="-120"/>
              </a:rPr>
              <a:t>THE MUSCLE. AND THE HEART.</a:t>
            </a:r>
            <a:endParaRPr lang="en-US" sz="1700" dirty="0"/>
          </a:p>
        </p:txBody>
      </p:sp>
      <p:sp>
        <p:nvSpPr>
          <p:cNvPr id="8" name="Text 4"/>
          <p:cNvSpPr txBox="1"/>
          <p:nvPr/>
        </p:nvSpPr>
        <p:spPr>
          <a:xfrm>
            <a:off x="5623560" y="2212467"/>
            <a:ext cx="6019495" cy="1143000"/>
          </a:xfrm>
          <a:prstGeom prst="rect">
            <a:avLst/>
          </a:prstGeom>
          <a:noFill/>
          <a:ln/>
        </p:spPr>
        <p:txBody>
          <a:bodyPr wrap="square" lIns="0" tIns="0" rIns="0" bIns="0" rtlCol="0" anchor="t"/>
          <a:lstStyle/>
          <a:p>
            <a:pPr indent="0" marL="0">
              <a:spcAft>
                <a:spcPts val="600"/>
              </a:spcAft>
              <a:buNone/>
            </a:pPr>
            <a:r>
              <a:rPr lang="en-US" sz="1350" dirty="0">
                <a:solidFill>
                  <a:srgbClr val="F8EFDF"/>
                </a:solidFill>
                <a:latin typeface="Georgia" pitchFamily="34" charset="0"/>
                <a:ea typeface="Georgia" pitchFamily="34" charset="-122"/>
                <a:cs typeface="Georgia" pitchFamily="34" charset="-120"/>
              </a:rPr>
              <a:t>Big, bricklayer’s hands, the sweet face of a kid brother, always hungry. Washes dishes fourteen hours a day. When he walks into a room, everyone knows the conversation is over.</a:t>
            </a:r>
            <a:endParaRPr lang="en-US" sz="1350" dirty="0"/>
          </a:p>
        </p:txBody>
      </p:sp>
      <p:sp>
        <p:nvSpPr>
          <p:cNvPr id="9" name="Text 5"/>
          <p:cNvSpPr txBox="1"/>
          <p:nvPr/>
        </p:nvSpPr>
        <p:spPr>
          <a:xfrm>
            <a:off x="5623560" y="3401187"/>
            <a:ext cx="4556455" cy="1463040"/>
          </a:xfrm>
          <a:prstGeom prst="rect">
            <a:avLst/>
          </a:prstGeom>
          <a:noFill/>
          <a:ln/>
        </p:spPr>
        <p:txBody>
          <a:bodyPr wrap="square" lIns="0" tIns="0" rIns="0" bIns="0" rtlCol="0" anchor="t"/>
          <a:lstStyle/>
          <a:p>
            <a:pPr marL="342900" indent="-342900">
              <a:spcAft>
                <a:spcPts val="400"/>
              </a:spcAft>
              <a:buSzPct val="100000"/>
              <a:buChar char="●"/>
            </a:pPr>
            <a:r>
              <a:rPr lang="en-US" sz="1250" dirty="0">
                <a:solidFill>
                  <a:srgbClr val="F8EFDF"/>
                </a:solidFill>
                <a:latin typeface="Georgia" pitchFamily="34" charset="0"/>
                <a:ea typeface="Georgia" pitchFamily="34" charset="-122"/>
                <a:cs typeface="Georgia" pitchFamily="34" charset="-120"/>
              </a:rPr>
              <a:t>Before hurting anyone he waits half a second, as if asking permission.</a:t>
            </a:r>
            <a:endParaRPr lang="en-US" sz="1250" dirty="0"/>
          </a:p>
          <a:p>
            <a:pPr marL="342900" indent="-342900">
              <a:spcAft>
                <a:spcPts val="400"/>
              </a:spcAft>
              <a:buSzPct val="100000"/>
              <a:buChar char="●"/>
            </a:pPr>
            <a:r>
              <a:rPr lang="en-US" sz="1250" dirty="0">
                <a:solidFill>
                  <a:srgbClr val="F8EFDF"/>
                </a:solidFill>
                <a:latin typeface="Georgia" pitchFamily="34" charset="0"/>
                <a:ea typeface="Georgia" pitchFamily="34" charset="-122"/>
                <a:cs typeface="Georgia" pitchFamily="34" charset="-120"/>
              </a:rPr>
              <a:t>Secretly gives the Patek back to the mother in Parioli.</a:t>
            </a:r>
            <a:endParaRPr lang="en-US" sz="1250" dirty="0"/>
          </a:p>
          <a:p>
            <a:pPr marL="342900" indent="-342900">
              <a:spcAft>
                <a:spcPts val="400"/>
              </a:spcAft>
              <a:buSzPct val="100000"/>
              <a:buChar char="●"/>
            </a:pPr>
            <a:r>
              <a:rPr lang="en-US" sz="1250" dirty="0">
                <a:solidFill>
                  <a:srgbClr val="F8EFDF"/>
                </a:solidFill>
                <a:latin typeface="Georgia" pitchFamily="34" charset="0"/>
                <a:ea typeface="Georgia" pitchFamily="34" charset="-122"/>
                <a:cs typeface="Georgia" pitchFamily="34" charset="-120"/>
              </a:rPr>
              <a:t>Leaves the caregiver locked in the bathroom in Prati alone.</a:t>
            </a:r>
            <a:endParaRPr lang="en-US" sz="1250" dirty="0"/>
          </a:p>
          <a:p>
            <a:pPr marL="342900" indent="-342900">
              <a:spcAft>
                <a:spcPts val="400"/>
              </a:spcAft>
              <a:buSzPct val="100000"/>
              <a:buChar char="●"/>
            </a:pPr>
            <a:r>
              <a:rPr lang="en-US" sz="1250" dirty="0">
                <a:solidFill>
                  <a:srgbClr val="F8EFDF"/>
                </a:solidFill>
                <a:latin typeface="Georgia" pitchFamily="34" charset="0"/>
                <a:ea typeface="Georgia" pitchFamily="34" charset="-122"/>
                <a:cs typeface="Georgia" pitchFamily="34" charset="-120"/>
              </a:rPr>
              <a:t>Dies in Torre Spaccata without telling the Dragona anything.</a:t>
            </a:r>
            <a:endParaRPr lang="en-US" sz="1250" dirty="0"/>
          </a:p>
        </p:txBody>
      </p:sp>
      <p:sp>
        <p:nvSpPr>
          <p:cNvPr id="10" name="Shape 6"/>
          <p:cNvSpPr/>
          <p:nvPr/>
        </p:nvSpPr>
        <p:spPr>
          <a:xfrm>
            <a:off x="5623560" y="4909947"/>
            <a:ext cx="4556455" cy="914400"/>
          </a:xfrm>
          <a:prstGeom prst="roundRect">
            <a:avLst>
              <a:gd name="adj" fmla="val 4000"/>
            </a:avLst>
          </a:prstGeom>
          <a:solidFill>
            <a:srgbClr val="1A1420"/>
          </a:solidFill>
          <a:ln w="12700">
            <a:solidFill>
              <a:srgbClr val="1A1420"/>
            </a:solidFill>
            <a:prstDash val="solid"/>
          </a:ln>
        </p:spPr>
      </p:sp>
      <p:sp>
        <p:nvSpPr>
          <p:cNvPr id="11" name="Text 7"/>
          <p:cNvSpPr txBox="1"/>
          <p:nvPr/>
        </p:nvSpPr>
        <p:spPr>
          <a:xfrm>
            <a:off x="5788152" y="5019675"/>
            <a:ext cx="3657600" cy="292608"/>
          </a:xfrm>
          <a:prstGeom prst="rect">
            <a:avLst/>
          </a:prstGeom>
          <a:noFill/>
          <a:ln/>
        </p:spPr>
        <p:txBody>
          <a:bodyPr wrap="square" lIns="0" tIns="0" rIns="0" bIns="0" rtlCol="0" anchor="t"/>
          <a:lstStyle/>
          <a:p>
            <a:pPr indent="0" marL="0">
              <a:buNone/>
            </a:pPr>
            <a:r>
              <a:rPr lang="en-US" sz="900" b="1" spc="200" kern="0" dirty="0">
                <a:solidFill>
                  <a:srgbClr val="F0462F"/>
                </a:solidFill>
                <a:latin typeface="Arial" pitchFamily="34" charset="0"/>
                <a:ea typeface="Arial" pitchFamily="34" charset="-122"/>
                <a:cs typeface="Arial" pitchFamily="34" charset="-120"/>
              </a:rPr>
              <a:t>SEASON ARC</a:t>
            </a:r>
            <a:endParaRPr lang="en-US" sz="900" dirty="0"/>
          </a:p>
        </p:txBody>
      </p:sp>
      <p:sp>
        <p:nvSpPr>
          <p:cNvPr id="12" name="Text 8"/>
          <p:cNvSpPr txBox="1"/>
          <p:nvPr/>
        </p:nvSpPr>
        <p:spPr>
          <a:xfrm>
            <a:off x="5788152" y="5257419"/>
            <a:ext cx="4227271" cy="548640"/>
          </a:xfrm>
          <a:prstGeom prst="rect">
            <a:avLst/>
          </a:prstGeom>
          <a:noFill/>
          <a:ln/>
        </p:spPr>
        <p:txBody>
          <a:bodyPr wrap="square" lIns="0" tIns="0" rIns="0" bIns="0" rtlCol="0" anchor="t"/>
          <a:lstStyle/>
          <a:p>
            <a:pPr indent="0" marL="0">
              <a:spcAft>
                <a:spcPts val="600"/>
              </a:spcAft>
              <a:buNone/>
            </a:pPr>
            <a:r>
              <a:rPr lang="en-US" sz="1150" dirty="0">
                <a:solidFill>
                  <a:srgbClr val="F8EFDF"/>
                </a:solidFill>
                <a:latin typeface="Georgia" pitchFamily="34" charset="0"/>
                <a:ea typeface="Georgia" pitchFamily="34" charset="-122"/>
                <a:cs typeface="Georgia" pitchFamily="34" charset="-120"/>
              </a:rPr>
              <a:t>The gentle giant who gives a watch back to a mother and smothers a man who recognized him. The most human and the most vulnerable.</a:t>
            </a:r>
            <a:endParaRPr lang="en-US" sz="1150" dirty="0"/>
          </a:p>
        </p:txBody>
      </p:sp>
      <p:sp>
        <p:nvSpPr>
          <p:cNvPr id="13" name="Shape 9"/>
          <p:cNvSpPr/>
          <p:nvPr/>
        </p:nvSpPr>
        <p:spPr>
          <a:xfrm rot="-180000">
            <a:off x="10362895" y="4114800"/>
            <a:ext cx="1325880" cy="1645920"/>
          </a:xfrm>
          <a:prstGeom prst="rect">
            <a:avLst/>
          </a:prstGeom>
          <a:solidFill>
            <a:srgbClr val="EFE2C7"/>
          </a:solidFill>
          <a:ln w="12700">
            <a:solidFill>
              <a:srgbClr val="EFE2C7"/>
            </a:solidFill>
            <a:prstDash val="solid"/>
          </a:ln>
          <a:effectLst>
            <a:outerShdw sx="100000" sy="100000" kx="0" ky="0" algn="bl" rotWithShape="0" blurRad="101600" dist="38100" dir="5400000">
              <a:srgbClr val="000000">
                <a:alpha val="50000"/>
              </a:srgbClr>
            </a:outerShdw>
          </a:effectLst>
        </p:spPr>
      </p:sp>
      <p:pic>
        <p:nvPicPr>
          <p:cNvPr id="14" name="Image 2" descr="/private/tmp/claude-501/-Users-scognamiglio-Asteroid/c802be49-0e67-4e37-9766-d69f41363cb4/scratchpad/deck/out_en/gen/c21.jpg">    </p:cNvPr>
          <p:cNvPicPr>
            <a:picLocks noChangeAspect="1"/>
          </p:cNvPicPr>
          <p:nvPr/>
        </p:nvPicPr>
        <p:blipFill>
          <a:blip r:embed="rId3"/>
          <a:stretch>
            <a:fillRect/>
          </a:stretch>
        </p:blipFill>
        <p:spPr>
          <a:xfrm rot="-180000">
            <a:off x="10408615" y="4160520"/>
            <a:ext cx="1234440" cy="1554480"/>
          </a:xfrm>
          <a:prstGeom prst="rect">
            <a:avLst/>
          </a:prstGeom>
        </p:spPr>
      </p:pic>
      <p:sp>
        <p:nvSpPr>
          <p:cNvPr id="15" name="Text 10"/>
          <p:cNvSpPr txBox="1"/>
          <p:nvPr/>
        </p:nvSpPr>
        <p:spPr>
          <a:xfrm>
            <a:off x="10408615" y="5824728"/>
            <a:ext cx="1234440" cy="228600"/>
          </a:xfrm>
          <a:prstGeom prst="rect">
            <a:avLst/>
          </a:prstGeom>
          <a:noFill/>
          <a:ln/>
        </p:spPr>
        <p:txBody>
          <a:bodyPr wrap="square" lIns="0" tIns="0" rIns="0" bIns="0" rtlCol="0" anchor="ctr"/>
          <a:lstStyle/>
          <a:p>
            <a:pPr algn="ctr" indent="0" marL="0">
              <a:buNone/>
            </a:pPr>
            <a:r>
              <a:rPr lang="en-US" sz="850" dirty="0">
                <a:solidFill>
                  <a:srgbClr val="B9ABA3"/>
                </a:solidFill>
                <a:latin typeface="Arial" pitchFamily="34" charset="0"/>
                <a:ea typeface="Arial" pitchFamily="34" charset="-122"/>
                <a:cs typeface="Arial" pitchFamily="34" charset="-120"/>
              </a:rPr>
              <a:t>From the story</a:t>
            </a:r>
            <a:endParaRPr lang="en-US" sz="8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22.jpg">    </p:cNvPr>
          <p:cNvPicPr>
            <a:picLocks noChangeAspect="1"/>
          </p:cNvPicPr>
          <p:nvPr/>
        </p:nvPicPr>
        <p:blipFill>
          <a:blip r:embed="rId1"/>
          <a:stretch>
            <a:fillRect/>
          </a:stretch>
        </p:blipFill>
        <p:spPr>
          <a:xfrm>
            <a:off x="0" y="152400"/>
            <a:ext cx="5120640" cy="6705600"/>
          </a:xfrm>
          <a:prstGeom prst="rect">
            <a:avLst/>
          </a:prstGeom>
        </p:spPr>
      </p:pic>
      <p:sp>
        <p:nvSpPr>
          <p:cNvPr id="3" name="Shape 0"/>
          <p:cNvSpPr/>
          <p:nvPr/>
        </p:nvSpPr>
        <p:spPr>
          <a:xfrm>
            <a:off x="5120640" y="152400"/>
            <a:ext cx="64008" cy="6705600"/>
          </a:xfrm>
          <a:prstGeom prst="rect">
            <a:avLst/>
          </a:prstGeom>
          <a:solidFill>
            <a:srgbClr val="FF4F8B"/>
          </a:solidFill>
          <a:ln w="12700">
            <a:solidFill>
              <a:srgbClr val="FF4F8B"/>
            </a:solidFill>
            <a:prstDash val="solid"/>
          </a:ln>
        </p:spPr>
      </p:sp>
      <p:sp>
        <p:nvSpPr>
          <p:cNvPr id="4" name="Text 1"/>
          <p:cNvSpPr txBox="1"/>
          <p:nvPr/>
        </p:nvSpPr>
        <p:spPr>
          <a:xfrm>
            <a:off x="5623560" y="457200"/>
            <a:ext cx="3657600" cy="292608"/>
          </a:xfrm>
          <a:prstGeom prst="rect">
            <a:avLst/>
          </a:prstGeom>
          <a:noFill/>
          <a:ln/>
        </p:spPr>
        <p:txBody>
          <a:bodyPr wrap="square" lIns="0" tIns="0" rIns="0" bIns="0" rtlCol="0" anchor="t"/>
          <a:lstStyle/>
          <a:p>
            <a:pPr indent="0" marL="0">
              <a:buNone/>
            </a:pPr>
            <a:r>
              <a:rPr lang="en-US" sz="1050" b="1" spc="200" kern="0" dirty="0">
                <a:solidFill>
                  <a:srgbClr val="FF4F8B"/>
                </a:solidFill>
                <a:latin typeface="Arial" pitchFamily="34" charset="0"/>
                <a:ea typeface="Arial" pitchFamily="34" charset="-122"/>
                <a:cs typeface="Arial" pitchFamily="34" charset="-120"/>
              </a:rPr>
              <a:t>CHARACTERS</a:t>
            </a:r>
            <a:endParaRPr lang="en-US" sz="1050" dirty="0"/>
          </a:p>
        </p:txBody>
      </p:sp>
      <p:pic>
        <p:nvPicPr>
          <p:cNvPr id="5" name="Image 1" descr="Nab">    </p:cNvPr>
          <p:cNvPicPr>
            <a:picLocks noChangeAspect="1"/>
          </p:cNvPicPr>
          <p:nvPr/>
        </p:nvPicPr>
        <p:blipFill>
          <a:blip r:embed="rId2"/>
          <a:stretch>
            <a:fillRect/>
          </a:stretch>
        </p:blipFill>
        <p:spPr>
          <a:xfrm>
            <a:off x="5586984" y="658368"/>
            <a:ext cx="1458474" cy="767715"/>
          </a:xfrm>
          <a:prstGeom prst="rect">
            <a:avLst/>
          </a:prstGeom>
        </p:spPr>
      </p:pic>
      <p:sp>
        <p:nvSpPr>
          <p:cNvPr id="6" name="Text 2"/>
          <p:cNvSpPr txBox="1"/>
          <p:nvPr/>
        </p:nvSpPr>
        <p:spPr>
          <a:xfrm>
            <a:off x="5623560" y="1444371"/>
            <a:ext cx="6019495" cy="292608"/>
          </a:xfrm>
          <a:prstGeom prst="rect">
            <a:avLst/>
          </a:prstGeom>
          <a:noFill/>
          <a:ln/>
        </p:spPr>
        <p:txBody>
          <a:bodyPr wrap="square" lIns="0" tIns="0" rIns="0" bIns="0" rtlCol="0" anchor="t"/>
          <a:lstStyle/>
          <a:p>
            <a:pPr indent="0" marL="0">
              <a:buNone/>
            </a:pPr>
            <a:r>
              <a:rPr lang="en-US" sz="1000" b="1" spc="200" kern="0" dirty="0">
                <a:solidFill>
                  <a:srgbClr val="B9ABA3"/>
                </a:solidFill>
                <a:latin typeface="Arial" pitchFamily="34" charset="0"/>
                <a:ea typeface="Arial" pitchFamily="34" charset="-122"/>
                <a:cs typeface="Arial" pitchFamily="34" charset="-120"/>
              </a:rPr>
              <a:t>NABIL · 16</a:t>
            </a:r>
            <a:endParaRPr lang="en-US" sz="1000" dirty="0"/>
          </a:p>
        </p:txBody>
      </p:sp>
      <p:sp>
        <p:nvSpPr>
          <p:cNvPr id="7" name="Text 3"/>
          <p:cNvSpPr txBox="1"/>
          <p:nvPr/>
        </p:nvSpPr>
        <p:spPr>
          <a:xfrm>
            <a:off x="5623560" y="1755267"/>
            <a:ext cx="6019495" cy="365760"/>
          </a:xfrm>
          <a:prstGeom prst="rect">
            <a:avLst/>
          </a:prstGeom>
          <a:noFill/>
          <a:ln/>
        </p:spPr>
        <p:txBody>
          <a:bodyPr wrap="square" lIns="0" tIns="0" rIns="0" bIns="0" rtlCol="0" anchor="ctr"/>
          <a:lstStyle/>
          <a:p>
            <a:pPr indent="0" marL="0">
              <a:buNone/>
            </a:pPr>
            <a:r>
              <a:rPr lang="en-US" sz="1700" b="1" dirty="0">
                <a:solidFill>
                  <a:srgbClr val="F8EFDF"/>
                </a:solidFill>
                <a:latin typeface="Arial" pitchFamily="34" charset="0"/>
                <a:ea typeface="Arial" pitchFamily="34" charset="-122"/>
                <a:cs typeface="Arial" pitchFamily="34" charset="-120"/>
              </a:rPr>
              <a:t>THE EYES. AND THE CAMERA.</a:t>
            </a:r>
            <a:endParaRPr lang="en-US" sz="1700" dirty="0"/>
          </a:p>
        </p:txBody>
      </p:sp>
      <p:sp>
        <p:nvSpPr>
          <p:cNvPr id="8" name="Text 4"/>
          <p:cNvSpPr txBox="1"/>
          <p:nvPr/>
        </p:nvSpPr>
        <p:spPr>
          <a:xfrm>
            <a:off x="5623560" y="2212467"/>
            <a:ext cx="6019495" cy="1143000"/>
          </a:xfrm>
          <a:prstGeom prst="rect">
            <a:avLst/>
          </a:prstGeom>
          <a:noFill/>
          <a:ln/>
        </p:spPr>
        <p:txBody>
          <a:bodyPr wrap="square" lIns="0" tIns="0" rIns="0" bIns="0" rtlCol="0" anchor="t"/>
          <a:lstStyle/>
          <a:p>
            <a:pPr indent="0" marL="0">
              <a:spcAft>
                <a:spcPts val="600"/>
              </a:spcAft>
              <a:buNone/>
            </a:pPr>
            <a:r>
              <a:rPr lang="en-US" sz="1350" dirty="0">
                <a:solidFill>
                  <a:srgbClr val="F8EFDF"/>
                </a:solidFill>
                <a:latin typeface="Georgia" pitchFamily="34" charset="0"/>
                <a:ea typeface="Georgia" pitchFamily="34" charset="-122"/>
                <a:cs typeface="Georgia" pitchFamily="34" charset="-120"/>
              </a:rPr>
              <a:t>Handsome, vain, hair always perfect, a TikTok smile. Raised more inside his phone than inside Rome. He isn’t really a criminal yet, but he wants to be one so badly that he becomes dangerous.</a:t>
            </a:r>
            <a:endParaRPr lang="en-US" sz="1350" dirty="0"/>
          </a:p>
        </p:txBody>
      </p:sp>
      <p:sp>
        <p:nvSpPr>
          <p:cNvPr id="9" name="Text 5"/>
          <p:cNvSpPr txBox="1"/>
          <p:nvPr/>
        </p:nvSpPr>
        <p:spPr>
          <a:xfrm>
            <a:off x="5623560" y="3401187"/>
            <a:ext cx="4556455" cy="1463040"/>
          </a:xfrm>
          <a:prstGeom prst="rect">
            <a:avLst/>
          </a:prstGeom>
          <a:noFill/>
          <a:ln/>
        </p:spPr>
        <p:txBody>
          <a:bodyPr wrap="square" lIns="0" tIns="0" rIns="0" bIns="0" rtlCol="0" anchor="t"/>
          <a:lstStyle/>
          <a:p>
            <a:pPr marL="342900" indent="-342900">
              <a:spcAft>
                <a:spcPts val="400"/>
              </a:spcAft>
              <a:buSzPct val="100000"/>
              <a:buChar char="●"/>
            </a:pPr>
            <a:r>
              <a:rPr lang="en-US" sz="1250" dirty="0">
                <a:solidFill>
                  <a:srgbClr val="F8EFDF"/>
                </a:solidFill>
                <a:latin typeface="Georgia" pitchFamily="34" charset="0"/>
                <a:ea typeface="Georgia" pitchFamily="34" charset="-122"/>
                <a:cs typeface="Georgia" pitchFamily="34" charset="-120"/>
              </a:rPr>
              <a:t>He looks harmless, the kid who brings the bubble tea.</a:t>
            </a:r>
            <a:endParaRPr lang="en-US" sz="1250" dirty="0"/>
          </a:p>
          <a:p>
            <a:pPr marL="342900" indent="-342900">
              <a:spcAft>
                <a:spcPts val="400"/>
              </a:spcAft>
              <a:buSzPct val="100000"/>
              <a:buChar char="●"/>
            </a:pPr>
            <a:r>
              <a:rPr lang="en-US" sz="1250" dirty="0">
                <a:solidFill>
                  <a:srgbClr val="F8EFDF"/>
                </a:solidFill>
                <a:latin typeface="Georgia" pitchFamily="34" charset="0"/>
                <a:ea typeface="Georgia" pitchFamily="34" charset="-122"/>
                <a:cs typeface="Georgia" pitchFamily="34" charset="-120"/>
              </a:rPr>
              <a:t>Opens @bengalboy.it, an account nobody can trace back to him.</a:t>
            </a:r>
            <a:endParaRPr lang="en-US" sz="1250" dirty="0"/>
          </a:p>
          <a:p>
            <a:pPr marL="342900" indent="-342900">
              <a:spcAft>
                <a:spcPts val="400"/>
              </a:spcAft>
              <a:buSzPct val="100000"/>
              <a:buChar char="●"/>
            </a:pPr>
            <a:r>
              <a:rPr lang="en-US" sz="1250" dirty="0">
                <a:solidFill>
                  <a:srgbClr val="F8EFDF"/>
                </a:solidFill>
                <a:latin typeface="Georgia" pitchFamily="34" charset="0"/>
                <a:ea typeface="Georgia" pitchFamily="34" charset="-122"/>
                <a:cs typeface="Georgia" pitchFamily="34" charset="-120"/>
              </a:rPr>
              <a:t>Goes live from Via Giulia with Tumi Amar playing underneath.</a:t>
            </a:r>
            <a:endParaRPr lang="en-US" sz="1250" dirty="0"/>
          </a:p>
          <a:p>
            <a:pPr marL="342900" indent="-342900">
              <a:spcAft>
                <a:spcPts val="400"/>
              </a:spcAft>
              <a:buSzPct val="100000"/>
              <a:buChar char="●"/>
            </a:pPr>
            <a:r>
              <a:rPr lang="en-US" sz="1250" dirty="0">
                <a:solidFill>
                  <a:srgbClr val="F8EFDF"/>
                </a:solidFill>
                <a:latin typeface="Georgia" pitchFamily="34" charset="0"/>
                <a:ea typeface="Georgia" pitchFamily="34" charset="-122"/>
                <a:cs typeface="Georgia" pitchFamily="34" charset="-120"/>
              </a:rPr>
              <a:t>Shoots with his right hand and films with his left.</a:t>
            </a:r>
            <a:endParaRPr lang="en-US" sz="1250" dirty="0"/>
          </a:p>
        </p:txBody>
      </p:sp>
      <p:sp>
        <p:nvSpPr>
          <p:cNvPr id="10" name="Shape 6"/>
          <p:cNvSpPr/>
          <p:nvPr/>
        </p:nvSpPr>
        <p:spPr>
          <a:xfrm>
            <a:off x="5623560" y="4909947"/>
            <a:ext cx="4556455" cy="914400"/>
          </a:xfrm>
          <a:prstGeom prst="roundRect">
            <a:avLst>
              <a:gd name="adj" fmla="val 4000"/>
            </a:avLst>
          </a:prstGeom>
          <a:solidFill>
            <a:srgbClr val="1A1420"/>
          </a:solidFill>
          <a:ln w="12700">
            <a:solidFill>
              <a:srgbClr val="1A1420"/>
            </a:solidFill>
            <a:prstDash val="solid"/>
          </a:ln>
        </p:spPr>
      </p:sp>
      <p:sp>
        <p:nvSpPr>
          <p:cNvPr id="11" name="Text 7"/>
          <p:cNvSpPr txBox="1"/>
          <p:nvPr/>
        </p:nvSpPr>
        <p:spPr>
          <a:xfrm>
            <a:off x="5788152" y="5019675"/>
            <a:ext cx="3657600" cy="292608"/>
          </a:xfrm>
          <a:prstGeom prst="rect">
            <a:avLst/>
          </a:prstGeom>
          <a:noFill/>
          <a:ln/>
        </p:spPr>
        <p:txBody>
          <a:bodyPr wrap="square" lIns="0" tIns="0" rIns="0" bIns="0" rtlCol="0" anchor="t"/>
          <a:lstStyle/>
          <a:p>
            <a:pPr indent="0" marL="0">
              <a:buNone/>
            </a:pPr>
            <a:r>
              <a:rPr lang="en-US" sz="900" b="1" spc="200" kern="0" dirty="0">
                <a:solidFill>
                  <a:srgbClr val="FF4F8B"/>
                </a:solidFill>
                <a:latin typeface="Arial" pitchFamily="34" charset="0"/>
                <a:ea typeface="Arial" pitchFamily="34" charset="-122"/>
                <a:cs typeface="Arial" pitchFamily="34" charset="-120"/>
              </a:rPr>
              <a:t>SEASON ARC</a:t>
            </a:r>
            <a:endParaRPr lang="en-US" sz="900" dirty="0"/>
          </a:p>
        </p:txBody>
      </p:sp>
      <p:sp>
        <p:nvSpPr>
          <p:cNvPr id="12" name="Text 8"/>
          <p:cNvSpPr txBox="1"/>
          <p:nvPr/>
        </p:nvSpPr>
        <p:spPr>
          <a:xfrm>
            <a:off x="5788152" y="5257419"/>
            <a:ext cx="4227271" cy="548640"/>
          </a:xfrm>
          <a:prstGeom prst="rect">
            <a:avLst/>
          </a:prstGeom>
          <a:noFill/>
          <a:ln/>
        </p:spPr>
        <p:txBody>
          <a:bodyPr wrap="square" lIns="0" tIns="0" rIns="0" bIns="0" rtlCol="0" anchor="t"/>
          <a:lstStyle/>
          <a:p>
            <a:pPr indent="0" marL="0">
              <a:spcAft>
                <a:spcPts val="600"/>
              </a:spcAft>
              <a:buNone/>
            </a:pPr>
            <a:r>
              <a:rPr lang="en-US" sz="1150" dirty="0">
                <a:solidFill>
                  <a:srgbClr val="F8EFDF"/>
                </a:solidFill>
                <a:latin typeface="Georgia" pitchFamily="34" charset="0"/>
                <a:ea typeface="Georgia" pitchFamily="34" charset="-122"/>
                <a:cs typeface="Georgia" pitchFamily="34" charset="-120"/>
              </a:rPr>
              <a:t>From the kid who wants to be a criminal to the one who films a friend dying. @bengalboy.it becomes a star, and he goes silent.</a:t>
            </a:r>
            <a:endParaRPr lang="en-US" sz="1150" dirty="0"/>
          </a:p>
        </p:txBody>
      </p:sp>
      <p:sp>
        <p:nvSpPr>
          <p:cNvPr id="13" name="Shape 9"/>
          <p:cNvSpPr/>
          <p:nvPr/>
        </p:nvSpPr>
        <p:spPr>
          <a:xfrm rot="-180000">
            <a:off x="10362895" y="4114800"/>
            <a:ext cx="1325880" cy="1645920"/>
          </a:xfrm>
          <a:prstGeom prst="rect">
            <a:avLst/>
          </a:prstGeom>
          <a:solidFill>
            <a:srgbClr val="EFE2C7"/>
          </a:solidFill>
          <a:ln w="12700">
            <a:solidFill>
              <a:srgbClr val="EFE2C7"/>
            </a:solidFill>
            <a:prstDash val="solid"/>
          </a:ln>
          <a:effectLst>
            <a:outerShdw sx="100000" sy="100000" kx="0" ky="0" algn="bl" rotWithShape="0" blurRad="101600" dist="38100" dir="5400000">
              <a:srgbClr val="000000">
                <a:alpha val="50000"/>
              </a:srgbClr>
            </a:outerShdw>
          </a:effectLst>
        </p:spPr>
      </p:sp>
      <p:pic>
        <p:nvPicPr>
          <p:cNvPr id="14" name="Image 2" descr="/private/tmp/claude-501/-Users-scognamiglio-Asteroid/c802be49-0e67-4e37-9766-d69f41363cb4/scratchpad/deck/out_en/gen/c23.jpg">    </p:cNvPr>
          <p:cNvPicPr>
            <a:picLocks noChangeAspect="1"/>
          </p:cNvPicPr>
          <p:nvPr/>
        </p:nvPicPr>
        <p:blipFill>
          <a:blip r:embed="rId3"/>
          <a:stretch>
            <a:fillRect/>
          </a:stretch>
        </p:blipFill>
        <p:spPr>
          <a:xfrm rot="-180000">
            <a:off x="10408615" y="4160520"/>
            <a:ext cx="1234440" cy="1554480"/>
          </a:xfrm>
          <a:prstGeom prst="rect">
            <a:avLst/>
          </a:prstGeom>
        </p:spPr>
      </p:pic>
      <p:sp>
        <p:nvSpPr>
          <p:cNvPr id="15" name="Text 10"/>
          <p:cNvSpPr txBox="1"/>
          <p:nvPr/>
        </p:nvSpPr>
        <p:spPr>
          <a:xfrm>
            <a:off x="10408615" y="5824728"/>
            <a:ext cx="1234440" cy="228600"/>
          </a:xfrm>
          <a:prstGeom prst="rect">
            <a:avLst/>
          </a:prstGeom>
          <a:noFill/>
          <a:ln/>
        </p:spPr>
        <p:txBody>
          <a:bodyPr wrap="square" lIns="0" tIns="0" rIns="0" bIns="0" rtlCol="0" anchor="ctr"/>
          <a:lstStyle/>
          <a:p>
            <a:pPr algn="ctr" indent="0" marL="0">
              <a:buNone/>
            </a:pPr>
            <a:r>
              <a:rPr lang="en-US" sz="850" dirty="0">
                <a:solidFill>
                  <a:srgbClr val="B9ABA3"/>
                </a:solidFill>
                <a:latin typeface="Arial" pitchFamily="34" charset="0"/>
                <a:ea typeface="Arial" pitchFamily="34" charset="-122"/>
                <a:cs typeface="Arial" pitchFamily="34" charset="-120"/>
              </a:rPr>
              <a:t>From the story</a:t>
            </a:r>
            <a:endParaRPr lang="en-US" sz="8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24.jpg">    </p:cNvPr>
          <p:cNvPicPr>
            <a:picLocks noChangeAspect="1"/>
          </p:cNvPicPr>
          <p:nvPr/>
        </p:nvPicPr>
        <p:blipFill>
          <a:blip r:embed="rId1"/>
          <a:stretch>
            <a:fillRect/>
          </a:stretch>
        </p:blipFill>
        <p:spPr>
          <a:xfrm>
            <a:off x="0" y="152400"/>
            <a:ext cx="5120640" cy="6705600"/>
          </a:xfrm>
          <a:prstGeom prst="rect">
            <a:avLst/>
          </a:prstGeom>
        </p:spPr>
      </p:pic>
      <p:sp>
        <p:nvSpPr>
          <p:cNvPr id="3" name="Shape 0"/>
          <p:cNvSpPr/>
          <p:nvPr/>
        </p:nvSpPr>
        <p:spPr>
          <a:xfrm>
            <a:off x="5120640" y="152400"/>
            <a:ext cx="64008" cy="6705600"/>
          </a:xfrm>
          <a:prstGeom prst="rect">
            <a:avLst/>
          </a:prstGeom>
          <a:solidFill>
            <a:srgbClr val="35C8C1"/>
          </a:solidFill>
          <a:ln w="12700">
            <a:solidFill>
              <a:srgbClr val="35C8C1"/>
            </a:solidFill>
            <a:prstDash val="solid"/>
          </a:ln>
        </p:spPr>
      </p:sp>
      <p:sp>
        <p:nvSpPr>
          <p:cNvPr id="4" name="Text 1"/>
          <p:cNvSpPr txBox="1"/>
          <p:nvPr/>
        </p:nvSpPr>
        <p:spPr>
          <a:xfrm>
            <a:off x="5623560" y="457200"/>
            <a:ext cx="3657600" cy="292608"/>
          </a:xfrm>
          <a:prstGeom prst="rect">
            <a:avLst/>
          </a:prstGeom>
          <a:noFill/>
          <a:ln/>
        </p:spPr>
        <p:txBody>
          <a:bodyPr wrap="square" lIns="0" tIns="0" rIns="0" bIns="0" rtlCol="0" anchor="t"/>
          <a:lstStyle/>
          <a:p>
            <a:pPr indent="0" marL="0">
              <a:buNone/>
            </a:pPr>
            <a:r>
              <a:rPr lang="en-US" sz="1050" b="1" spc="200" kern="0" dirty="0">
                <a:solidFill>
                  <a:srgbClr val="35C8C1"/>
                </a:solidFill>
                <a:latin typeface="Arial" pitchFamily="34" charset="0"/>
                <a:ea typeface="Arial" pitchFamily="34" charset="-122"/>
                <a:cs typeface="Arial" pitchFamily="34" charset="-120"/>
              </a:rPr>
              <a:t>CHARACTERS</a:t>
            </a:r>
            <a:endParaRPr lang="en-US" sz="1050" dirty="0"/>
          </a:p>
        </p:txBody>
      </p:sp>
      <p:pic>
        <p:nvPicPr>
          <p:cNvPr id="5" name="Image 1" descr="Apa">    </p:cNvPr>
          <p:cNvPicPr>
            <a:picLocks noChangeAspect="1"/>
          </p:cNvPicPr>
          <p:nvPr/>
        </p:nvPicPr>
        <p:blipFill>
          <a:blip r:embed="rId2"/>
          <a:stretch>
            <a:fillRect/>
          </a:stretch>
        </p:blipFill>
        <p:spPr>
          <a:xfrm>
            <a:off x="5586984" y="658368"/>
            <a:ext cx="1447863" cy="767715"/>
          </a:xfrm>
          <a:prstGeom prst="rect">
            <a:avLst/>
          </a:prstGeom>
        </p:spPr>
      </p:pic>
      <p:sp>
        <p:nvSpPr>
          <p:cNvPr id="6" name="Text 2"/>
          <p:cNvSpPr txBox="1"/>
          <p:nvPr/>
        </p:nvSpPr>
        <p:spPr>
          <a:xfrm>
            <a:off x="5623560" y="1444371"/>
            <a:ext cx="6019495" cy="292608"/>
          </a:xfrm>
          <a:prstGeom prst="rect">
            <a:avLst/>
          </a:prstGeom>
          <a:noFill/>
          <a:ln/>
        </p:spPr>
        <p:txBody>
          <a:bodyPr wrap="square" lIns="0" tIns="0" rIns="0" bIns="0" rtlCol="0" anchor="t"/>
          <a:lstStyle/>
          <a:p>
            <a:pPr indent="0" marL="0">
              <a:buNone/>
            </a:pPr>
            <a:r>
              <a:rPr lang="en-US" sz="1000" b="1" spc="200" kern="0" dirty="0">
                <a:solidFill>
                  <a:srgbClr val="B9ABA3"/>
                </a:solidFill>
                <a:latin typeface="Arial" pitchFamily="34" charset="0"/>
                <a:ea typeface="Arial" pitchFamily="34" charset="-122"/>
                <a:cs typeface="Arial" pitchFamily="34" charset="-120"/>
              </a:rPr>
              <a:t>SAMIRA BEGUM · 32</a:t>
            </a:r>
            <a:endParaRPr lang="en-US" sz="1000" dirty="0"/>
          </a:p>
        </p:txBody>
      </p:sp>
      <p:sp>
        <p:nvSpPr>
          <p:cNvPr id="7" name="Text 3"/>
          <p:cNvSpPr txBox="1"/>
          <p:nvPr/>
        </p:nvSpPr>
        <p:spPr>
          <a:xfrm>
            <a:off x="5623560" y="1755267"/>
            <a:ext cx="6019495" cy="365760"/>
          </a:xfrm>
          <a:prstGeom prst="rect">
            <a:avLst/>
          </a:prstGeom>
          <a:noFill/>
          <a:ln/>
        </p:spPr>
        <p:txBody>
          <a:bodyPr wrap="square" lIns="0" tIns="0" rIns="0" bIns="0" rtlCol="0" anchor="ctr"/>
          <a:lstStyle/>
          <a:p>
            <a:pPr indent="0" marL="0">
              <a:buNone/>
            </a:pPr>
            <a:r>
              <a:rPr lang="en-US" sz="1700" b="1" dirty="0">
                <a:solidFill>
                  <a:srgbClr val="F8EFDF"/>
                </a:solidFill>
                <a:latin typeface="Arial" pitchFamily="34" charset="0"/>
                <a:ea typeface="Arial" pitchFamily="34" charset="-122"/>
                <a:cs typeface="Arial" pitchFamily="34" charset="-120"/>
              </a:rPr>
              <a:t>THE BRAIN. AND THE VOICE.</a:t>
            </a:r>
            <a:endParaRPr lang="en-US" sz="1700" dirty="0"/>
          </a:p>
        </p:txBody>
      </p:sp>
      <p:sp>
        <p:nvSpPr>
          <p:cNvPr id="8" name="Text 4"/>
          <p:cNvSpPr txBox="1"/>
          <p:nvPr/>
        </p:nvSpPr>
        <p:spPr>
          <a:xfrm>
            <a:off x="5623560" y="2212467"/>
            <a:ext cx="6019495" cy="1143000"/>
          </a:xfrm>
          <a:prstGeom prst="rect">
            <a:avLst/>
          </a:prstGeom>
          <a:noFill/>
          <a:ln/>
        </p:spPr>
        <p:txBody>
          <a:bodyPr wrap="square" lIns="0" tIns="0" rIns="0" bIns="0" rtlCol="0" anchor="t"/>
          <a:lstStyle/>
          <a:p>
            <a:pPr indent="0" marL="0">
              <a:spcAft>
                <a:spcPts val="600"/>
              </a:spcAft>
              <a:buNone/>
            </a:pPr>
            <a:r>
              <a:rPr lang="en-US" sz="1350" dirty="0">
                <a:solidFill>
                  <a:srgbClr val="F8EFDF"/>
                </a:solidFill>
                <a:latin typeface="Georgia" pitchFamily="34" charset="0"/>
                <a:ea typeface="Georgia" pitchFamily="34" charset="-122"/>
                <a:cs typeface="Georgia" pitchFamily="34" charset="-120"/>
              </a:rPr>
              <a:t>The “big sister.” She doesn’t deliver, doesn’t run, doesn’t raise her voice. She runs the Dhaka Mini Market, grocery and money transfer. Everyone passes through her sooner or later. She comes from Sylhet and writes everything down in her ledger.</a:t>
            </a:r>
            <a:endParaRPr lang="en-US" sz="1350" dirty="0"/>
          </a:p>
        </p:txBody>
      </p:sp>
      <p:sp>
        <p:nvSpPr>
          <p:cNvPr id="9" name="Text 5"/>
          <p:cNvSpPr txBox="1"/>
          <p:nvPr/>
        </p:nvSpPr>
        <p:spPr>
          <a:xfrm>
            <a:off x="5623560" y="3401187"/>
            <a:ext cx="3009748" cy="274320"/>
          </a:xfrm>
          <a:prstGeom prst="rect">
            <a:avLst/>
          </a:prstGeom>
          <a:noFill/>
          <a:ln/>
        </p:spPr>
        <p:txBody>
          <a:bodyPr wrap="square" lIns="0" tIns="0" rIns="0" bIns="0" rtlCol="0" anchor="ctr"/>
          <a:lstStyle/>
          <a:p>
            <a:pPr indent="0" marL="0">
              <a:buNone/>
            </a:pPr>
            <a:r>
              <a:rPr lang="en-US" sz="1150" b="1" dirty="0">
                <a:solidFill>
                  <a:srgbClr val="35C8C1"/>
                </a:solidFill>
                <a:latin typeface="Arial" pitchFamily="34" charset="0"/>
                <a:ea typeface="Arial" pitchFamily="34" charset="-122"/>
                <a:cs typeface="Arial" pitchFamily="34" charset="-120"/>
              </a:rPr>
              <a:t>✓ </a:t>
            </a:r>
            <a:pPr indent="0" marL="0">
              <a:buNone/>
            </a:pPr>
            <a:r>
              <a:rPr lang="en-US" sz="1150" dirty="0">
                <a:solidFill>
                  <a:srgbClr val="F8EFDF"/>
                </a:solidFill>
                <a:latin typeface="Arial" pitchFamily="34" charset="0"/>
                <a:ea typeface="Arial" pitchFamily="34" charset="-122"/>
                <a:cs typeface="Arial" pitchFamily="34" charset="-120"/>
              </a:rPr>
              <a:t>I know who has.</a:t>
            </a:r>
            <a:endParaRPr lang="en-US" sz="1150" dirty="0"/>
          </a:p>
        </p:txBody>
      </p:sp>
      <p:sp>
        <p:nvSpPr>
          <p:cNvPr id="10" name="Text 6"/>
          <p:cNvSpPr txBox="1"/>
          <p:nvPr/>
        </p:nvSpPr>
        <p:spPr>
          <a:xfrm>
            <a:off x="8633308" y="3401187"/>
            <a:ext cx="3009748" cy="274320"/>
          </a:xfrm>
          <a:prstGeom prst="rect">
            <a:avLst/>
          </a:prstGeom>
          <a:noFill/>
          <a:ln/>
        </p:spPr>
        <p:txBody>
          <a:bodyPr wrap="square" lIns="0" tIns="0" rIns="0" bIns="0" rtlCol="0" anchor="ctr"/>
          <a:lstStyle/>
          <a:p>
            <a:pPr indent="0" marL="0">
              <a:buNone/>
            </a:pPr>
            <a:r>
              <a:rPr lang="en-US" sz="1150" b="1" dirty="0">
                <a:solidFill>
                  <a:srgbClr val="35C8C1"/>
                </a:solidFill>
                <a:latin typeface="Arial" pitchFamily="34" charset="0"/>
                <a:ea typeface="Arial" pitchFamily="34" charset="-122"/>
                <a:cs typeface="Arial" pitchFamily="34" charset="-120"/>
              </a:rPr>
              <a:t>✓ </a:t>
            </a:r>
            <a:pPr indent="0" marL="0">
              <a:buNone/>
            </a:pPr>
            <a:r>
              <a:rPr lang="en-US" sz="1150" dirty="0">
                <a:solidFill>
                  <a:srgbClr val="F8EFDF"/>
                </a:solidFill>
                <a:latin typeface="Arial" pitchFamily="34" charset="0"/>
                <a:ea typeface="Arial" pitchFamily="34" charset="-122"/>
                <a:cs typeface="Arial" pitchFamily="34" charset="-120"/>
              </a:rPr>
              <a:t>I know who owes.</a:t>
            </a:r>
            <a:endParaRPr lang="en-US" sz="1150" dirty="0"/>
          </a:p>
        </p:txBody>
      </p:sp>
      <p:sp>
        <p:nvSpPr>
          <p:cNvPr id="11" name="Text 7"/>
          <p:cNvSpPr txBox="1"/>
          <p:nvPr/>
        </p:nvSpPr>
        <p:spPr>
          <a:xfrm>
            <a:off x="5623560" y="3675507"/>
            <a:ext cx="3009748" cy="274320"/>
          </a:xfrm>
          <a:prstGeom prst="rect">
            <a:avLst/>
          </a:prstGeom>
          <a:noFill/>
          <a:ln/>
        </p:spPr>
        <p:txBody>
          <a:bodyPr wrap="square" lIns="0" tIns="0" rIns="0" bIns="0" rtlCol="0" anchor="ctr"/>
          <a:lstStyle/>
          <a:p>
            <a:pPr indent="0" marL="0">
              <a:buNone/>
            </a:pPr>
            <a:r>
              <a:rPr lang="en-US" sz="1150" b="1" dirty="0">
                <a:solidFill>
                  <a:srgbClr val="35C8C1"/>
                </a:solidFill>
                <a:latin typeface="Arial" pitchFamily="34" charset="0"/>
                <a:ea typeface="Arial" pitchFamily="34" charset="-122"/>
                <a:cs typeface="Arial" pitchFamily="34" charset="-120"/>
              </a:rPr>
              <a:t>✓ </a:t>
            </a:r>
            <a:pPr indent="0" marL="0">
              <a:buNone/>
            </a:pPr>
            <a:r>
              <a:rPr lang="en-US" sz="1150" dirty="0">
                <a:solidFill>
                  <a:srgbClr val="F8EFDF"/>
                </a:solidFill>
                <a:latin typeface="Arial" pitchFamily="34" charset="0"/>
                <a:ea typeface="Arial" pitchFamily="34" charset="-122"/>
                <a:cs typeface="Arial" pitchFamily="34" charset="-120"/>
              </a:rPr>
              <a:t>I know who’s moving money.</a:t>
            </a:r>
            <a:endParaRPr lang="en-US" sz="1150" dirty="0"/>
          </a:p>
        </p:txBody>
      </p:sp>
      <p:sp>
        <p:nvSpPr>
          <p:cNvPr id="12" name="Text 8"/>
          <p:cNvSpPr txBox="1"/>
          <p:nvPr/>
        </p:nvSpPr>
        <p:spPr>
          <a:xfrm>
            <a:off x="8633308" y="3675507"/>
            <a:ext cx="3009748" cy="274320"/>
          </a:xfrm>
          <a:prstGeom prst="rect">
            <a:avLst/>
          </a:prstGeom>
          <a:noFill/>
          <a:ln/>
        </p:spPr>
        <p:txBody>
          <a:bodyPr wrap="square" lIns="0" tIns="0" rIns="0" bIns="0" rtlCol="0" anchor="ctr"/>
          <a:lstStyle/>
          <a:p>
            <a:pPr indent="0" marL="0">
              <a:buNone/>
            </a:pPr>
            <a:r>
              <a:rPr lang="en-US" sz="1150" b="1" dirty="0">
                <a:solidFill>
                  <a:srgbClr val="35C8C1"/>
                </a:solidFill>
                <a:latin typeface="Arial" pitchFamily="34" charset="0"/>
                <a:ea typeface="Arial" pitchFamily="34" charset="-122"/>
                <a:cs typeface="Arial" pitchFamily="34" charset="-120"/>
              </a:rPr>
              <a:t>✓ </a:t>
            </a:r>
            <a:pPr indent="0" marL="0">
              <a:buNone/>
            </a:pPr>
            <a:r>
              <a:rPr lang="en-US" sz="1150" dirty="0">
                <a:solidFill>
                  <a:srgbClr val="F8EFDF"/>
                </a:solidFill>
                <a:latin typeface="Arial" pitchFamily="34" charset="0"/>
                <a:ea typeface="Arial" pitchFamily="34" charset="-122"/>
                <a:cs typeface="Arial" pitchFamily="34" charset="-120"/>
              </a:rPr>
              <a:t>I know who’s lying.</a:t>
            </a:r>
            <a:endParaRPr lang="en-US" sz="1150" dirty="0"/>
          </a:p>
        </p:txBody>
      </p:sp>
      <p:sp>
        <p:nvSpPr>
          <p:cNvPr id="13" name="Text 9"/>
          <p:cNvSpPr txBox="1"/>
          <p:nvPr/>
        </p:nvSpPr>
        <p:spPr>
          <a:xfrm>
            <a:off x="5623560" y="3949827"/>
            <a:ext cx="3009748" cy="274320"/>
          </a:xfrm>
          <a:prstGeom prst="rect">
            <a:avLst/>
          </a:prstGeom>
          <a:noFill/>
          <a:ln/>
        </p:spPr>
        <p:txBody>
          <a:bodyPr wrap="square" lIns="0" tIns="0" rIns="0" bIns="0" rtlCol="0" anchor="ctr"/>
          <a:lstStyle/>
          <a:p>
            <a:pPr indent="0" marL="0">
              <a:buNone/>
            </a:pPr>
            <a:r>
              <a:rPr lang="en-US" sz="1150" b="1" dirty="0">
                <a:solidFill>
                  <a:srgbClr val="35C8C1"/>
                </a:solidFill>
                <a:latin typeface="Arial" pitchFamily="34" charset="0"/>
                <a:ea typeface="Arial" pitchFamily="34" charset="-122"/>
                <a:cs typeface="Arial" pitchFamily="34" charset="-120"/>
              </a:rPr>
              <a:t>✓ </a:t>
            </a:r>
            <a:pPr indent="0" marL="0">
              <a:buNone/>
            </a:pPr>
            <a:r>
              <a:rPr lang="en-US" sz="1150" dirty="0">
                <a:solidFill>
                  <a:srgbClr val="F8EFDF"/>
                </a:solidFill>
                <a:latin typeface="Arial" pitchFamily="34" charset="0"/>
                <a:ea typeface="Arial" pitchFamily="34" charset="-122"/>
                <a:cs typeface="Arial" pitchFamily="34" charset="-120"/>
              </a:rPr>
              <a:t>I know who’s scared.</a:t>
            </a:r>
            <a:endParaRPr lang="en-US" sz="1150" dirty="0"/>
          </a:p>
        </p:txBody>
      </p:sp>
      <p:sp>
        <p:nvSpPr>
          <p:cNvPr id="14" name="Text 10"/>
          <p:cNvSpPr txBox="1"/>
          <p:nvPr/>
        </p:nvSpPr>
        <p:spPr>
          <a:xfrm>
            <a:off x="8633308" y="3949827"/>
            <a:ext cx="3009748" cy="274320"/>
          </a:xfrm>
          <a:prstGeom prst="rect">
            <a:avLst/>
          </a:prstGeom>
          <a:noFill/>
          <a:ln/>
        </p:spPr>
        <p:txBody>
          <a:bodyPr wrap="square" lIns="0" tIns="0" rIns="0" bIns="0" rtlCol="0" anchor="ctr"/>
          <a:lstStyle/>
          <a:p>
            <a:pPr indent="0" marL="0">
              <a:buNone/>
            </a:pPr>
            <a:r>
              <a:rPr lang="en-US" sz="1150" b="1" dirty="0">
                <a:solidFill>
                  <a:srgbClr val="35C8C1"/>
                </a:solidFill>
                <a:latin typeface="Arial" pitchFamily="34" charset="0"/>
                <a:ea typeface="Arial" pitchFamily="34" charset="-122"/>
                <a:cs typeface="Arial" pitchFamily="34" charset="-120"/>
              </a:rPr>
              <a:t>✓ </a:t>
            </a:r>
            <a:pPr indent="0" marL="0">
              <a:buNone/>
            </a:pPr>
            <a:r>
              <a:rPr lang="en-US" sz="1150" dirty="0">
                <a:solidFill>
                  <a:srgbClr val="F8EFDF"/>
                </a:solidFill>
                <a:latin typeface="Arial" pitchFamily="34" charset="0"/>
                <a:ea typeface="Arial" pitchFamily="34" charset="-122"/>
                <a:cs typeface="Arial" pitchFamily="34" charset="-120"/>
              </a:rPr>
              <a:t>I know who’s about to run.</a:t>
            </a:r>
            <a:endParaRPr lang="en-US" sz="1150" dirty="0"/>
          </a:p>
        </p:txBody>
      </p:sp>
      <p:sp>
        <p:nvSpPr>
          <p:cNvPr id="15" name="Text 11"/>
          <p:cNvSpPr txBox="1"/>
          <p:nvPr/>
        </p:nvSpPr>
        <p:spPr>
          <a:xfrm>
            <a:off x="5623560" y="4224147"/>
            <a:ext cx="3009748" cy="274320"/>
          </a:xfrm>
          <a:prstGeom prst="rect">
            <a:avLst/>
          </a:prstGeom>
          <a:noFill/>
          <a:ln/>
        </p:spPr>
        <p:txBody>
          <a:bodyPr wrap="square" lIns="0" tIns="0" rIns="0" bIns="0" rtlCol="0" anchor="ctr"/>
          <a:lstStyle/>
          <a:p>
            <a:pPr indent="0" marL="0">
              <a:buNone/>
            </a:pPr>
            <a:r>
              <a:rPr lang="en-US" sz="1150" b="1" dirty="0">
                <a:solidFill>
                  <a:srgbClr val="35C8C1"/>
                </a:solidFill>
                <a:latin typeface="Arial" pitchFamily="34" charset="0"/>
                <a:ea typeface="Arial" pitchFamily="34" charset="-122"/>
                <a:cs typeface="Arial" pitchFamily="34" charset="-120"/>
              </a:rPr>
              <a:t>✓ </a:t>
            </a:r>
            <a:pPr indent="0" marL="0">
              <a:buNone/>
            </a:pPr>
            <a:r>
              <a:rPr lang="en-US" sz="1150" dirty="0">
                <a:solidFill>
                  <a:srgbClr val="F8EFDF"/>
                </a:solidFill>
                <a:latin typeface="Arial" pitchFamily="34" charset="0"/>
                <a:ea typeface="Arial" pitchFamily="34" charset="-122"/>
                <a:cs typeface="Arial" pitchFamily="34" charset="-120"/>
              </a:rPr>
              <a:t>I know who talks too much.</a:t>
            </a:r>
            <a:endParaRPr lang="en-US" sz="1150" dirty="0"/>
          </a:p>
        </p:txBody>
      </p:sp>
      <p:sp>
        <p:nvSpPr>
          <p:cNvPr id="16" name="Text 12"/>
          <p:cNvSpPr txBox="1"/>
          <p:nvPr/>
        </p:nvSpPr>
        <p:spPr>
          <a:xfrm>
            <a:off x="8633308" y="4224147"/>
            <a:ext cx="3009748" cy="274320"/>
          </a:xfrm>
          <a:prstGeom prst="rect">
            <a:avLst/>
          </a:prstGeom>
          <a:noFill/>
          <a:ln/>
        </p:spPr>
        <p:txBody>
          <a:bodyPr wrap="square" lIns="0" tIns="0" rIns="0" bIns="0" rtlCol="0" anchor="ctr"/>
          <a:lstStyle/>
          <a:p>
            <a:pPr indent="0" marL="0">
              <a:buNone/>
            </a:pPr>
            <a:r>
              <a:rPr lang="en-US" sz="1150" b="1" dirty="0">
                <a:solidFill>
                  <a:srgbClr val="35C8C1"/>
                </a:solidFill>
                <a:latin typeface="Arial" pitchFamily="34" charset="0"/>
                <a:ea typeface="Arial" pitchFamily="34" charset="-122"/>
                <a:cs typeface="Arial" pitchFamily="34" charset="-120"/>
              </a:rPr>
              <a:t>✓ </a:t>
            </a:r>
            <a:pPr indent="0" marL="0">
              <a:buNone/>
            </a:pPr>
            <a:r>
              <a:rPr lang="en-US" sz="1150" dirty="0">
                <a:solidFill>
                  <a:srgbClr val="F8EFDF"/>
                </a:solidFill>
                <a:latin typeface="Arial" pitchFamily="34" charset="0"/>
                <a:ea typeface="Arial" pitchFamily="34" charset="-122"/>
                <a:cs typeface="Arial" pitchFamily="34" charset="-120"/>
              </a:rPr>
              <a:t>I know who keeps their mouth sewn shut.</a:t>
            </a:r>
            <a:endParaRPr lang="en-US" sz="1150" dirty="0"/>
          </a:p>
        </p:txBody>
      </p:sp>
      <p:sp>
        <p:nvSpPr>
          <p:cNvPr id="17" name="Shape 13"/>
          <p:cNvSpPr/>
          <p:nvPr/>
        </p:nvSpPr>
        <p:spPr>
          <a:xfrm>
            <a:off x="5623560" y="4589907"/>
            <a:ext cx="6019495" cy="914400"/>
          </a:xfrm>
          <a:prstGeom prst="roundRect">
            <a:avLst>
              <a:gd name="adj" fmla="val 4000"/>
            </a:avLst>
          </a:prstGeom>
          <a:solidFill>
            <a:srgbClr val="1A1420"/>
          </a:solidFill>
          <a:ln w="12700">
            <a:solidFill>
              <a:srgbClr val="1A1420"/>
            </a:solidFill>
            <a:prstDash val="solid"/>
          </a:ln>
        </p:spPr>
      </p:sp>
      <p:sp>
        <p:nvSpPr>
          <p:cNvPr id="18" name="Text 14"/>
          <p:cNvSpPr txBox="1"/>
          <p:nvPr/>
        </p:nvSpPr>
        <p:spPr>
          <a:xfrm>
            <a:off x="5788152" y="4699635"/>
            <a:ext cx="3657600" cy="292608"/>
          </a:xfrm>
          <a:prstGeom prst="rect">
            <a:avLst/>
          </a:prstGeom>
          <a:noFill/>
          <a:ln/>
        </p:spPr>
        <p:txBody>
          <a:bodyPr wrap="square" lIns="0" tIns="0" rIns="0" bIns="0" rtlCol="0" anchor="t"/>
          <a:lstStyle/>
          <a:p>
            <a:pPr indent="0" marL="0">
              <a:buNone/>
            </a:pPr>
            <a:r>
              <a:rPr lang="en-US" sz="900" b="1" spc="200" kern="0" dirty="0">
                <a:solidFill>
                  <a:srgbClr val="35C8C1"/>
                </a:solidFill>
                <a:latin typeface="Arial" pitchFamily="34" charset="0"/>
                <a:ea typeface="Arial" pitchFamily="34" charset="-122"/>
                <a:cs typeface="Arial" pitchFamily="34" charset="-120"/>
              </a:rPr>
              <a:t>SEASON ARC</a:t>
            </a:r>
            <a:endParaRPr lang="en-US" sz="900" dirty="0"/>
          </a:p>
        </p:txBody>
      </p:sp>
      <p:sp>
        <p:nvSpPr>
          <p:cNvPr id="19" name="Text 15"/>
          <p:cNvSpPr txBox="1"/>
          <p:nvPr/>
        </p:nvSpPr>
        <p:spPr>
          <a:xfrm>
            <a:off x="5788152" y="4937379"/>
            <a:ext cx="5690311" cy="548640"/>
          </a:xfrm>
          <a:prstGeom prst="rect">
            <a:avLst/>
          </a:prstGeom>
          <a:noFill/>
          <a:ln/>
        </p:spPr>
        <p:txBody>
          <a:bodyPr wrap="square" lIns="0" tIns="0" rIns="0" bIns="0" rtlCol="0" anchor="t"/>
          <a:lstStyle/>
          <a:p>
            <a:pPr indent="0" marL="0">
              <a:spcAft>
                <a:spcPts val="600"/>
              </a:spcAft>
              <a:buNone/>
            </a:pPr>
            <a:r>
              <a:rPr lang="en-US" sz="1150" dirty="0">
                <a:solidFill>
                  <a:srgbClr val="F8EFDF"/>
                </a:solidFill>
                <a:latin typeface="Georgia" pitchFamily="34" charset="0"/>
                <a:ea typeface="Georgia" pitchFamily="34" charset="-122"/>
                <a:cs typeface="Georgia" pitchFamily="34" charset="-120"/>
              </a:rPr>
              <a:t>From the woman who keeps other people’s accounts to the one who decides everyone’s fate. She sets the final trap, sends the boys away and stays.</a:t>
            </a:r>
            <a:endParaRPr lang="en-US" sz="1150" dirty="0"/>
          </a:p>
        </p:txBody>
      </p:sp>
      <p:sp>
        <p:nvSpPr>
          <p:cNvPr id="20" name="Shape 16"/>
          <p:cNvSpPr/>
          <p:nvPr/>
        </p:nvSpPr>
        <p:spPr>
          <a:xfrm rot="180000">
            <a:off x="10545775" y="457200"/>
            <a:ext cx="1143000" cy="1417320"/>
          </a:xfrm>
          <a:prstGeom prst="rect">
            <a:avLst/>
          </a:prstGeom>
          <a:solidFill>
            <a:srgbClr val="EFE2C7"/>
          </a:solidFill>
          <a:ln w="12700">
            <a:solidFill>
              <a:srgbClr val="EFE2C7"/>
            </a:solidFill>
            <a:prstDash val="solid"/>
          </a:ln>
          <a:effectLst>
            <a:outerShdw sx="100000" sy="100000" kx="0" ky="0" algn="bl" rotWithShape="0" blurRad="101600" dist="38100" dir="5400000">
              <a:srgbClr val="000000">
                <a:alpha val="50000"/>
              </a:srgbClr>
            </a:outerShdw>
          </a:effectLst>
        </p:spPr>
      </p:sp>
      <p:pic>
        <p:nvPicPr>
          <p:cNvPr id="21" name="Image 2" descr="/private/tmp/claude-501/-Users-scognamiglio-Asteroid/c802be49-0e67-4e37-9766-d69f41363cb4/scratchpad/deck/out_en/gen/c25.jpg">    </p:cNvPr>
          <p:cNvPicPr>
            <a:picLocks noChangeAspect="1"/>
          </p:cNvPicPr>
          <p:nvPr/>
        </p:nvPicPr>
        <p:blipFill>
          <a:blip r:embed="rId3"/>
          <a:stretch>
            <a:fillRect/>
          </a:stretch>
        </p:blipFill>
        <p:spPr>
          <a:xfrm rot="180000">
            <a:off x="10591495" y="502920"/>
            <a:ext cx="1051560" cy="1325880"/>
          </a:xfrm>
          <a:prstGeom prst="rect">
            <a:avLst/>
          </a:prstGeom>
        </p:spPr>
      </p:pic>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26.jpg">    </p:cNvPr>
          <p:cNvPicPr>
            <a:picLocks noChangeAspect="1"/>
          </p:cNvPicPr>
          <p:nvPr/>
        </p:nvPicPr>
        <p:blipFill>
          <a:blip r:embed="rId1"/>
          <a:stretch>
            <a:fillRect/>
          </a:stretch>
        </p:blipFill>
        <p:spPr>
          <a:xfrm>
            <a:off x="0" y="152400"/>
            <a:ext cx="5120640" cy="6705600"/>
          </a:xfrm>
          <a:prstGeom prst="rect">
            <a:avLst/>
          </a:prstGeom>
        </p:spPr>
      </p:pic>
      <p:sp>
        <p:nvSpPr>
          <p:cNvPr id="3" name="Shape 0"/>
          <p:cNvSpPr/>
          <p:nvPr/>
        </p:nvSpPr>
        <p:spPr>
          <a:xfrm>
            <a:off x="5120640" y="152400"/>
            <a:ext cx="64008" cy="6705600"/>
          </a:xfrm>
          <a:prstGeom prst="rect">
            <a:avLst/>
          </a:prstGeom>
          <a:solidFill>
            <a:srgbClr val="1FB57C"/>
          </a:solidFill>
          <a:ln w="12700">
            <a:solidFill>
              <a:srgbClr val="1FB57C"/>
            </a:solidFill>
            <a:prstDash val="solid"/>
          </a:ln>
        </p:spPr>
      </p:sp>
      <p:sp>
        <p:nvSpPr>
          <p:cNvPr id="4" name="Text 1"/>
          <p:cNvSpPr txBox="1"/>
          <p:nvPr/>
        </p:nvSpPr>
        <p:spPr>
          <a:xfrm>
            <a:off x="5623560" y="457200"/>
            <a:ext cx="3657600" cy="292608"/>
          </a:xfrm>
          <a:prstGeom prst="rect">
            <a:avLst/>
          </a:prstGeom>
          <a:noFill/>
          <a:ln/>
        </p:spPr>
        <p:txBody>
          <a:bodyPr wrap="square" lIns="0" tIns="0" rIns="0" bIns="0" rtlCol="0" anchor="t"/>
          <a:lstStyle/>
          <a:p>
            <a:pPr indent="0" marL="0">
              <a:buNone/>
            </a:pPr>
            <a:r>
              <a:rPr lang="en-US" sz="1050" b="1" spc="200" kern="0" dirty="0">
                <a:solidFill>
                  <a:srgbClr val="1FB57C"/>
                </a:solidFill>
                <a:latin typeface="Arial" pitchFamily="34" charset="0"/>
                <a:ea typeface="Arial" pitchFamily="34" charset="-122"/>
                <a:cs typeface="Arial" pitchFamily="34" charset="-120"/>
              </a:rPr>
              <a:t>CHARACTERS</a:t>
            </a:r>
            <a:endParaRPr lang="en-US" sz="1050" dirty="0"/>
          </a:p>
        </p:txBody>
      </p:sp>
      <p:pic>
        <p:nvPicPr>
          <p:cNvPr id="5" name="Image 1" descr="Rash">    </p:cNvPr>
          <p:cNvPicPr>
            <a:picLocks noChangeAspect="1"/>
          </p:cNvPicPr>
          <p:nvPr/>
        </p:nvPicPr>
        <p:blipFill>
          <a:blip r:embed="rId2"/>
          <a:stretch>
            <a:fillRect/>
          </a:stretch>
        </p:blipFill>
        <p:spPr>
          <a:xfrm>
            <a:off x="5586984" y="658368"/>
            <a:ext cx="1924732" cy="767715"/>
          </a:xfrm>
          <a:prstGeom prst="rect">
            <a:avLst/>
          </a:prstGeom>
        </p:spPr>
      </p:pic>
      <p:sp>
        <p:nvSpPr>
          <p:cNvPr id="6" name="Text 2"/>
          <p:cNvSpPr txBox="1"/>
          <p:nvPr/>
        </p:nvSpPr>
        <p:spPr>
          <a:xfrm>
            <a:off x="5623560" y="1444371"/>
            <a:ext cx="6019495" cy="292608"/>
          </a:xfrm>
          <a:prstGeom prst="rect">
            <a:avLst/>
          </a:prstGeom>
          <a:noFill/>
          <a:ln/>
        </p:spPr>
        <p:txBody>
          <a:bodyPr wrap="square" lIns="0" tIns="0" rIns="0" bIns="0" rtlCol="0" anchor="t"/>
          <a:lstStyle/>
          <a:p>
            <a:pPr indent="0" marL="0">
              <a:buNone/>
            </a:pPr>
            <a:r>
              <a:rPr lang="en-US" sz="1000" b="1" spc="200" kern="0" dirty="0">
                <a:solidFill>
                  <a:srgbClr val="B9ABA3"/>
                </a:solidFill>
                <a:latin typeface="Arial" pitchFamily="34" charset="0"/>
                <a:ea typeface="Arial" pitchFamily="34" charset="-122"/>
                <a:cs typeface="Arial" pitchFamily="34" charset="-120"/>
              </a:rPr>
              <a:t>RASHID KARIM · 25</a:t>
            </a:r>
            <a:endParaRPr lang="en-US" sz="1000" dirty="0"/>
          </a:p>
        </p:txBody>
      </p:sp>
      <p:sp>
        <p:nvSpPr>
          <p:cNvPr id="7" name="Text 3"/>
          <p:cNvSpPr txBox="1"/>
          <p:nvPr/>
        </p:nvSpPr>
        <p:spPr>
          <a:xfrm>
            <a:off x="5623560" y="1755267"/>
            <a:ext cx="6019495" cy="365760"/>
          </a:xfrm>
          <a:prstGeom prst="rect">
            <a:avLst/>
          </a:prstGeom>
          <a:noFill/>
          <a:ln/>
        </p:spPr>
        <p:txBody>
          <a:bodyPr wrap="square" lIns="0" tIns="0" rIns="0" bIns="0" rtlCol="0" anchor="ctr"/>
          <a:lstStyle/>
          <a:p>
            <a:pPr indent="0" marL="0">
              <a:buNone/>
            </a:pPr>
            <a:r>
              <a:rPr lang="en-US" sz="1700" b="1" dirty="0">
                <a:solidFill>
                  <a:srgbClr val="F8EFDF"/>
                </a:solidFill>
                <a:latin typeface="Arial" pitchFamily="34" charset="0"/>
                <a:ea typeface="Arial" pitchFamily="34" charset="-122"/>
                <a:cs typeface="Arial" pitchFamily="34" charset="-120"/>
              </a:rPr>
              <a:t>THE NAVIGATOR.</a:t>
            </a:r>
            <a:endParaRPr lang="en-US" sz="1700" dirty="0"/>
          </a:p>
        </p:txBody>
      </p:sp>
      <p:sp>
        <p:nvSpPr>
          <p:cNvPr id="8" name="Text 4"/>
          <p:cNvSpPr txBox="1"/>
          <p:nvPr/>
        </p:nvSpPr>
        <p:spPr>
          <a:xfrm>
            <a:off x="5623560" y="2212467"/>
            <a:ext cx="6019495" cy="1143000"/>
          </a:xfrm>
          <a:prstGeom prst="rect">
            <a:avLst/>
          </a:prstGeom>
          <a:noFill/>
          <a:ln/>
        </p:spPr>
        <p:txBody>
          <a:bodyPr wrap="square" lIns="0" tIns="0" rIns="0" bIns="0" rtlCol="0" anchor="t"/>
          <a:lstStyle/>
          <a:p>
            <a:pPr indent="0" marL="0">
              <a:spcAft>
                <a:spcPts val="600"/>
              </a:spcAft>
              <a:buNone/>
            </a:pPr>
            <a:r>
              <a:rPr lang="en-US" sz="1350" dirty="0">
                <a:solidFill>
                  <a:srgbClr val="F8EFDF"/>
                </a:solidFill>
                <a:latin typeface="Georgia" pitchFamily="34" charset="0"/>
                <a:ea typeface="Georgia" pitchFamily="34" charset="-122"/>
                <a:cs typeface="Georgia" pitchFamily="34" charset="-120"/>
              </a:rPr>
              <a:t>Rail-thin, sharp eyes, a Nike tracksuit even in summer. He’s been delivering since he was fifteen and knows Rome better than the cab drivers: shortcuts, open doorways, inner courtyards, service stairs.</a:t>
            </a:r>
            <a:endParaRPr lang="en-US" sz="1350" dirty="0"/>
          </a:p>
        </p:txBody>
      </p:sp>
      <p:sp>
        <p:nvSpPr>
          <p:cNvPr id="9" name="Text 5"/>
          <p:cNvSpPr txBox="1"/>
          <p:nvPr/>
        </p:nvSpPr>
        <p:spPr>
          <a:xfrm>
            <a:off x="5623560" y="3401187"/>
            <a:ext cx="4556455" cy="1463040"/>
          </a:xfrm>
          <a:prstGeom prst="rect">
            <a:avLst/>
          </a:prstGeom>
          <a:noFill/>
          <a:ln/>
        </p:spPr>
        <p:txBody>
          <a:bodyPr wrap="square" lIns="0" tIns="0" rIns="0" bIns="0" rtlCol="0" anchor="t"/>
          <a:lstStyle/>
          <a:p>
            <a:pPr marL="342900" indent="-342900">
              <a:spcAft>
                <a:spcPts val="400"/>
              </a:spcAft>
              <a:buSzPct val="100000"/>
              <a:buChar char="●"/>
            </a:pPr>
            <a:r>
              <a:rPr lang="en-US" sz="1250" dirty="0">
                <a:solidFill>
                  <a:srgbClr val="F8EFDF"/>
                </a:solidFill>
                <a:latin typeface="Georgia" pitchFamily="34" charset="0"/>
                <a:ea typeface="Georgia" pitchFamily="34" charset="-122"/>
                <a:cs typeface="Georgia" pitchFamily="34" charset="-120"/>
              </a:rPr>
              <a:t>Has the map of Rome printed in his brain.</a:t>
            </a:r>
            <a:endParaRPr lang="en-US" sz="1250" dirty="0"/>
          </a:p>
          <a:p>
            <a:pPr marL="342900" indent="-342900">
              <a:spcAft>
                <a:spcPts val="400"/>
              </a:spcAft>
              <a:buSzPct val="100000"/>
              <a:buChar char="●"/>
            </a:pPr>
            <a:r>
              <a:rPr lang="en-US" sz="1250" dirty="0">
                <a:solidFill>
                  <a:srgbClr val="F8EFDF"/>
                </a:solidFill>
                <a:latin typeface="Georgia" pitchFamily="34" charset="0"/>
                <a:ea typeface="Georgia" pitchFamily="34" charset="-122"/>
                <a:cs typeface="Georgia" pitchFamily="34" charset="-120"/>
              </a:rPr>
              <a:t>Hardly ever speaks, but when Ibrahim says something, he understood it two minutes earlier.</a:t>
            </a:r>
            <a:endParaRPr lang="en-US" sz="1250" dirty="0"/>
          </a:p>
          <a:p>
            <a:pPr marL="342900" indent="-342900">
              <a:spcAft>
                <a:spcPts val="400"/>
              </a:spcAft>
              <a:buSzPct val="100000"/>
              <a:buChar char="●"/>
            </a:pPr>
            <a:r>
              <a:rPr lang="en-US" sz="1250" dirty="0">
                <a:solidFill>
                  <a:srgbClr val="F8EFDF"/>
                </a:solidFill>
                <a:latin typeface="Georgia" pitchFamily="34" charset="0"/>
                <a:ea typeface="Georgia" pitchFamily="34" charset="-122"/>
                <a:cs typeface="Georgia" pitchFamily="34" charset="-120"/>
              </a:rPr>
              <a:t>He’s the first to know where to get in and where to disappear.</a:t>
            </a:r>
            <a:endParaRPr lang="en-US" sz="1250" dirty="0"/>
          </a:p>
          <a:p>
            <a:pPr marL="342900" indent="-342900">
              <a:spcAft>
                <a:spcPts val="400"/>
              </a:spcAft>
              <a:buSzPct val="100000"/>
              <a:buChar char="●"/>
            </a:pPr>
            <a:r>
              <a:rPr lang="en-US" sz="1250" dirty="0">
                <a:solidFill>
                  <a:srgbClr val="F8EFDF"/>
                </a:solidFill>
                <a:latin typeface="Georgia" pitchFamily="34" charset="0"/>
                <a:ea typeface="Georgia" pitchFamily="34" charset="-122"/>
                <a:cs typeface="Georgia" pitchFamily="34" charset="-120"/>
              </a:rPr>
              <a:t>Chases the Dragona’s van by bike all the way to Torre Spaccata.</a:t>
            </a:r>
            <a:endParaRPr lang="en-US" sz="1250" dirty="0"/>
          </a:p>
        </p:txBody>
      </p:sp>
      <p:sp>
        <p:nvSpPr>
          <p:cNvPr id="10" name="Shape 6"/>
          <p:cNvSpPr/>
          <p:nvPr/>
        </p:nvSpPr>
        <p:spPr>
          <a:xfrm>
            <a:off x="5623560" y="4909947"/>
            <a:ext cx="4556455" cy="914400"/>
          </a:xfrm>
          <a:prstGeom prst="roundRect">
            <a:avLst>
              <a:gd name="adj" fmla="val 4000"/>
            </a:avLst>
          </a:prstGeom>
          <a:solidFill>
            <a:srgbClr val="1A1420"/>
          </a:solidFill>
          <a:ln w="12700">
            <a:solidFill>
              <a:srgbClr val="1A1420"/>
            </a:solidFill>
            <a:prstDash val="solid"/>
          </a:ln>
        </p:spPr>
      </p:sp>
      <p:sp>
        <p:nvSpPr>
          <p:cNvPr id="11" name="Text 7"/>
          <p:cNvSpPr txBox="1"/>
          <p:nvPr/>
        </p:nvSpPr>
        <p:spPr>
          <a:xfrm>
            <a:off x="5788152" y="5019675"/>
            <a:ext cx="3657600" cy="292608"/>
          </a:xfrm>
          <a:prstGeom prst="rect">
            <a:avLst/>
          </a:prstGeom>
          <a:noFill/>
          <a:ln/>
        </p:spPr>
        <p:txBody>
          <a:bodyPr wrap="square" lIns="0" tIns="0" rIns="0" bIns="0" rtlCol="0" anchor="t"/>
          <a:lstStyle/>
          <a:p>
            <a:pPr indent="0" marL="0">
              <a:buNone/>
            </a:pPr>
            <a:r>
              <a:rPr lang="en-US" sz="900" b="1" spc="200" kern="0" dirty="0">
                <a:solidFill>
                  <a:srgbClr val="1FB57C"/>
                </a:solidFill>
                <a:latin typeface="Arial" pitchFamily="34" charset="0"/>
                <a:ea typeface="Arial" pitchFamily="34" charset="-122"/>
                <a:cs typeface="Arial" pitchFamily="34" charset="-120"/>
              </a:rPr>
              <a:t>SEASON ARC</a:t>
            </a:r>
            <a:endParaRPr lang="en-US" sz="900" dirty="0"/>
          </a:p>
        </p:txBody>
      </p:sp>
      <p:sp>
        <p:nvSpPr>
          <p:cNvPr id="12" name="Text 8"/>
          <p:cNvSpPr txBox="1"/>
          <p:nvPr/>
        </p:nvSpPr>
        <p:spPr>
          <a:xfrm>
            <a:off x="5788152" y="5257419"/>
            <a:ext cx="4227271" cy="548640"/>
          </a:xfrm>
          <a:prstGeom prst="rect">
            <a:avLst/>
          </a:prstGeom>
          <a:noFill/>
          <a:ln/>
        </p:spPr>
        <p:txBody>
          <a:bodyPr wrap="square" lIns="0" tIns="0" rIns="0" bIns="0" rtlCol="0" anchor="t"/>
          <a:lstStyle/>
          <a:p>
            <a:pPr indent="0" marL="0">
              <a:spcAft>
                <a:spcPts val="600"/>
              </a:spcAft>
              <a:buNone/>
            </a:pPr>
            <a:r>
              <a:rPr lang="en-US" sz="1150" dirty="0">
                <a:solidFill>
                  <a:srgbClr val="F8EFDF"/>
                </a:solidFill>
                <a:latin typeface="Georgia" pitchFamily="34" charset="0"/>
                <a:ea typeface="Georgia" pitchFamily="34" charset="-122"/>
                <a:cs typeface="Georgia" pitchFamily="34" charset="-120"/>
              </a:rPr>
              <a:t>From the navigator who never speaks to the one who sees everything first. He’s the one who follows Ferro to the Dragona’s garage.</a:t>
            </a:r>
            <a:endParaRPr lang="en-US" sz="1150" dirty="0"/>
          </a:p>
        </p:txBody>
      </p:sp>
      <p:sp>
        <p:nvSpPr>
          <p:cNvPr id="13" name="Shape 9"/>
          <p:cNvSpPr/>
          <p:nvPr/>
        </p:nvSpPr>
        <p:spPr>
          <a:xfrm rot="-180000">
            <a:off x="10362895" y="4114800"/>
            <a:ext cx="1325880" cy="1645920"/>
          </a:xfrm>
          <a:prstGeom prst="rect">
            <a:avLst/>
          </a:prstGeom>
          <a:solidFill>
            <a:srgbClr val="EFE2C7"/>
          </a:solidFill>
          <a:ln w="12700">
            <a:solidFill>
              <a:srgbClr val="EFE2C7"/>
            </a:solidFill>
            <a:prstDash val="solid"/>
          </a:ln>
          <a:effectLst>
            <a:outerShdw sx="100000" sy="100000" kx="0" ky="0" algn="bl" rotWithShape="0" blurRad="101600" dist="38100" dir="5400000">
              <a:srgbClr val="000000">
                <a:alpha val="50000"/>
              </a:srgbClr>
            </a:outerShdw>
          </a:effectLst>
        </p:spPr>
      </p:sp>
      <p:pic>
        <p:nvPicPr>
          <p:cNvPr id="14" name="Image 2" descr="/private/tmp/claude-501/-Users-scognamiglio-Asteroid/c802be49-0e67-4e37-9766-d69f41363cb4/scratchpad/deck/out_en/gen/c27.jpg">    </p:cNvPr>
          <p:cNvPicPr>
            <a:picLocks noChangeAspect="1"/>
          </p:cNvPicPr>
          <p:nvPr/>
        </p:nvPicPr>
        <p:blipFill>
          <a:blip r:embed="rId3"/>
          <a:stretch>
            <a:fillRect/>
          </a:stretch>
        </p:blipFill>
        <p:spPr>
          <a:xfrm rot="-180000">
            <a:off x="10408615" y="4160520"/>
            <a:ext cx="1234440" cy="1554480"/>
          </a:xfrm>
          <a:prstGeom prst="rect">
            <a:avLst/>
          </a:prstGeom>
        </p:spPr>
      </p:pic>
      <p:sp>
        <p:nvSpPr>
          <p:cNvPr id="15" name="Text 10"/>
          <p:cNvSpPr txBox="1"/>
          <p:nvPr/>
        </p:nvSpPr>
        <p:spPr>
          <a:xfrm>
            <a:off x="10408615" y="5824728"/>
            <a:ext cx="1234440" cy="228600"/>
          </a:xfrm>
          <a:prstGeom prst="rect">
            <a:avLst/>
          </a:prstGeom>
          <a:noFill/>
          <a:ln/>
        </p:spPr>
        <p:txBody>
          <a:bodyPr wrap="square" lIns="0" tIns="0" rIns="0" bIns="0" rtlCol="0" anchor="ctr"/>
          <a:lstStyle/>
          <a:p>
            <a:pPr algn="ctr" indent="0" marL="0">
              <a:buNone/>
            </a:pPr>
            <a:r>
              <a:rPr lang="en-US" sz="850" dirty="0">
                <a:solidFill>
                  <a:srgbClr val="B9ABA3"/>
                </a:solidFill>
                <a:latin typeface="Arial" pitchFamily="34" charset="0"/>
                <a:ea typeface="Arial" pitchFamily="34" charset="-122"/>
                <a:cs typeface="Arial" pitchFamily="34" charset="-120"/>
              </a:rPr>
              <a:t>From the story</a:t>
            </a:r>
            <a:endParaRPr lang="en-US" sz="8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548640" y="502920"/>
            <a:ext cx="7315200" cy="292608"/>
          </a:xfrm>
          <a:prstGeom prst="rect">
            <a:avLst/>
          </a:prstGeom>
          <a:noFill/>
          <a:ln/>
        </p:spPr>
        <p:txBody>
          <a:bodyPr wrap="square" lIns="0" tIns="0" rIns="0" bIns="0" rtlCol="0" anchor="t"/>
          <a:lstStyle/>
          <a:p>
            <a:pPr indent="0" marL="0">
              <a:buNone/>
            </a:pPr>
            <a:r>
              <a:rPr lang="en-US" sz="1050" b="1" spc="200" kern="0" dirty="0">
                <a:solidFill>
                  <a:srgbClr val="F0462F"/>
                </a:solidFill>
                <a:latin typeface="Arial" pitchFamily="34" charset="0"/>
                <a:ea typeface="Arial" pitchFamily="34" charset="-122"/>
                <a:cs typeface="Arial" pitchFamily="34" charset="-120"/>
              </a:rPr>
              <a:t>ANTAGONISTS</a:t>
            </a:r>
            <a:endParaRPr lang="en-US" sz="1050" dirty="0"/>
          </a:p>
        </p:txBody>
      </p:sp>
      <p:pic>
        <p:nvPicPr>
          <p:cNvPr id="3" name="Image 0" descr="t-nemici">    </p:cNvPr>
          <p:cNvPicPr>
            <a:picLocks noChangeAspect="1"/>
          </p:cNvPicPr>
          <p:nvPr/>
        </p:nvPicPr>
        <p:blipFill>
          <a:blip r:embed="rId1"/>
          <a:stretch>
            <a:fillRect/>
          </a:stretch>
        </p:blipFill>
        <p:spPr>
          <a:xfrm>
            <a:off x="548640" y="813816"/>
            <a:ext cx="10239375" cy="586680"/>
          </a:xfrm>
          <a:prstGeom prst="rect">
            <a:avLst/>
          </a:prstGeom>
        </p:spPr>
      </p:pic>
      <p:sp>
        <p:nvSpPr>
          <p:cNvPr id="4" name="Shape 1"/>
          <p:cNvSpPr/>
          <p:nvPr/>
        </p:nvSpPr>
        <p:spPr>
          <a:xfrm>
            <a:off x="548640" y="1747968"/>
            <a:ext cx="3606698" cy="4515672"/>
          </a:xfrm>
          <a:prstGeom prst="rect">
            <a:avLst/>
          </a:prstGeom>
          <a:solidFill>
            <a:srgbClr val="1A1420"/>
          </a:solidFill>
          <a:ln w="12700">
            <a:solidFill>
              <a:srgbClr val="1A1420"/>
            </a:solidFill>
            <a:prstDash val="solid"/>
          </a:ln>
        </p:spPr>
      </p:sp>
      <p:pic>
        <p:nvPicPr>
          <p:cNvPr id="5" name="Image 1" descr="/private/tmp/claude-501/-Users-scognamiglio-Asteroid/c802be49-0e67-4e37-9766-d69f41363cb4/scratchpad/deck/out_en/gen/c28.jpg">    </p:cNvPr>
          <p:cNvPicPr>
            <a:picLocks noChangeAspect="1"/>
          </p:cNvPicPr>
          <p:nvPr/>
        </p:nvPicPr>
        <p:blipFill>
          <a:blip r:embed="rId2"/>
          <a:stretch>
            <a:fillRect/>
          </a:stretch>
        </p:blipFill>
        <p:spPr>
          <a:xfrm>
            <a:off x="548640" y="1747968"/>
            <a:ext cx="3606698" cy="2032052"/>
          </a:xfrm>
          <a:prstGeom prst="rect">
            <a:avLst/>
          </a:prstGeom>
        </p:spPr>
      </p:pic>
      <p:sp>
        <p:nvSpPr>
          <p:cNvPr id="6" name="Shape 2"/>
          <p:cNvSpPr/>
          <p:nvPr/>
        </p:nvSpPr>
        <p:spPr>
          <a:xfrm>
            <a:off x="548640" y="3780021"/>
            <a:ext cx="3606698" cy="54864"/>
          </a:xfrm>
          <a:prstGeom prst="rect">
            <a:avLst/>
          </a:prstGeom>
          <a:solidFill>
            <a:srgbClr val="F0462F"/>
          </a:solidFill>
          <a:ln w="12700">
            <a:solidFill>
              <a:srgbClr val="F0462F"/>
            </a:solidFill>
            <a:prstDash val="solid"/>
          </a:ln>
        </p:spPr>
      </p:sp>
      <p:sp>
        <p:nvSpPr>
          <p:cNvPr id="7" name="Text 3"/>
          <p:cNvSpPr txBox="1"/>
          <p:nvPr/>
        </p:nvSpPr>
        <p:spPr>
          <a:xfrm>
            <a:off x="731520" y="3962901"/>
            <a:ext cx="3240938" cy="292608"/>
          </a:xfrm>
          <a:prstGeom prst="rect">
            <a:avLst/>
          </a:prstGeom>
          <a:noFill/>
          <a:ln/>
        </p:spPr>
        <p:txBody>
          <a:bodyPr wrap="square" lIns="0" tIns="0" rIns="0" bIns="0" rtlCol="0" anchor="t"/>
          <a:lstStyle/>
          <a:p>
            <a:pPr indent="0" marL="0">
              <a:buNone/>
            </a:pPr>
            <a:r>
              <a:rPr lang="en-US" sz="900" b="1" spc="200" kern="0" dirty="0">
                <a:solidFill>
                  <a:srgbClr val="F0462F"/>
                </a:solidFill>
                <a:latin typeface="Arial" pitchFamily="34" charset="0"/>
                <a:ea typeface="Arial" pitchFamily="34" charset="-122"/>
                <a:cs typeface="Arial" pitchFamily="34" charset="-120"/>
              </a:rPr>
              <a:t>THE FAMILY</a:t>
            </a:r>
            <a:endParaRPr lang="en-US" sz="900" dirty="0"/>
          </a:p>
        </p:txBody>
      </p:sp>
      <p:pic>
        <p:nvPicPr>
          <p:cNvPr id="8" name="Image 2" descr="foe-0">    </p:cNvPr>
          <p:cNvPicPr>
            <a:picLocks noChangeAspect="1"/>
          </p:cNvPicPr>
          <p:nvPr/>
        </p:nvPicPr>
        <p:blipFill>
          <a:blip r:embed="rId3"/>
          <a:stretch>
            <a:fillRect/>
          </a:stretch>
        </p:blipFill>
        <p:spPr>
          <a:xfrm>
            <a:off x="731520" y="4218933"/>
            <a:ext cx="2705100" cy="310872"/>
          </a:xfrm>
          <a:prstGeom prst="rect">
            <a:avLst/>
          </a:prstGeom>
        </p:spPr>
      </p:pic>
      <p:sp>
        <p:nvSpPr>
          <p:cNvPr id="9" name="Text 4"/>
          <p:cNvSpPr txBox="1"/>
          <p:nvPr/>
        </p:nvSpPr>
        <p:spPr>
          <a:xfrm>
            <a:off x="731520" y="4767573"/>
            <a:ext cx="3240938" cy="1432059"/>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Vincenzo Dragona runs half of Rome. Only they lend at loan-shark rates, only they decide who opens and who burns. Nobody screws the Dragona.</a:t>
            </a:r>
            <a:endParaRPr lang="en-US" sz="1250" dirty="0"/>
          </a:p>
        </p:txBody>
      </p:sp>
      <p:sp>
        <p:nvSpPr>
          <p:cNvPr id="10" name="Shape 5"/>
          <p:cNvSpPr/>
          <p:nvPr/>
        </p:nvSpPr>
        <p:spPr>
          <a:xfrm>
            <a:off x="4292498" y="1747968"/>
            <a:ext cx="3606698" cy="4515672"/>
          </a:xfrm>
          <a:prstGeom prst="rect">
            <a:avLst/>
          </a:prstGeom>
          <a:solidFill>
            <a:srgbClr val="1A1420"/>
          </a:solidFill>
          <a:ln w="12700">
            <a:solidFill>
              <a:srgbClr val="1A1420"/>
            </a:solidFill>
            <a:prstDash val="solid"/>
          </a:ln>
        </p:spPr>
      </p:sp>
      <p:pic>
        <p:nvPicPr>
          <p:cNvPr id="11" name="Image 3" descr="/private/tmp/claude-501/-Users-scognamiglio-Asteroid/c802be49-0e67-4e37-9766-d69f41363cb4/scratchpad/deck/out_en/gen/c29.jpg">    </p:cNvPr>
          <p:cNvPicPr>
            <a:picLocks noChangeAspect="1"/>
          </p:cNvPicPr>
          <p:nvPr/>
        </p:nvPicPr>
        <p:blipFill>
          <a:blip r:embed="rId4"/>
          <a:stretch>
            <a:fillRect/>
          </a:stretch>
        </p:blipFill>
        <p:spPr>
          <a:xfrm>
            <a:off x="4292498" y="1747968"/>
            <a:ext cx="3606698" cy="2032052"/>
          </a:xfrm>
          <a:prstGeom prst="rect">
            <a:avLst/>
          </a:prstGeom>
        </p:spPr>
      </p:pic>
      <p:sp>
        <p:nvSpPr>
          <p:cNvPr id="12" name="Shape 6"/>
          <p:cNvSpPr/>
          <p:nvPr/>
        </p:nvSpPr>
        <p:spPr>
          <a:xfrm>
            <a:off x="4292498" y="3780021"/>
            <a:ext cx="3606698" cy="54864"/>
          </a:xfrm>
          <a:prstGeom prst="rect">
            <a:avLst/>
          </a:prstGeom>
          <a:solidFill>
            <a:srgbClr val="F0462F"/>
          </a:solidFill>
          <a:ln w="12700">
            <a:solidFill>
              <a:srgbClr val="F0462F"/>
            </a:solidFill>
            <a:prstDash val="solid"/>
          </a:ln>
        </p:spPr>
      </p:sp>
      <p:sp>
        <p:nvSpPr>
          <p:cNvPr id="13" name="Text 7"/>
          <p:cNvSpPr txBox="1"/>
          <p:nvPr/>
        </p:nvSpPr>
        <p:spPr>
          <a:xfrm>
            <a:off x="4475378" y="3962901"/>
            <a:ext cx="3240938" cy="292608"/>
          </a:xfrm>
          <a:prstGeom prst="rect">
            <a:avLst/>
          </a:prstGeom>
          <a:noFill/>
          <a:ln/>
        </p:spPr>
        <p:txBody>
          <a:bodyPr wrap="square" lIns="0" tIns="0" rIns="0" bIns="0" rtlCol="0" anchor="t"/>
          <a:lstStyle/>
          <a:p>
            <a:pPr indent="0" marL="0">
              <a:buNone/>
            </a:pPr>
            <a:r>
              <a:rPr lang="en-US" sz="900" b="1" spc="200" kern="0" dirty="0">
                <a:solidFill>
                  <a:srgbClr val="F0462F"/>
                </a:solidFill>
                <a:latin typeface="Arial" pitchFamily="34" charset="0"/>
                <a:ea typeface="Arial" pitchFamily="34" charset="-122"/>
                <a:cs typeface="Arial" pitchFamily="34" charset="-120"/>
              </a:rPr>
              <a:t>THE BADGE</a:t>
            </a:r>
            <a:endParaRPr lang="en-US" sz="900" dirty="0"/>
          </a:p>
        </p:txBody>
      </p:sp>
      <p:pic>
        <p:nvPicPr>
          <p:cNvPr id="14" name="Image 4" descr="foe-1">    </p:cNvPr>
          <p:cNvPicPr>
            <a:picLocks noChangeAspect="1"/>
          </p:cNvPicPr>
          <p:nvPr/>
        </p:nvPicPr>
        <p:blipFill>
          <a:blip r:embed="rId5"/>
          <a:stretch>
            <a:fillRect/>
          </a:stretch>
        </p:blipFill>
        <p:spPr>
          <a:xfrm>
            <a:off x="4475378" y="4218933"/>
            <a:ext cx="2705100" cy="310872"/>
          </a:xfrm>
          <a:prstGeom prst="rect">
            <a:avLst/>
          </a:prstGeom>
        </p:spPr>
      </p:pic>
      <p:sp>
        <p:nvSpPr>
          <p:cNvPr id="15" name="Text 8"/>
          <p:cNvSpPr txBox="1"/>
          <p:nvPr/>
        </p:nvSpPr>
        <p:spPr>
          <a:xfrm>
            <a:off x="4475378" y="4767573"/>
            <a:ext cx="3240938" cy="1432059"/>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Two Italians with shoes too expensive for their job. They buy the Gang’s kilo for fifty thousand euros. Then they get scared.</a:t>
            </a:r>
            <a:endParaRPr lang="en-US" sz="1250" dirty="0"/>
          </a:p>
        </p:txBody>
      </p:sp>
      <p:sp>
        <p:nvSpPr>
          <p:cNvPr id="16" name="Shape 9"/>
          <p:cNvSpPr/>
          <p:nvPr/>
        </p:nvSpPr>
        <p:spPr>
          <a:xfrm>
            <a:off x="8036357" y="1747968"/>
            <a:ext cx="3606698" cy="4515672"/>
          </a:xfrm>
          <a:prstGeom prst="rect">
            <a:avLst/>
          </a:prstGeom>
          <a:solidFill>
            <a:srgbClr val="1A1420"/>
          </a:solidFill>
          <a:ln w="12700">
            <a:solidFill>
              <a:srgbClr val="1A1420"/>
            </a:solidFill>
            <a:prstDash val="solid"/>
          </a:ln>
        </p:spPr>
      </p:sp>
      <p:pic>
        <p:nvPicPr>
          <p:cNvPr id="17" name="Image 5" descr="/private/tmp/claude-501/-Users-scognamiglio-Asteroid/c802be49-0e67-4e37-9766-d69f41363cb4/scratchpad/deck/out_en/gen/c30.jpg">    </p:cNvPr>
          <p:cNvPicPr>
            <a:picLocks noChangeAspect="1"/>
          </p:cNvPicPr>
          <p:nvPr/>
        </p:nvPicPr>
        <p:blipFill>
          <a:blip r:embed="rId6"/>
          <a:stretch>
            <a:fillRect/>
          </a:stretch>
        </p:blipFill>
        <p:spPr>
          <a:xfrm>
            <a:off x="8036357" y="1747968"/>
            <a:ext cx="3606698" cy="2032052"/>
          </a:xfrm>
          <a:prstGeom prst="rect">
            <a:avLst/>
          </a:prstGeom>
        </p:spPr>
      </p:pic>
      <p:sp>
        <p:nvSpPr>
          <p:cNvPr id="18" name="Shape 10"/>
          <p:cNvSpPr/>
          <p:nvPr/>
        </p:nvSpPr>
        <p:spPr>
          <a:xfrm>
            <a:off x="8036357" y="3780021"/>
            <a:ext cx="3606698" cy="54864"/>
          </a:xfrm>
          <a:prstGeom prst="rect">
            <a:avLst/>
          </a:prstGeom>
          <a:solidFill>
            <a:srgbClr val="F0462F"/>
          </a:solidFill>
          <a:ln w="12700">
            <a:solidFill>
              <a:srgbClr val="F0462F"/>
            </a:solidFill>
            <a:prstDash val="solid"/>
          </a:ln>
        </p:spPr>
      </p:sp>
      <p:sp>
        <p:nvSpPr>
          <p:cNvPr id="19" name="Text 11"/>
          <p:cNvSpPr txBox="1"/>
          <p:nvPr/>
        </p:nvSpPr>
        <p:spPr>
          <a:xfrm>
            <a:off x="8219237" y="3962901"/>
            <a:ext cx="3240938" cy="292608"/>
          </a:xfrm>
          <a:prstGeom prst="rect">
            <a:avLst/>
          </a:prstGeom>
          <a:noFill/>
          <a:ln/>
        </p:spPr>
        <p:txBody>
          <a:bodyPr wrap="square" lIns="0" tIns="0" rIns="0" bIns="0" rtlCol="0" anchor="t"/>
          <a:lstStyle/>
          <a:p>
            <a:pPr indent="0" marL="0">
              <a:buNone/>
            </a:pPr>
            <a:r>
              <a:rPr lang="en-US" sz="900" b="1" spc="200" kern="0" dirty="0">
                <a:solidFill>
                  <a:srgbClr val="F0462F"/>
                </a:solidFill>
                <a:latin typeface="Arial" pitchFamily="34" charset="0"/>
                <a:ea typeface="Arial" pitchFamily="34" charset="-122"/>
                <a:cs typeface="Arial" pitchFamily="34" charset="-120"/>
              </a:rPr>
              <a:t>THE MAN BEHIND THE KIDNAPPING</a:t>
            </a:r>
            <a:endParaRPr lang="en-US" sz="900" dirty="0"/>
          </a:p>
        </p:txBody>
      </p:sp>
      <p:pic>
        <p:nvPicPr>
          <p:cNvPr id="20" name="Image 6" descr="foe-2">    </p:cNvPr>
          <p:cNvPicPr>
            <a:picLocks noChangeAspect="1"/>
          </p:cNvPicPr>
          <p:nvPr/>
        </p:nvPicPr>
        <p:blipFill>
          <a:blip r:embed="rId7"/>
          <a:stretch>
            <a:fillRect/>
          </a:stretch>
        </p:blipFill>
        <p:spPr>
          <a:xfrm>
            <a:off x="8219237" y="4218933"/>
            <a:ext cx="2705100" cy="310872"/>
          </a:xfrm>
          <a:prstGeom prst="rect">
            <a:avLst/>
          </a:prstGeom>
        </p:spPr>
      </p:pic>
      <p:sp>
        <p:nvSpPr>
          <p:cNvPr id="21" name="Text 12"/>
          <p:cNvSpPr txBox="1"/>
          <p:nvPr/>
        </p:nvSpPr>
        <p:spPr>
          <a:xfrm>
            <a:off x="8219237" y="4767573"/>
            <a:ext cx="3240938" cy="1432059"/>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The community’s loan shark. He hires the Gang to kidnap Karim. He is the only one who survives the showdown.</a:t>
            </a:r>
            <a:endParaRPr lang="en-US" sz="12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Shape 0"/>
          <p:cNvSpPr/>
          <p:nvPr/>
        </p:nvSpPr>
        <p:spPr>
          <a:xfrm>
            <a:off x="713232" y="393192"/>
            <a:ext cx="2734056" cy="4332224"/>
          </a:xfrm>
          <a:prstGeom prst="roundRect">
            <a:avLst>
              <a:gd name="adj" fmla="val 10033"/>
            </a:avLst>
          </a:prstGeom>
          <a:solidFill>
            <a:srgbClr val="000000"/>
          </a:solidFill>
          <a:ln w="19050">
            <a:solidFill>
              <a:srgbClr val="3B2D3F"/>
            </a:solidFill>
            <a:prstDash val="solid"/>
          </a:ln>
        </p:spPr>
      </p:sp>
      <p:pic>
        <p:nvPicPr>
          <p:cNvPr id="3" name="Image 0" descr="/private/tmp/claude-501/-Users-scognamiglio-Asteroid/c802be49-0e67-4e37-9766-d69f41363cb4/scratchpad/deck/out_en/gen/c31.jpg">    </p:cNvPr>
          <p:cNvPicPr>
            <a:picLocks noChangeAspect="1"/>
          </p:cNvPicPr>
          <p:nvPr/>
        </p:nvPicPr>
        <p:blipFill>
          <a:blip r:embed="rId1"/>
          <a:stretch>
            <a:fillRect/>
          </a:stretch>
        </p:blipFill>
        <p:spPr>
          <a:xfrm>
            <a:off x="822960" y="502920"/>
            <a:ext cx="2514600" cy="4112768"/>
          </a:xfrm>
          <a:prstGeom prst="rect">
            <a:avLst/>
          </a:prstGeom>
        </p:spPr>
      </p:pic>
      <p:sp>
        <p:nvSpPr>
          <p:cNvPr id="4" name="Shape 1"/>
          <p:cNvSpPr/>
          <p:nvPr/>
        </p:nvSpPr>
        <p:spPr>
          <a:xfrm>
            <a:off x="960120" y="640080"/>
            <a:ext cx="685800" cy="274320"/>
          </a:xfrm>
          <a:prstGeom prst="roundRect">
            <a:avLst>
              <a:gd name="adj" fmla="val 13333"/>
            </a:avLst>
          </a:prstGeom>
          <a:solidFill>
            <a:srgbClr val="FF4F8B"/>
          </a:solidFill>
          <a:ln w="12700">
            <a:solidFill>
              <a:srgbClr val="FF4F8B"/>
            </a:solidFill>
            <a:prstDash val="solid"/>
          </a:ln>
        </p:spPr>
      </p:sp>
      <p:sp>
        <p:nvSpPr>
          <p:cNvPr id="5" name="Text 2"/>
          <p:cNvSpPr txBox="1"/>
          <p:nvPr/>
        </p:nvSpPr>
        <p:spPr>
          <a:xfrm>
            <a:off x="960120" y="640080"/>
            <a:ext cx="685800" cy="274320"/>
          </a:xfrm>
          <a:prstGeom prst="rect">
            <a:avLst/>
          </a:prstGeom>
          <a:noFill/>
          <a:ln/>
        </p:spPr>
        <p:txBody>
          <a:bodyPr wrap="square" lIns="0" tIns="0" rIns="0" bIns="0" rtlCol="0" anchor="ctr"/>
          <a:lstStyle/>
          <a:p>
            <a:pPr algn="ctr" indent="0" marL="0">
              <a:buNone/>
            </a:pPr>
            <a:r>
              <a:rPr lang="en-US" sz="900" b="1" dirty="0">
                <a:solidFill>
                  <a:srgbClr val="FFFFFF"/>
                </a:solidFill>
                <a:latin typeface="Arial" pitchFamily="34" charset="0"/>
                <a:ea typeface="Arial" pitchFamily="34" charset="-122"/>
                <a:cs typeface="Arial" pitchFamily="34" charset="-120"/>
              </a:rPr>
              <a:t>● LIVE</a:t>
            </a:r>
            <a:endParaRPr lang="en-US" sz="900" dirty="0"/>
          </a:p>
        </p:txBody>
      </p:sp>
      <p:sp>
        <p:nvSpPr>
          <p:cNvPr id="6" name="Text 3"/>
          <p:cNvSpPr txBox="1"/>
          <p:nvPr/>
        </p:nvSpPr>
        <p:spPr>
          <a:xfrm>
            <a:off x="4023360" y="548640"/>
            <a:ext cx="5486400" cy="292608"/>
          </a:xfrm>
          <a:prstGeom prst="rect">
            <a:avLst/>
          </a:prstGeom>
          <a:noFill/>
          <a:ln/>
        </p:spPr>
        <p:txBody>
          <a:bodyPr wrap="square" lIns="0" tIns="0" rIns="0" bIns="0" rtlCol="0" anchor="t"/>
          <a:lstStyle/>
          <a:p>
            <a:pPr indent="0" marL="0">
              <a:buNone/>
            </a:pPr>
            <a:r>
              <a:rPr lang="en-US" sz="1050" b="1" spc="200" kern="0" dirty="0">
                <a:solidFill>
                  <a:srgbClr val="FF4F8B"/>
                </a:solidFill>
                <a:latin typeface="Arial" pitchFamily="34" charset="0"/>
                <a:ea typeface="Arial" pitchFamily="34" charset="-122"/>
                <a:cs typeface="Arial" pitchFamily="34" charset="-120"/>
              </a:rPr>
              <a:t>THE FOURTH ANTAGONIST</a:t>
            </a:r>
            <a:endParaRPr lang="en-US" sz="1050" dirty="0"/>
          </a:p>
        </p:txBody>
      </p:sp>
      <p:pic>
        <p:nvPicPr>
          <p:cNvPr id="7" name="Image 1" descr="@bengalboy.it">    </p:cNvPr>
          <p:cNvPicPr>
            <a:picLocks noChangeAspect="1"/>
          </p:cNvPicPr>
          <p:nvPr/>
        </p:nvPicPr>
        <p:blipFill>
          <a:blip r:embed="rId2"/>
          <a:stretch>
            <a:fillRect/>
          </a:stretch>
        </p:blipFill>
        <p:spPr>
          <a:xfrm>
            <a:off x="4023360" y="868680"/>
            <a:ext cx="2897572" cy="437108"/>
          </a:xfrm>
          <a:prstGeom prst="rect">
            <a:avLst/>
          </a:prstGeom>
        </p:spPr>
      </p:pic>
      <p:sp>
        <p:nvSpPr>
          <p:cNvPr id="8" name="Text 4"/>
          <p:cNvSpPr txBox="1"/>
          <p:nvPr/>
        </p:nvSpPr>
        <p:spPr>
          <a:xfrm>
            <a:off x="4023360" y="1691640"/>
            <a:ext cx="7619695" cy="1005840"/>
          </a:xfrm>
          <a:prstGeom prst="rect">
            <a:avLst/>
          </a:prstGeom>
          <a:noFill/>
          <a:ln/>
        </p:spPr>
        <p:txBody>
          <a:bodyPr wrap="square" lIns="0" tIns="0" rIns="0" bIns="0" rtlCol="0" anchor="t"/>
          <a:lstStyle/>
          <a:p>
            <a:pPr indent="0" marL="0">
              <a:spcAft>
                <a:spcPts val="600"/>
              </a:spcAft>
              <a:buNone/>
            </a:pPr>
            <a:r>
              <a:rPr lang="en-US" sz="1400" dirty="0">
                <a:solidFill>
                  <a:srgbClr val="F8EFDF"/>
                </a:solidFill>
                <a:latin typeface="Georgia" pitchFamily="34" charset="0"/>
                <a:ea typeface="Georgia" pitchFamily="34" charset="-122"/>
                <a:cs typeface="Georgia" pitchFamily="34" charset="-120"/>
              </a:rPr>
              <a:t>Nab’s account is both their ally and their enemy. Every robbery pushes the numbers up, and every video brings someone closer to the Dhaka’s door. In the series, the numbers mark the episodes.</a:t>
            </a:r>
            <a:endParaRPr lang="en-US" sz="1400" dirty="0"/>
          </a:p>
        </p:txBody>
      </p:sp>
      <p:sp>
        <p:nvSpPr>
          <p:cNvPr id="9" name="Text 5"/>
          <p:cNvSpPr txBox="1"/>
          <p:nvPr/>
        </p:nvSpPr>
        <p:spPr>
          <a:xfrm>
            <a:off x="4023360" y="2788920"/>
            <a:ext cx="5486400" cy="292608"/>
          </a:xfrm>
          <a:prstGeom prst="rect">
            <a:avLst/>
          </a:prstGeom>
          <a:noFill/>
          <a:ln/>
        </p:spPr>
        <p:txBody>
          <a:bodyPr wrap="square" lIns="0" tIns="0" rIns="0" bIns="0" rtlCol="0" anchor="t"/>
          <a:lstStyle/>
          <a:p>
            <a:pPr indent="0" marL="0">
              <a:buNone/>
            </a:pPr>
            <a:r>
              <a:rPr lang="en-US" sz="950" b="1" spc="200" kern="0" dirty="0">
                <a:solidFill>
                  <a:srgbClr val="B9ABA3"/>
                </a:solidFill>
                <a:latin typeface="Arial" pitchFamily="34" charset="0"/>
                <a:ea typeface="Arial" pitchFamily="34" charset="-122"/>
                <a:cs typeface="Arial" pitchFamily="34" charset="-120"/>
              </a:rPr>
              <a:t>@BENGALBOY.IT FOLLOWERS</a:t>
            </a:r>
            <a:endParaRPr lang="en-US" sz="950" dirty="0"/>
          </a:p>
        </p:txBody>
      </p:sp>
      <p:sp>
        <p:nvSpPr>
          <p:cNvPr id="10" name="Text 6"/>
          <p:cNvSpPr txBox="1"/>
          <p:nvPr/>
        </p:nvSpPr>
        <p:spPr>
          <a:xfrm>
            <a:off x="4023360" y="3108960"/>
            <a:ext cx="2240280" cy="585216"/>
          </a:xfrm>
          <a:prstGeom prst="rect">
            <a:avLst/>
          </a:prstGeom>
          <a:noFill/>
          <a:ln/>
        </p:spPr>
        <p:txBody>
          <a:bodyPr wrap="square" lIns="0" tIns="0" rIns="0" bIns="0" rtlCol="0" anchor="ctr"/>
          <a:lstStyle/>
          <a:p>
            <a:pPr indent="0" marL="0">
              <a:buNone/>
            </a:pPr>
            <a:r>
              <a:rPr lang="en-US" sz="1100" b="1" dirty="0">
                <a:solidFill>
                  <a:srgbClr val="F8EFDF"/>
                </a:solidFill>
                <a:latin typeface="Arial" pitchFamily="34" charset="0"/>
                <a:ea typeface="Arial" pitchFamily="34" charset="-122"/>
                <a:cs typeface="Arial" pitchFamily="34" charset="-120"/>
              </a:rPr>
              <a:t>EP. 3 · ACCOUNT IS BORN</a:t>
            </a:r>
            <a:endParaRPr lang="en-US" sz="1100" dirty="0"/>
          </a:p>
        </p:txBody>
      </p:sp>
      <p:sp>
        <p:nvSpPr>
          <p:cNvPr id="11" name="Shape 7"/>
          <p:cNvSpPr/>
          <p:nvPr/>
        </p:nvSpPr>
        <p:spPr>
          <a:xfrm>
            <a:off x="6400800" y="3284525"/>
            <a:ext cx="4373575" cy="234086"/>
          </a:xfrm>
          <a:prstGeom prst="roundRect">
            <a:avLst>
              <a:gd name="adj" fmla="val 31250"/>
            </a:avLst>
          </a:prstGeom>
          <a:solidFill>
            <a:srgbClr val="251B2B"/>
          </a:solidFill>
          <a:ln w="12700">
            <a:solidFill>
              <a:srgbClr val="251B2B"/>
            </a:solidFill>
            <a:prstDash val="solid"/>
          </a:ln>
        </p:spPr>
      </p:sp>
      <p:sp>
        <p:nvSpPr>
          <p:cNvPr id="12" name="Shape 8"/>
          <p:cNvSpPr/>
          <p:nvPr/>
        </p:nvSpPr>
        <p:spPr>
          <a:xfrm>
            <a:off x="6400800" y="3284525"/>
            <a:ext cx="109728" cy="234086"/>
          </a:xfrm>
          <a:prstGeom prst="roundRect">
            <a:avLst>
              <a:gd name="adj" fmla="val 66667"/>
            </a:avLst>
          </a:prstGeom>
          <a:solidFill>
            <a:srgbClr val="FFB21A"/>
          </a:solidFill>
          <a:ln w="12700">
            <a:solidFill>
              <a:srgbClr val="FFB21A"/>
            </a:solidFill>
            <a:prstDash val="solid"/>
          </a:ln>
        </p:spPr>
      </p:sp>
      <p:sp>
        <p:nvSpPr>
          <p:cNvPr id="13" name="Text 9"/>
          <p:cNvSpPr txBox="1"/>
          <p:nvPr/>
        </p:nvSpPr>
        <p:spPr>
          <a:xfrm>
            <a:off x="10865815" y="3108960"/>
            <a:ext cx="777240" cy="585216"/>
          </a:xfrm>
          <a:prstGeom prst="rect">
            <a:avLst/>
          </a:prstGeom>
          <a:noFill/>
          <a:ln/>
        </p:spPr>
        <p:txBody>
          <a:bodyPr wrap="square" lIns="0" tIns="0" rIns="0" bIns="0" rtlCol="0" anchor="ctr"/>
          <a:lstStyle/>
          <a:p>
            <a:pPr algn="r" indent="0" marL="0">
              <a:buNone/>
            </a:pPr>
            <a:r>
              <a:rPr lang="en-US" sz="1200" b="1" dirty="0">
                <a:solidFill>
                  <a:srgbClr val="FFB21A"/>
                </a:solidFill>
                <a:latin typeface="Arial" pitchFamily="34" charset="0"/>
                <a:ea typeface="Arial" pitchFamily="34" charset="-122"/>
                <a:cs typeface="Arial" pitchFamily="34" charset="-120"/>
              </a:rPr>
              <a:t>1,240</a:t>
            </a:r>
            <a:endParaRPr lang="en-US" sz="1200" dirty="0"/>
          </a:p>
        </p:txBody>
      </p:sp>
      <p:sp>
        <p:nvSpPr>
          <p:cNvPr id="14" name="Text 10"/>
          <p:cNvSpPr txBox="1"/>
          <p:nvPr/>
        </p:nvSpPr>
        <p:spPr>
          <a:xfrm>
            <a:off x="4023360" y="3694176"/>
            <a:ext cx="2240280" cy="585216"/>
          </a:xfrm>
          <a:prstGeom prst="rect">
            <a:avLst/>
          </a:prstGeom>
          <a:noFill/>
          <a:ln/>
        </p:spPr>
        <p:txBody>
          <a:bodyPr wrap="square" lIns="0" tIns="0" rIns="0" bIns="0" rtlCol="0" anchor="ctr"/>
          <a:lstStyle/>
          <a:p>
            <a:pPr indent="0" marL="0">
              <a:buNone/>
            </a:pPr>
            <a:r>
              <a:rPr lang="en-US" sz="1100" b="1" dirty="0">
                <a:solidFill>
                  <a:srgbClr val="F8EFDF"/>
                </a:solidFill>
                <a:latin typeface="Arial" pitchFamily="34" charset="0"/>
                <a:ea typeface="Arial" pitchFamily="34" charset="-122"/>
                <a:cs typeface="Arial" pitchFamily="34" charset="-120"/>
              </a:rPr>
              <a:t>EP. 4 · VIA GIULIA</a:t>
            </a:r>
            <a:endParaRPr lang="en-US" sz="1100" dirty="0"/>
          </a:p>
        </p:txBody>
      </p:sp>
      <p:sp>
        <p:nvSpPr>
          <p:cNvPr id="15" name="Shape 11"/>
          <p:cNvSpPr/>
          <p:nvPr/>
        </p:nvSpPr>
        <p:spPr>
          <a:xfrm>
            <a:off x="6400800" y="3869741"/>
            <a:ext cx="4373575" cy="234086"/>
          </a:xfrm>
          <a:prstGeom prst="roundRect">
            <a:avLst>
              <a:gd name="adj" fmla="val 31250"/>
            </a:avLst>
          </a:prstGeom>
          <a:solidFill>
            <a:srgbClr val="251B2B"/>
          </a:solidFill>
          <a:ln w="12700">
            <a:solidFill>
              <a:srgbClr val="251B2B"/>
            </a:solidFill>
            <a:prstDash val="solid"/>
          </a:ln>
        </p:spPr>
      </p:sp>
      <p:sp>
        <p:nvSpPr>
          <p:cNvPr id="16" name="Shape 12"/>
          <p:cNvSpPr/>
          <p:nvPr/>
        </p:nvSpPr>
        <p:spPr>
          <a:xfrm>
            <a:off x="6400800" y="3869741"/>
            <a:ext cx="109728" cy="234086"/>
          </a:xfrm>
          <a:prstGeom prst="roundRect">
            <a:avLst>
              <a:gd name="adj" fmla="val 66667"/>
            </a:avLst>
          </a:prstGeom>
          <a:solidFill>
            <a:srgbClr val="FFB21A"/>
          </a:solidFill>
          <a:ln w="12700">
            <a:solidFill>
              <a:srgbClr val="FFB21A"/>
            </a:solidFill>
            <a:prstDash val="solid"/>
          </a:ln>
        </p:spPr>
      </p:sp>
      <p:sp>
        <p:nvSpPr>
          <p:cNvPr id="17" name="Text 13"/>
          <p:cNvSpPr txBox="1"/>
          <p:nvPr/>
        </p:nvSpPr>
        <p:spPr>
          <a:xfrm>
            <a:off x="10865815" y="3694176"/>
            <a:ext cx="777240" cy="585216"/>
          </a:xfrm>
          <a:prstGeom prst="rect">
            <a:avLst/>
          </a:prstGeom>
          <a:noFill/>
          <a:ln/>
        </p:spPr>
        <p:txBody>
          <a:bodyPr wrap="square" lIns="0" tIns="0" rIns="0" bIns="0" rtlCol="0" anchor="ctr"/>
          <a:lstStyle/>
          <a:p>
            <a:pPr algn="r" indent="0" marL="0">
              <a:buNone/>
            </a:pPr>
            <a:r>
              <a:rPr lang="en-US" sz="1200" b="1" dirty="0">
                <a:solidFill>
                  <a:srgbClr val="FFB21A"/>
                </a:solidFill>
                <a:latin typeface="Arial" pitchFamily="34" charset="0"/>
                <a:ea typeface="Arial" pitchFamily="34" charset="-122"/>
                <a:cs typeface="Arial" pitchFamily="34" charset="-120"/>
              </a:rPr>
              <a:t>26,000</a:t>
            </a:r>
            <a:endParaRPr lang="en-US" sz="1200" dirty="0"/>
          </a:p>
        </p:txBody>
      </p:sp>
      <p:sp>
        <p:nvSpPr>
          <p:cNvPr id="18" name="Text 14"/>
          <p:cNvSpPr txBox="1"/>
          <p:nvPr/>
        </p:nvSpPr>
        <p:spPr>
          <a:xfrm>
            <a:off x="4023360" y="4279392"/>
            <a:ext cx="2240280" cy="585216"/>
          </a:xfrm>
          <a:prstGeom prst="rect">
            <a:avLst/>
          </a:prstGeom>
          <a:noFill/>
          <a:ln/>
        </p:spPr>
        <p:txBody>
          <a:bodyPr wrap="square" lIns="0" tIns="0" rIns="0" bIns="0" rtlCol="0" anchor="ctr"/>
          <a:lstStyle/>
          <a:p>
            <a:pPr indent="0" marL="0">
              <a:buNone/>
            </a:pPr>
            <a:r>
              <a:rPr lang="en-US" sz="1100" b="1" dirty="0">
                <a:solidFill>
                  <a:srgbClr val="F8EFDF"/>
                </a:solidFill>
                <a:latin typeface="Arial" pitchFamily="34" charset="0"/>
                <a:ea typeface="Arial" pitchFamily="34" charset="-122"/>
                <a:cs typeface="Arial" pitchFamily="34" charset="-120"/>
              </a:rPr>
              <a:t>EP. 7 · THE MELA</a:t>
            </a:r>
            <a:endParaRPr lang="en-US" sz="1100" dirty="0"/>
          </a:p>
        </p:txBody>
      </p:sp>
      <p:sp>
        <p:nvSpPr>
          <p:cNvPr id="19" name="Shape 15"/>
          <p:cNvSpPr/>
          <p:nvPr/>
        </p:nvSpPr>
        <p:spPr>
          <a:xfrm>
            <a:off x="6400800" y="4454957"/>
            <a:ext cx="4373575" cy="234086"/>
          </a:xfrm>
          <a:prstGeom prst="roundRect">
            <a:avLst>
              <a:gd name="adj" fmla="val 31250"/>
            </a:avLst>
          </a:prstGeom>
          <a:solidFill>
            <a:srgbClr val="251B2B"/>
          </a:solidFill>
          <a:ln w="12700">
            <a:solidFill>
              <a:srgbClr val="251B2B"/>
            </a:solidFill>
            <a:prstDash val="solid"/>
          </a:ln>
        </p:spPr>
      </p:sp>
      <p:sp>
        <p:nvSpPr>
          <p:cNvPr id="20" name="Shape 16"/>
          <p:cNvSpPr/>
          <p:nvPr/>
        </p:nvSpPr>
        <p:spPr>
          <a:xfrm>
            <a:off x="6400800" y="4454957"/>
            <a:ext cx="1874389" cy="234086"/>
          </a:xfrm>
          <a:prstGeom prst="roundRect">
            <a:avLst>
              <a:gd name="adj" fmla="val 31250"/>
            </a:avLst>
          </a:prstGeom>
          <a:solidFill>
            <a:srgbClr val="FF4F8B"/>
          </a:solidFill>
          <a:ln w="12700">
            <a:solidFill>
              <a:srgbClr val="FF4F8B"/>
            </a:solidFill>
            <a:prstDash val="solid"/>
          </a:ln>
        </p:spPr>
      </p:sp>
      <p:sp>
        <p:nvSpPr>
          <p:cNvPr id="21" name="Text 17"/>
          <p:cNvSpPr txBox="1"/>
          <p:nvPr/>
        </p:nvSpPr>
        <p:spPr>
          <a:xfrm>
            <a:off x="10865815" y="4279392"/>
            <a:ext cx="777240" cy="585216"/>
          </a:xfrm>
          <a:prstGeom prst="rect">
            <a:avLst/>
          </a:prstGeom>
          <a:noFill/>
          <a:ln/>
        </p:spPr>
        <p:txBody>
          <a:bodyPr wrap="square" lIns="0" tIns="0" rIns="0" bIns="0" rtlCol="0" anchor="ctr"/>
          <a:lstStyle/>
          <a:p>
            <a:pPr algn="r" indent="0" marL="0">
              <a:buNone/>
            </a:pPr>
            <a:r>
              <a:rPr lang="en-US" sz="1200" b="1" dirty="0">
                <a:solidFill>
                  <a:srgbClr val="FF4F8B"/>
                </a:solidFill>
                <a:latin typeface="Arial" pitchFamily="34" charset="0"/>
                <a:ea typeface="Arial" pitchFamily="34" charset="-122"/>
                <a:cs typeface="Arial" pitchFamily="34" charset="-120"/>
              </a:rPr>
              <a:t>600,000</a:t>
            </a:r>
            <a:endParaRPr lang="en-US" sz="1200" dirty="0"/>
          </a:p>
        </p:txBody>
      </p:sp>
      <p:sp>
        <p:nvSpPr>
          <p:cNvPr id="22" name="Text 18"/>
          <p:cNvSpPr txBox="1"/>
          <p:nvPr/>
        </p:nvSpPr>
        <p:spPr>
          <a:xfrm>
            <a:off x="4023360" y="4864608"/>
            <a:ext cx="2240280" cy="585216"/>
          </a:xfrm>
          <a:prstGeom prst="rect">
            <a:avLst/>
          </a:prstGeom>
          <a:noFill/>
          <a:ln/>
        </p:spPr>
        <p:txBody>
          <a:bodyPr wrap="square" lIns="0" tIns="0" rIns="0" bIns="0" rtlCol="0" anchor="ctr"/>
          <a:lstStyle/>
          <a:p>
            <a:pPr indent="0" marL="0">
              <a:buNone/>
            </a:pPr>
            <a:r>
              <a:rPr lang="en-US" sz="1100" b="1" dirty="0">
                <a:solidFill>
                  <a:srgbClr val="F8EFDF"/>
                </a:solidFill>
                <a:latin typeface="Arial" pitchFamily="34" charset="0"/>
                <a:ea typeface="Arial" pitchFamily="34" charset="-122"/>
                <a:cs typeface="Arial" pitchFamily="34" charset="-120"/>
              </a:rPr>
              <a:t>EP. 7 · 3 – DRAGONA 1</a:t>
            </a:r>
            <a:endParaRPr lang="en-US" sz="1100" dirty="0"/>
          </a:p>
        </p:txBody>
      </p:sp>
      <p:sp>
        <p:nvSpPr>
          <p:cNvPr id="23" name="Shape 19"/>
          <p:cNvSpPr/>
          <p:nvPr/>
        </p:nvSpPr>
        <p:spPr>
          <a:xfrm>
            <a:off x="6400800" y="5040173"/>
            <a:ext cx="4373575" cy="234086"/>
          </a:xfrm>
          <a:prstGeom prst="roundRect">
            <a:avLst>
              <a:gd name="adj" fmla="val 31250"/>
            </a:avLst>
          </a:prstGeom>
          <a:solidFill>
            <a:srgbClr val="251B2B"/>
          </a:solidFill>
          <a:ln w="12700">
            <a:solidFill>
              <a:srgbClr val="251B2B"/>
            </a:solidFill>
            <a:prstDash val="solid"/>
          </a:ln>
        </p:spPr>
      </p:sp>
      <p:sp>
        <p:nvSpPr>
          <p:cNvPr id="24" name="Shape 20"/>
          <p:cNvSpPr/>
          <p:nvPr/>
        </p:nvSpPr>
        <p:spPr>
          <a:xfrm>
            <a:off x="6400800" y="5040173"/>
            <a:ext cx="3748779" cy="234086"/>
          </a:xfrm>
          <a:prstGeom prst="roundRect">
            <a:avLst>
              <a:gd name="adj" fmla="val 31250"/>
            </a:avLst>
          </a:prstGeom>
          <a:solidFill>
            <a:srgbClr val="FF4F8B"/>
          </a:solidFill>
          <a:ln w="12700">
            <a:solidFill>
              <a:srgbClr val="FF4F8B"/>
            </a:solidFill>
            <a:prstDash val="solid"/>
          </a:ln>
        </p:spPr>
      </p:sp>
      <p:sp>
        <p:nvSpPr>
          <p:cNvPr id="25" name="Text 21"/>
          <p:cNvSpPr txBox="1"/>
          <p:nvPr/>
        </p:nvSpPr>
        <p:spPr>
          <a:xfrm>
            <a:off x="10865815" y="4864608"/>
            <a:ext cx="777240" cy="585216"/>
          </a:xfrm>
          <a:prstGeom prst="rect">
            <a:avLst/>
          </a:prstGeom>
          <a:noFill/>
          <a:ln/>
        </p:spPr>
        <p:txBody>
          <a:bodyPr wrap="square" lIns="0" tIns="0" rIns="0" bIns="0" rtlCol="0" anchor="ctr"/>
          <a:lstStyle/>
          <a:p>
            <a:pPr algn="r" indent="0" marL="0">
              <a:buNone/>
            </a:pPr>
            <a:r>
              <a:rPr lang="en-US" sz="1200" b="1" dirty="0">
                <a:solidFill>
                  <a:srgbClr val="FF4F8B"/>
                </a:solidFill>
                <a:latin typeface="Arial" pitchFamily="34" charset="0"/>
                <a:ea typeface="Arial" pitchFamily="34" charset="-122"/>
                <a:cs typeface="Arial" pitchFamily="34" charset="-120"/>
              </a:rPr>
              <a:t>1,200,000</a:t>
            </a:r>
            <a:endParaRPr lang="en-US" sz="1200" dirty="0"/>
          </a:p>
        </p:txBody>
      </p:sp>
      <p:sp>
        <p:nvSpPr>
          <p:cNvPr id="26" name="Text 22"/>
          <p:cNvSpPr txBox="1"/>
          <p:nvPr/>
        </p:nvSpPr>
        <p:spPr>
          <a:xfrm>
            <a:off x="4023360" y="5449824"/>
            <a:ext cx="2240280" cy="585216"/>
          </a:xfrm>
          <a:prstGeom prst="rect">
            <a:avLst/>
          </a:prstGeom>
          <a:noFill/>
          <a:ln/>
        </p:spPr>
        <p:txBody>
          <a:bodyPr wrap="square" lIns="0" tIns="0" rIns="0" bIns="0" rtlCol="0" anchor="ctr"/>
          <a:lstStyle/>
          <a:p>
            <a:pPr indent="0" marL="0">
              <a:buNone/>
            </a:pPr>
            <a:r>
              <a:rPr lang="en-US" sz="1100" b="1" dirty="0">
                <a:solidFill>
                  <a:srgbClr val="F8EFDF"/>
                </a:solidFill>
                <a:latin typeface="Arial" pitchFamily="34" charset="0"/>
                <a:ea typeface="Arial" pitchFamily="34" charset="-122"/>
                <a:cs typeface="Arial" pitchFamily="34" charset="-120"/>
              </a:rPr>
              <a:t>EP. 8 · SILENCE</a:t>
            </a:r>
            <a:endParaRPr lang="en-US" sz="1100" dirty="0"/>
          </a:p>
        </p:txBody>
      </p:sp>
      <p:sp>
        <p:nvSpPr>
          <p:cNvPr id="27" name="Shape 23"/>
          <p:cNvSpPr/>
          <p:nvPr/>
        </p:nvSpPr>
        <p:spPr>
          <a:xfrm>
            <a:off x="6400800" y="5625389"/>
            <a:ext cx="4373575" cy="234086"/>
          </a:xfrm>
          <a:prstGeom prst="roundRect">
            <a:avLst>
              <a:gd name="adj" fmla="val 31250"/>
            </a:avLst>
          </a:prstGeom>
          <a:solidFill>
            <a:srgbClr val="251B2B"/>
          </a:solidFill>
          <a:ln w="12700">
            <a:solidFill>
              <a:srgbClr val="251B2B"/>
            </a:solidFill>
            <a:prstDash val="solid"/>
          </a:ln>
        </p:spPr>
      </p:sp>
      <p:sp>
        <p:nvSpPr>
          <p:cNvPr id="28" name="Shape 24"/>
          <p:cNvSpPr/>
          <p:nvPr/>
        </p:nvSpPr>
        <p:spPr>
          <a:xfrm>
            <a:off x="6400800" y="5625389"/>
            <a:ext cx="4373575" cy="234086"/>
          </a:xfrm>
          <a:prstGeom prst="roundRect">
            <a:avLst>
              <a:gd name="adj" fmla="val 31250"/>
            </a:avLst>
          </a:prstGeom>
          <a:solidFill>
            <a:srgbClr val="F0462F"/>
          </a:solidFill>
          <a:ln w="12700">
            <a:solidFill>
              <a:srgbClr val="F0462F"/>
            </a:solidFill>
            <a:prstDash val="solid"/>
          </a:ln>
        </p:spPr>
      </p:sp>
      <p:sp>
        <p:nvSpPr>
          <p:cNvPr id="29" name="Text 25"/>
          <p:cNvSpPr txBox="1"/>
          <p:nvPr/>
        </p:nvSpPr>
        <p:spPr>
          <a:xfrm>
            <a:off x="10865815" y="5449824"/>
            <a:ext cx="777240" cy="585216"/>
          </a:xfrm>
          <a:prstGeom prst="rect">
            <a:avLst/>
          </a:prstGeom>
          <a:noFill/>
          <a:ln/>
        </p:spPr>
        <p:txBody>
          <a:bodyPr wrap="square" lIns="0" tIns="0" rIns="0" bIns="0" rtlCol="0" anchor="ctr"/>
          <a:lstStyle/>
          <a:p>
            <a:pPr algn="r" indent="0" marL="0">
              <a:buNone/>
            </a:pPr>
            <a:r>
              <a:rPr lang="en-US" sz="1200" b="1" dirty="0">
                <a:solidFill>
                  <a:srgbClr val="F0462F"/>
                </a:solidFill>
                <a:latin typeface="Arial" pitchFamily="34" charset="0"/>
                <a:ea typeface="Arial" pitchFamily="34" charset="-122"/>
                <a:cs typeface="Arial" pitchFamily="34" charset="-120"/>
              </a:rPr>
              <a:t>1,400,000</a:t>
            </a:r>
            <a:endParaRPr lang="en-US" sz="120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548640" y="502920"/>
            <a:ext cx="73152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SEASON ONE</a:t>
            </a:r>
            <a:endParaRPr lang="en-US" sz="1050" dirty="0"/>
          </a:p>
        </p:txBody>
      </p:sp>
      <p:pic>
        <p:nvPicPr>
          <p:cNvPr id="3" name="Image 0" descr="t-arco">    </p:cNvPr>
          <p:cNvPicPr>
            <a:picLocks noChangeAspect="1"/>
          </p:cNvPicPr>
          <p:nvPr/>
        </p:nvPicPr>
        <p:blipFill>
          <a:blip r:embed="rId1"/>
          <a:stretch>
            <a:fillRect/>
          </a:stretch>
        </p:blipFill>
        <p:spPr>
          <a:xfrm>
            <a:off x="548640" y="813816"/>
            <a:ext cx="10239375" cy="586680"/>
          </a:xfrm>
          <a:prstGeom prst="rect">
            <a:avLst/>
          </a:prstGeom>
        </p:spPr>
      </p:pic>
      <p:sp>
        <p:nvSpPr>
          <p:cNvPr id="4" name="Shape 1"/>
          <p:cNvSpPr/>
          <p:nvPr/>
        </p:nvSpPr>
        <p:spPr>
          <a:xfrm>
            <a:off x="548640" y="1793688"/>
            <a:ext cx="3606698" cy="4424232"/>
          </a:xfrm>
          <a:prstGeom prst="rect">
            <a:avLst/>
          </a:prstGeom>
          <a:solidFill>
            <a:srgbClr val="1A1420"/>
          </a:solidFill>
          <a:ln w="12700">
            <a:solidFill>
              <a:srgbClr val="1A1420"/>
            </a:solidFill>
            <a:prstDash val="solid"/>
          </a:ln>
        </p:spPr>
      </p:sp>
      <p:pic>
        <p:nvPicPr>
          <p:cNvPr id="5" name="Image 1" descr="/private/tmp/claude-501/-Users-scognamiglio-Asteroid/c802be49-0e67-4e37-9766-d69f41363cb4/scratchpad/deck/out_en/gen/c32.jpg">    </p:cNvPr>
          <p:cNvPicPr>
            <a:picLocks noChangeAspect="1"/>
          </p:cNvPicPr>
          <p:nvPr/>
        </p:nvPicPr>
        <p:blipFill>
          <a:blip r:embed="rId2"/>
          <a:stretch>
            <a:fillRect/>
          </a:stretch>
        </p:blipFill>
        <p:spPr>
          <a:xfrm>
            <a:off x="548640" y="1793688"/>
            <a:ext cx="3606698" cy="1858177"/>
          </a:xfrm>
          <a:prstGeom prst="rect">
            <a:avLst/>
          </a:prstGeom>
        </p:spPr>
      </p:pic>
      <p:sp>
        <p:nvSpPr>
          <p:cNvPr id="6" name="Shape 2"/>
          <p:cNvSpPr/>
          <p:nvPr/>
        </p:nvSpPr>
        <p:spPr>
          <a:xfrm>
            <a:off x="548640" y="3651866"/>
            <a:ext cx="3606698" cy="64008"/>
          </a:xfrm>
          <a:prstGeom prst="rect">
            <a:avLst/>
          </a:prstGeom>
          <a:solidFill>
            <a:srgbClr val="FFB21A"/>
          </a:solidFill>
          <a:ln w="12700">
            <a:solidFill>
              <a:srgbClr val="FFB21A"/>
            </a:solidFill>
            <a:prstDash val="solid"/>
          </a:ln>
        </p:spPr>
      </p:sp>
      <p:sp>
        <p:nvSpPr>
          <p:cNvPr id="7" name="Text 3"/>
          <p:cNvSpPr txBox="1"/>
          <p:nvPr/>
        </p:nvSpPr>
        <p:spPr>
          <a:xfrm>
            <a:off x="731520" y="3853034"/>
            <a:ext cx="3240938" cy="292608"/>
          </a:xfrm>
          <a:prstGeom prst="rect">
            <a:avLst/>
          </a:prstGeom>
          <a:noFill/>
          <a:ln/>
        </p:spPr>
        <p:txBody>
          <a:bodyPr wrap="square" lIns="0" tIns="0" rIns="0" bIns="0" rtlCol="0" anchor="t"/>
          <a:lstStyle/>
          <a:p>
            <a:pPr indent="0" marL="0">
              <a:buNone/>
            </a:pPr>
            <a:r>
              <a:rPr lang="en-US" sz="950" b="1" spc="200" kern="0" dirty="0">
                <a:solidFill>
                  <a:srgbClr val="FFB21A"/>
                </a:solidFill>
                <a:latin typeface="Arial" pitchFamily="34" charset="0"/>
                <a:ea typeface="Arial" pitchFamily="34" charset="-122"/>
                <a:cs typeface="Arial" pitchFamily="34" charset="-120"/>
              </a:rPr>
              <a:t>EPISODES 1–3</a:t>
            </a:r>
            <a:endParaRPr lang="en-US" sz="950" dirty="0"/>
          </a:p>
        </p:txBody>
      </p:sp>
      <p:pic>
        <p:nvPicPr>
          <p:cNvPr id="8" name="Image 2" descr="act-0">    </p:cNvPr>
          <p:cNvPicPr>
            <a:picLocks noChangeAspect="1"/>
          </p:cNvPicPr>
          <p:nvPr/>
        </p:nvPicPr>
        <p:blipFill>
          <a:blip r:embed="rId3"/>
          <a:stretch>
            <a:fillRect/>
          </a:stretch>
        </p:blipFill>
        <p:spPr>
          <a:xfrm>
            <a:off x="731520" y="4090778"/>
            <a:ext cx="1394371" cy="373596"/>
          </a:xfrm>
          <a:prstGeom prst="rect">
            <a:avLst/>
          </a:prstGeom>
        </p:spPr>
      </p:pic>
      <p:sp>
        <p:nvSpPr>
          <p:cNvPr id="9" name="Text 4"/>
          <p:cNvSpPr txBox="1"/>
          <p:nvPr/>
        </p:nvSpPr>
        <p:spPr>
          <a:xfrm>
            <a:off x="731520" y="4703426"/>
            <a:ext cx="3240938" cy="1468774"/>
          </a:xfrm>
          <a:prstGeom prst="rect">
            <a:avLst/>
          </a:prstGeom>
          <a:noFill/>
          <a:ln/>
        </p:spPr>
        <p:txBody>
          <a:bodyPr wrap="square" lIns="0" tIns="0" rIns="0" bIns="0" rtlCol="0" anchor="t"/>
          <a:lstStyle/>
          <a:p>
            <a:pPr indent="0" marL="0">
              <a:spcAft>
                <a:spcPts val="600"/>
              </a:spcAft>
              <a:buNone/>
            </a:pPr>
            <a:r>
              <a:rPr lang="en-US" sz="1300" dirty="0">
                <a:solidFill>
                  <a:srgbClr val="F8EFDF"/>
                </a:solidFill>
                <a:latin typeface="Georgia" pitchFamily="34" charset="0"/>
                <a:ea typeface="Georgia" pitchFamily="34" charset="-122"/>
                <a:cs typeface="Georgia" pitchFamily="34" charset="-120"/>
              </a:rPr>
              <a:t>The job that changes everything, the kilo sold to the cops, the workshop. Nobody is watching them, and that’s their edge.</a:t>
            </a:r>
            <a:endParaRPr lang="en-US" sz="1300" dirty="0"/>
          </a:p>
        </p:txBody>
      </p:sp>
      <p:sp>
        <p:nvSpPr>
          <p:cNvPr id="10" name="Shape 5"/>
          <p:cNvSpPr/>
          <p:nvPr/>
        </p:nvSpPr>
        <p:spPr>
          <a:xfrm>
            <a:off x="4292498" y="1793688"/>
            <a:ext cx="3606698" cy="4424232"/>
          </a:xfrm>
          <a:prstGeom prst="rect">
            <a:avLst/>
          </a:prstGeom>
          <a:solidFill>
            <a:srgbClr val="1A1420"/>
          </a:solidFill>
          <a:ln w="12700">
            <a:solidFill>
              <a:srgbClr val="1A1420"/>
            </a:solidFill>
            <a:prstDash val="solid"/>
          </a:ln>
        </p:spPr>
      </p:sp>
      <p:pic>
        <p:nvPicPr>
          <p:cNvPr id="11" name="Image 3" descr="/private/tmp/claude-501/-Users-scognamiglio-Asteroid/c802be49-0e67-4e37-9766-d69f41363cb4/scratchpad/deck/out_en/gen/c33.jpg">    </p:cNvPr>
          <p:cNvPicPr>
            <a:picLocks noChangeAspect="1"/>
          </p:cNvPicPr>
          <p:nvPr/>
        </p:nvPicPr>
        <p:blipFill>
          <a:blip r:embed="rId4"/>
          <a:stretch>
            <a:fillRect/>
          </a:stretch>
        </p:blipFill>
        <p:spPr>
          <a:xfrm>
            <a:off x="4292498" y="1793688"/>
            <a:ext cx="3606698" cy="1858177"/>
          </a:xfrm>
          <a:prstGeom prst="rect">
            <a:avLst/>
          </a:prstGeom>
        </p:spPr>
      </p:pic>
      <p:sp>
        <p:nvSpPr>
          <p:cNvPr id="12" name="Shape 6"/>
          <p:cNvSpPr/>
          <p:nvPr/>
        </p:nvSpPr>
        <p:spPr>
          <a:xfrm>
            <a:off x="4292498" y="3651866"/>
            <a:ext cx="3606698" cy="64008"/>
          </a:xfrm>
          <a:prstGeom prst="rect">
            <a:avLst/>
          </a:prstGeom>
          <a:solidFill>
            <a:srgbClr val="FF4F8B"/>
          </a:solidFill>
          <a:ln w="12700">
            <a:solidFill>
              <a:srgbClr val="FF4F8B"/>
            </a:solidFill>
            <a:prstDash val="solid"/>
          </a:ln>
        </p:spPr>
      </p:sp>
      <p:sp>
        <p:nvSpPr>
          <p:cNvPr id="13" name="Text 7"/>
          <p:cNvSpPr txBox="1"/>
          <p:nvPr/>
        </p:nvSpPr>
        <p:spPr>
          <a:xfrm>
            <a:off x="4475378" y="3853034"/>
            <a:ext cx="3240938" cy="292608"/>
          </a:xfrm>
          <a:prstGeom prst="rect">
            <a:avLst/>
          </a:prstGeom>
          <a:noFill/>
          <a:ln/>
        </p:spPr>
        <p:txBody>
          <a:bodyPr wrap="square" lIns="0" tIns="0" rIns="0" bIns="0" rtlCol="0" anchor="t"/>
          <a:lstStyle/>
          <a:p>
            <a:pPr indent="0" marL="0">
              <a:buNone/>
            </a:pPr>
            <a:r>
              <a:rPr lang="en-US" sz="950" b="1" spc="200" kern="0" dirty="0">
                <a:solidFill>
                  <a:srgbClr val="FF4F8B"/>
                </a:solidFill>
                <a:latin typeface="Arial" pitchFamily="34" charset="0"/>
                <a:ea typeface="Arial" pitchFamily="34" charset="-122"/>
                <a:cs typeface="Arial" pitchFamily="34" charset="-120"/>
              </a:rPr>
              <a:t>EPISODES 4–5</a:t>
            </a:r>
            <a:endParaRPr lang="en-US" sz="950" dirty="0"/>
          </a:p>
        </p:txBody>
      </p:sp>
      <p:pic>
        <p:nvPicPr>
          <p:cNvPr id="14" name="Image 4" descr="act-1">    </p:cNvPr>
          <p:cNvPicPr>
            <a:picLocks noChangeAspect="1"/>
          </p:cNvPicPr>
          <p:nvPr/>
        </p:nvPicPr>
        <p:blipFill>
          <a:blip r:embed="rId5"/>
          <a:stretch>
            <a:fillRect/>
          </a:stretch>
        </p:blipFill>
        <p:spPr>
          <a:xfrm>
            <a:off x="4475378" y="4090778"/>
            <a:ext cx="1280629" cy="373596"/>
          </a:xfrm>
          <a:prstGeom prst="rect">
            <a:avLst/>
          </a:prstGeom>
        </p:spPr>
      </p:pic>
      <p:sp>
        <p:nvSpPr>
          <p:cNvPr id="15" name="Text 8"/>
          <p:cNvSpPr txBox="1"/>
          <p:nvPr/>
        </p:nvSpPr>
        <p:spPr>
          <a:xfrm>
            <a:off x="4475378" y="4703426"/>
            <a:ext cx="3240938" cy="1468774"/>
          </a:xfrm>
          <a:prstGeom prst="rect">
            <a:avLst/>
          </a:prstGeom>
          <a:noFill/>
          <a:ln/>
        </p:spPr>
        <p:txBody>
          <a:bodyPr wrap="square" lIns="0" tIns="0" rIns="0" bIns="0" rtlCol="0" anchor="t"/>
          <a:lstStyle/>
          <a:p>
            <a:pPr indent="0" marL="0">
              <a:spcAft>
                <a:spcPts val="600"/>
              </a:spcAft>
              <a:buNone/>
            </a:pPr>
            <a:r>
              <a:rPr lang="en-US" sz="1300" dirty="0">
                <a:solidFill>
                  <a:srgbClr val="F8EFDF"/>
                </a:solidFill>
                <a:latin typeface="Georgia" pitchFamily="34" charset="0"/>
                <a:ea typeface="Georgia" pitchFamily="34" charset="-122"/>
                <a:cs typeface="Georgia" pitchFamily="34" charset="-120"/>
              </a:rPr>
              <a:t>The Via Giulia livestream and the robberies in wealthy Rome. A million people are watching, and the city starts looking for them.</a:t>
            </a:r>
            <a:endParaRPr lang="en-US" sz="1300" dirty="0"/>
          </a:p>
        </p:txBody>
      </p:sp>
      <p:sp>
        <p:nvSpPr>
          <p:cNvPr id="16" name="Shape 9"/>
          <p:cNvSpPr/>
          <p:nvPr/>
        </p:nvSpPr>
        <p:spPr>
          <a:xfrm>
            <a:off x="8036357" y="1793688"/>
            <a:ext cx="3606698" cy="4424232"/>
          </a:xfrm>
          <a:prstGeom prst="rect">
            <a:avLst/>
          </a:prstGeom>
          <a:solidFill>
            <a:srgbClr val="1A1420"/>
          </a:solidFill>
          <a:ln w="12700">
            <a:solidFill>
              <a:srgbClr val="1A1420"/>
            </a:solidFill>
            <a:prstDash val="solid"/>
          </a:ln>
        </p:spPr>
      </p:sp>
      <p:pic>
        <p:nvPicPr>
          <p:cNvPr id="17" name="Image 5" descr="/private/tmp/claude-501/-Users-scognamiglio-Asteroid/c802be49-0e67-4e37-9766-d69f41363cb4/scratchpad/deck/out_en/gen/c34.jpg">    </p:cNvPr>
          <p:cNvPicPr>
            <a:picLocks noChangeAspect="1"/>
          </p:cNvPicPr>
          <p:nvPr/>
        </p:nvPicPr>
        <p:blipFill>
          <a:blip r:embed="rId6"/>
          <a:stretch>
            <a:fillRect/>
          </a:stretch>
        </p:blipFill>
        <p:spPr>
          <a:xfrm>
            <a:off x="8036357" y="1793688"/>
            <a:ext cx="3606698" cy="1858177"/>
          </a:xfrm>
          <a:prstGeom prst="rect">
            <a:avLst/>
          </a:prstGeom>
        </p:spPr>
      </p:pic>
      <p:sp>
        <p:nvSpPr>
          <p:cNvPr id="18" name="Shape 10"/>
          <p:cNvSpPr/>
          <p:nvPr/>
        </p:nvSpPr>
        <p:spPr>
          <a:xfrm>
            <a:off x="8036357" y="3651866"/>
            <a:ext cx="3606698" cy="64008"/>
          </a:xfrm>
          <a:prstGeom prst="rect">
            <a:avLst/>
          </a:prstGeom>
          <a:solidFill>
            <a:srgbClr val="F0462F"/>
          </a:solidFill>
          <a:ln w="12700">
            <a:solidFill>
              <a:srgbClr val="F0462F"/>
            </a:solidFill>
            <a:prstDash val="solid"/>
          </a:ln>
        </p:spPr>
      </p:sp>
      <p:sp>
        <p:nvSpPr>
          <p:cNvPr id="19" name="Text 11"/>
          <p:cNvSpPr txBox="1"/>
          <p:nvPr/>
        </p:nvSpPr>
        <p:spPr>
          <a:xfrm>
            <a:off x="8219237" y="3853034"/>
            <a:ext cx="3240938" cy="292608"/>
          </a:xfrm>
          <a:prstGeom prst="rect">
            <a:avLst/>
          </a:prstGeom>
          <a:noFill/>
          <a:ln/>
        </p:spPr>
        <p:txBody>
          <a:bodyPr wrap="square" lIns="0" tIns="0" rIns="0" bIns="0" rtlCol="0" anchor="t"/>
          <a:lstStyle/>
          <a:p>
            <a:pPr indent="0" marL="0">
              <a:buNone/>
            </a:pPr>
            <a:r>
              <a:rPr lang="en-US" sz="950" b="1" spc="200" kern="0" dirty="0">
                <a:solidFill>
                  <a:srgbClr val="F0462F"/>
                </a:solidFill>
                <a:latin typeface="Arial" pitchFamily="34" charset="0"/>
                <a:ea typeface="Arial" pitchFamily="34" charset="-122"/>
                <a:cs typeface="Arial" pitchFamily="34" charset="-120"/>
              </a:rPr>
              <a:t>EPISODES 6–8</a:t>
            </a:r>
            <a:endParaRPr lang="en-US" sz="950" dirty="0"/>
          </a:p>
        </p:txBody>
      </p:sp>
      <p:pic>
        <p:nvPicPr>
          <p:cNvPr id="20" name="Image 6" descr="act-2">    </p:cNvPr>
          <p:cNvPicPr>
            <a:picLocks noChangeAspect="1"/>
          </p:cNvPicPr>
          <p:nvPr/>
        </p:nvPicPr>
        <p:blipFill>
          <a:blip r:embed="rId7"/>
          <a:stretch>
            <a:fillRect/>
          </a:stretch>
        </p:blipFill>
        <p:spPr>
          <a:xfrm>
            <a:off x="8219237" y="4090778"/>
            <a:ext cx="1327398" cy="373596"/>
          </a:xfrm>
          <a:prstGeom prst="rect">
            <a:avLst/>
          </a:prstGeom>
        </p:spPr>
      </p:pic>
      <p:sp>
        <p:nvSpPr>
          <p:cNvPr id="21" name="Text 12"/>
          <p:cNvSpPr txBox="1"/>
          <p:nvPr/>
        </p:nvSpPr>
        <p:spPr>
          <a:xfrm>
            <a:off x="8219237" y="4703426"/>
            <a:ext cx="3240938" cy="1468774"/>
          </a:xfrm>
          <a:prstGeom prst="rect">
            <a:avLst/>
          </a:prstGeom>
          <a:noFill/>
          <a:ln/>
        </p:spPr>
        <p:txBody>
          <a:bodyPr wrap="square" lIns="0" tIns="0" rIns="0" bIns="0" rtlCol="0" anchor="t"/>
          <a:lstStyle/>
          <a:p>
            <a:pPr indent="0" marL="0">
              <a:spcAft>
                <a:spcPts val="600"/>
              </a:spcAft>
              <a:buNone/>
            </a:pPr>
            <a:r>
              <a:rPr lang="en-US" sz="1300" dirty="0">
                <a:solidFill>
                  <a:srgbClr val="F8EFDF"/>
                </a:solidFill>
                <a:latin typeface="Georgia" pitchFamily="34" charset="0"/>
                <a:ea typeface="Georgia" pitchFamily="34" charset="-122"/>
                <a:cs typeface="Georgia" pitchFamily="34" charset="-120"/>
              </a:rPr>
              <a:t>The kidnapping, Ferro’s death, Apa’s trap. Everyone knows who they are, and someone has to pay the bill.</a:t>
            </a:r>
            <a:endParaRPr lang="en-US" sz="130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35.jpg">    </p:cNvPr>
          <p:cNvPicPr>
            <a:picLocks noChangeAspect="1"/>
          </p:cNvPicPr>
          <p:nvPr/>
        </p:nvPicPr>
        <p:blipFill>
          <a:blip r:embed="rId1"/>
          <a:stretch>
            <a:fillRect/>
          </a:stretch>
        </p:blipFill>
        <p:spPr>
          <a:xfrm>
            <a:off x="0" y="152400"/>
            <a:ext cx="4206240" cy="6705600"/>
          </a:xfrm>
          <a:prstGeom prst="rect">
            <a:avLst/>
          </a:prstGeom>
        </p:spPr>
      </p:pic>
      <p:sp>
        <p:nvSpPr>
          <p:cNvPr id="3" name="Text 0"/>
          <p:cNvSpPr txBox="1"/>
          <p:nvPr/>
        </p:nvSpPr>
        <p:spPr>
          <a:xfrm>
            <a:off x="4663440" y="502920"/>
            <a:ext cx="54864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PILOT · EPISODE 1</a:t>
            </a:r>
            <a:endParaRPr lang="en-US" sz="1050" dirty="0"/>
          </a:p>
        </p:txBody>
      </p:sp>
      <p:pic>
        <p:nvPicPr>
          <p:cNvPr id="4" name="Image 1" descr="t-pilota">    </p:cNvPr>
          <p:cNvPicPr>
            <a:picLocks noChangeAspect="1"/>
          </p:cNvPicPr>
          <p:nvPr/>
        </p:nvPicPr>
        <p:blipFill>
          <a:blip r:embed="rId2"/>
          <a:stretch>
            <a:fillRect/>
          </a:stretch>
        </p:blipFill>
        <p:spPr>
          <a:xfrm>
            <a:off x="4663440" y="804672"/>
            <a:ext cx="7167562" cy="410676"/>
          </a:xfrm>
          <a:prstGeom prst="rect">
            <a:avLst/>
          </a:prstGeom>
        </p:spPr>
      </p:pic>
      <p:sp>
        <p:nvSpPr>
          <p:cNvPr id="5" name="Shape 1"/>
          <p:cNvSpPr/>
          <p:nvPr/>
        </p:nvSpPr>
        <p:spPr>
          <a:xfrm>
            <a:off x="4663440" y="1600200"/>
            <a:ext cx="6979615" cy="822960"/>
          </a:xfrm>
          <a:prstGeom prst="roundRect">
            <a:avLst>
              <a:gd name="adj" fmla="val 4444"/>
            </a:avLst>
          </a:prstGeom>
          <a:solidFill>
            <a:srgbClr val="1A1420"/>
          </a:solidFill>
          <a:ln w="12700">
            <a:solidFill>
              <a:srgbClr val="1A1420"/>
            </a:solidFill>
            <a:prstDash val="solid"/>
          </a:ln>
        </p:spPr>
      </p:sp>
      <p:sp>
        <p:nvSpPr>
          <p:cNvPr id="6" name="Text 2"/>
          <p:cNvSpPr txBox="1"/>
          <p:nvPr/>
        </p:nvSpPr>
        <p:spPr>
          <a:xfrm>
            <a:off x="4828032" y="1728216"/>
            <a:ext cx="1097280" cy="274320"/>
          </a:xfrm>
          <a:prstGeom prst="rect">
            <a:avLst/>
          </a:prstGeom>
          <a:noFill/>
          <a:ln/>
        </p:spPr>
        <p:txBody>
          <a:bodyPr wrap="square" lIns="0" tIns="0" rIns="0" bIns="0" rtlCol="0" anchor="ctr"/>
          <a:lstStyle/>
          <a:p>
            <a:pPr indent="0" marL="0">
              <a:buNone/>
            </a:pPr>
            <a:r>
              <a:rPr lang="en-US" sz="950" b="1" spc="150" kern="0" dirty="0">
                <a:solidFill>
                  <a:srgbClr val="FFB21A"/>
                </a:solidFill>
                <a:latin typeface="Arial" pitchFamily="34" charset="0"/>
                <a:ea typeface="Arial" pitchFamily="34" charset="-122"/>
                <a:cs typeface="Arial" pitchFamily="34" charset="-120"/>
              </a:rPr>
              <a:t>TEASER</a:t>
            </a:r>
            <a:endParaRPr lang="en-US" sz="950" dirty="0"/>
          </a:p>
        </p:txBody>
      </p:sp>
      <p:sp>
        <p:nvSpPr>
          <p:cNvPr id="7" name="Text 3"/>
          <p:cNvSpPr txBox="1"/>
          <p:nvPr/>
        </p:nvSpPr>
        <p:spPr>
          <a:xfrm>
            <a:off x="5989320" y="1691640"/>
            <a:ext cx="5516575" cy="292608"/>
          </a:xfrm>
          <a:prstGeom prst="rect">
            <a:avLst/>
          </a:prstGeom>
          <a:noFill/>
          <a:ln/>
        </p:spPr>
        <p:txBody>
          <a:bodyPr wrap="square" lIns="0" tIns="0" rIns="0" bIns="0" rtlCol="0" anchor="ctr"/>
          <a:lstStyle/>
          <a:p>
            <a:pPr indent="0" marL="0">
              <a:buNone/>
            </a:pPr>
            <a:r>
              <a:rPr lang="en-US" sz="1300" b="1" dirty="0">
                <a:solidFill>
                  <a:srgbClr val="F8EFDF"/>
                </a:solidFill>
                <a:latin typeface="Arial" pitchFamily="34" charset="0"/>
                <a:ea typeface="Arial" pitchFamily="34" charset="-122"/>
                <a:cs typeface="Arial" pitchFamily="34" charset="-120"/>
              </a:rPr>
              <a:t>SEVENTEEN MINUTES</a:t>
            </a:r>
            <a:endParaRPr lang="en-US" sz="1300" dirty="0"/>
          </a:p>
        </p:txBody>
      </p:sp>
      <p:sp>
        <p:nvSpPr>
          <p:cNvPr id="8" name="Text 4"/>
          <p:cNvSpPr txBox="1"/>
          <p:nvPr/>
        </p:nvSpPr>
        <p:spPr>
          <a:xfrm>
            <a:off x="5989320" y="1984248"/>
            <a:ext cx="5516575" cy="411480"/>
          </a:xfrm>
          <a:prstGeom prst="rect">
            <a:avLst/>
          </a:prstGeom>
          <a:noFill/>
          <a:ln/>
        </p:spPr>
        <p:txBody>
          <a:bodyPr wrap="square" lIns="0" tIns="0" rIns="0" bIns="0" rtlCol="0" anchor="t"/>
          <a:lstStyle/>
          <a:p>
            <a:pPr indent="0" marL="0">
              <a:spcAft>
                <a:spcPts val="600"/>
              </a:spcAft>
              <a:buNone/>
            </a:pPr>
            <a:r>
              <a:rPr lang="en-US" sz="1150" dirty="0">
                <a:solidFill>
                  <a:srgbClr val="B9ABA3"/>
                </a:solidFill>
                <a:latin typeface="Georgia" pitchFamily="34" charset="0"/>
                <a:ea typeface="Georgia" pitchFamily="34" charset="-122"/>
                <a:cs typeface="Georgia" pitchFamily="34" charset="-120"/>
              </a:rPr>
              <a:t>Pigneto, Casilina, Porta Maggiore, Caracalla, Trastevere. One hand on the handlebar, the other on the phone.</a:t>
            </a:r>
            <a:endParaRPr lang="en-US" sz="1150" dirty="0"/>
          </a:p>
        </p:txBody>
      </p:sp>
      <p:sp>
        <p:nvSpPr>
          <p:cNvPr id="9" name="Shape 5"/>
          <p:cNvSpPr/>
          <p:nvPr/>
        </p:nvSpPr>
        <p:spPr>
          <a:xfrm>
            <a:off x="4663440" y="2514600"/>
            <a:ext cx="6979615" cy="822960"/>
          </a:xfrm>
          <a:prstGeom prst="roundRect">
            <a:avLst>
              <a:gd name="adj" fmla="val 4444"/>
            </a:avLst>
          </a:prstGeom>
          <a:solidFill>
            <a:srgbClr val="1A1420"/>
          </a:solidFill>
          <a:ln w="12700">
            <a:solidFill>
              <a:srgbClr val="1A1420"/>
            </a:solidFill>
            <a:prstDash val="solid"/>
          </a:ln>
        </p:spPr>
      </p:sp>
      <p:sp>
        <p:nvSpPr>
          <p:cNvPr id="10" name="Text 6"/>
          <p:cNvSpPr txBox="1"/>
          <p:nvPr/>
        </p:nvSpPr>
        <p:spPr>
          <a:xfrm>
            <a:off x="4828032" y="2642616"/>
            <a:ext cx="1097280" cy="274320"/>
          </a:xfrm>
          <a:prstGeom prst="rect">
            <a:avLst/>
          </a:prstGeom>
          <a:noFill/>
          <a:ln/>
        </p:spPr>
        <p:txBody>
          <a:bodyPr wrap="square" lIns="0" tIns="0" rIns="0" bIns="0" rtlCol="0" anchor="ctr"/>
          <a:lstStyle/>
          <a:p>
            <a:pPr indent="0" marL="0">
              <a:buNone/>
            </a:pPr>
            <a:r>
              <a:rPr lang="en-US" sz="950" b="1" spc="150" kern="0" dirty="0">
                <a:solidFill>
                  <a:srgbClr val="FFB21A"/>
                </a:solidFill>
                <a:latin typeface="Arial" pitchFamily="34" charset="0"/>
                <a:ea typeface="Arial" pitchFamily="34" charset="-122"/>
                <a:cs typeface="Arial" pitchFamily="34" charset="-120"/>
              </a:rPr>
              <a:t>ACT 1</a:t>
            </a:r>
            <a:endParaRPr lang="en-US" sz="950" dirty="0"/>
          </a:p>
        </p:txBody>
      </p:sp>
      <p:sp>
        <p:nvSpPr>
          <p:cNvPr id="11" name="Text 7"/>
          <p:cNvSpPr txBox="1"/>
          <p:nvPr/>
        </p:nvSpPr>
        <p:spPr>
          <a:xfrm>
            <a:off x="5989320" y="2606040"/>
            <a:ext cx="5516575" cy="292608"/>
          </a:xfrm>
          <a:prstGeom prst="rect">
            <a:avLst/>
          </a:prstGeom>
          <a:noFill/>
          <a:ln/>
        </p:spPr>
        <p:txBody>
          <a:bodyPr wrap="square" lIns="0" tIns="0" rIns="0" bIns="0" rtlCol="0" anchor="ctr"/>
          <a:lstStyle/>
          <a:p>
            <a:pPr indent="0" marL="0">
              <a:buNone/>
            </a:pPr>
            <a:r>
              <a:rPr lang="en-US" sz="1300" b="1" dirty="0">
                <a:solidFill>
                  <a:srgbClr val="F8EFDF"/>
                </a:solidFill>
                <a:latin typeface="Arial" pitchFamily="34" charset="0"/>
                <a:ea typeface="Arial" pitchFamily="34" charset="-122"/>
                <a:cs typeface="Arial" pitchFamily="34" charset="-120"/>
              </a:rPr>
              <a:t>FIVE FLOORS</a:t>
            </a:r>
            <a:endParaRPr lang="en-US" sz="1300" dirty="0"/>
          </a:p>
        </p:txBody>
      </p:sp>
      <p:sp>
        <p:nvSpPr>
          <p:cNvPr id="12" name="Text 8"/>
          <p:cNvSpPr txBox="1"/>
          <p:nvPr/>
        </p:nvSpPr>
        <p:spPr>
          <a:xfrm>
            <a:off x="5989320" y="2898648"/>
            <a:ext cx="5516575" cy="411480"/>
          </a:xfrm>
          <a:prstGeom prst="rect">
            <a:avLst/>
          </a:prstGeom>
          <a:noFill/>
          <a:ln/>
        </p:spPr>
        <p:txBody>
          <a:bodyPr wrap="square" lIns="0" tIns="0" rIns="0" bIns="0" rtlCol="0" anchor="t"/>
          <a:lstStyle/>
          <a:p>
            <a:pPr indent="0" marL="0">
              <a:spcAft>
                <a:spcPts val="600"/>
              </a:spcAft>
              <a:buNone/>
            </a:pPr>
            <a:r>
              <a:rPr lang="en-US" sz="1150" dirty="0">
                <a:solidFill>
                  <a:srgbClr val="B9ABA3"/>
                </a:solidFill>
                <a:latin typeface="Georgia" pitchFamily="34" charset="0"/>
                <a:ea typeface="Georgia" pitchFamily="34" charset="-122"/>
                <a:cs typeface="Georgia" pitchFamily="34" charset="-120"/>
              </a:rPr>
              <a:t>The bike on his shoulder, the door opening ten centimeters. The spray, the brass knuckles, the wardrobe.</a:t>
            </a:r>
            <a:endParaRPr lang="en-US" sz="1150" dirty="0"/>
          </a:p>
        </p:txBody>
      </p:sp>
      <p:sp>
        <p:nvSpPr>
          <p:cNvPr id="13" name="Shape 9"/>
          <p:cNvSpPr/>
          <p:nvPr/>
        </p:nvSpPr>
        <p:spPr>
          <a:xfrm>
            <a:off x="4663440" y="3429000"/>
            <a:ext cx="6979615" cy="822960"/>
          </a:xfrm>
          <a:prstGeom prst="roundRect">
            <a:avLst>
              <a:gd name="adj" fmla="val 4444"/>
            </a:avLst>
          </a:prstGeom>
          <a:solidFill>
            <a:srgbClr val="1A1420"/>
          </a:solidFill>
          <a:ln w="12700">
            <a:solidFill>
              <a:srgbClr val="1A1420"/>
            </a:solidFill>
            <a:prstDash val="solid"/>
          </a:ln>
        </p:spPr>
      </p:sp>
      <p:sp>
        <p:nvSpPr>
          <p:cNvPr id="14" name="Text 10"/>
          <p:cNvSpPr txBox="1"/>
          <p:nvPr/>
        </p:nvSpPr>
        <p:spPr>
          <a:xfrm>
            <a:off x="4828032" y="3557016"/>
            <a:ext cx="1097280" cy="274320"/>
          </a:xfrm>
          <a:prstGeom prst="rect">
            <a:avLst/>
          </a:prstGeom>
          <a:noFill/>
          <a:ln/>
        </p:spPr>
        <p:txBody>
          <a:bodyPr wrap="square" lIns="0" tIns="0" rIns="0" bIns="0" rtlCol="0" anchor="ctr"/>
          <a:lstStyle/>
          <a:p>
            <a:pPr indent="0" marL="0">
              <a:buNone/>
            </a:pPr>
            <a:r>
              <a:rPr lang="en-US" sz="950" b="1" spc="150" kern="0" dirty="0">
                <a:solidFill>
                  <a:srgbClr val="FFB21A"/>
                </a:solidFill>
                <a:latin typeface="Arial" pitchFamily="34" charset="0"/>
                <a:ea typeface="Arial" pitchFamily="34" charset="-122"/>
                <a:cs typeface="Arial" pitchFamily="34" charset="-120"/>
              </a:rPr>
              <a:t>ACT 2</a:t>
            </a:r>
            <a:endParaRPr lang="en-US" sz="950" dirty="0"/>
          </a:p>
        </p:txBody>
      </p:sp>
      <p:sp>
        <p:nvSpPr>
          <p:cNvPr id="15" name="Text 11"/>
          <p:cNvSpPr txBox="1"/>
          <p:nvPr/>
        </p:nvSpPr>
        <p:spPr>
          <a:xfrm>
            <a:off x="5989320" y="3520440"/>
            <a:ext cx="5516575" cy="292608"/>
          </a:xfrm>
          <a:prstGeom prst="rect">
            <a:avLst/>
          </a:prstGeom>
          <a:noFill/>
          <a:ln/>
        </p:spPr>
        <p:txBody>
          <a:bodyPr wrap="square" lIns="0" tIns="0" rIns="0" bIns="0" rtlCol="0" anchor="ctr"/>
          <a:lstStyle/>
          <a:p>
            <a:pPr indent="0" marL="0">
              <a:buNone/>
            </a:pPr>
            <a:r>
              <a:rPr lang="en-US" sz="1300" b="1" dirty="0">
                <a:solidFill>
                  <a:srgbClr val="F8EFDF"/>
                </a:solidFill>
                <a:latin typeface="Arial" pitchFamily="34" charset="0"/>
                <a:ea typeface="Arial" pitchFamily="34" charset="-122"/>
                <a:cs typeface="Arial" pitchFamily="34" charset="-120"/>
              </a:rPr>
              <a:t>DELIVERY COMPLETE</a:t>
            </a:r>
            <a:endParaRPr lang="en-US" sz="1300" dirty="0"/>
          </a:p>
        </p:txBody>
      </p:sp>
      <p:sp>
        <p:nvSpPr>
          <p:cNvPr id="16" name="Text 12"/>
          <p:cNvSpPr txBox="1"/>
          <p:nvPr/>
        </p:nvSpPr>
        <p:spPr>
          <a:xfrm>
            <a:off x="5989320" y="3813048"/>
            <a:ext cx="5516575" cy="411480"/>
          </a:xfrm>
          <a:prstGeom prst="rect">
            <a:avLst/>
          </a:prstGeom>
          <a:noFill/>
          <a:ln/>
        </p:spPr>
        <p:txBody>
          <a:bodyPr wrap="square" lIns="0" tIns="0" rIns="0" bIns="0" rtlCol="0" anchor="t"/>
          <a:lstStyle/>
          <a:p>
            <a:pPr indent="0" marL="0">
              <a:spcAft>
                <a:spcPts val="600"/>
              </a:spcAft>
              <a:buNone/>
            </a:pPr>
            <a:r>
              <a:rPr lang="en-US" sz="1150" dirty="0">
                <a:solidFill>
                  <a:srgbClr val="B9ABA3"/>
                </a:solidFill>
                <a:latin typeface="Georgia" pitchFamily="34" charset="0"/>
                <a:ea typeface="Georgia" pitchFamily="34" charset="-122"/>
                <a:cs typeface="Georgia" pitchFamily="34" charset="-120"/>
              </a:rPr>
              <a:t>Tap yes. “Shohor amader.” Titles: bangla-tech and a generation dancing in front of the Colosseum.</a:t>
            </a:r>
            <a:endParaRPr lang="en-US" sz="1150" dirty="0"/>
          </a:p>
        </p:txBody>
      </p:sp>
      <p:sp>
        <p:nvSpPr>
          <p:cNvPr id="17" name="Shape 13"/>
          <p:cNvSpPr/>
          <p:nvPr/>
        </p:nvSpPr>
        <p:spPr>
          <a:xfrm>
            <a:off x="4663440" y="4343400"/>
            <a:ext cx="6979615" cy="822960"/>
          </a:xfrm>
          <a:prstGeom prst="roundRect">
            <a:avLst>
              <a:gd name="adj" fmla="val 4444"/>
            </a:avLst>
          </a:prstGeom>
          <a:solidFill>
            <a:srgbClr val="1A1420"/>
          </a:solidFill>
          <a:ln w="12700">
            <a:solidFill>
              <a:srgbClr val="1A1420"/>
            </a:solidFill>
            <a:prstDash val="solid"/>
          </a:ln>
        </p:spPr>
      </p:sp>
      <p:sp>
        <p:nvSpPr>
          <p:cNvPr id="18" name="Text 14"/>
          <p:cNvSpPr txBox="1"/>
          <p:nvPr/>
        </p:nvSpPr>
        <p:spPr>
          <a:xfrm>
            <a:off x="4828032" y="4471416"/>
            <a:ext cx="1097280" cy="274320"/>
          </a:xfrm>
          <a:prstGeom prst="rect">
            <a:avLst/>
          </a:prstGeom>
          <a:noFill/>
          <a:ln/>
        </p:spPr>
        <p:txBody>
          <a:bodyPr wrap="square" lIns="0" tIns="0" rIns="0" bIns="0" rtlCol="0" anchor="ctr"/>
          <a:lstStyle/>
          <a:p>
            <a:pPr indent="0" marL="0">
              <a:buNone/>
            </a:pPr>
            <a:r>
              <a:rPr lang="en-US" sz="950" b="1" spc="150" kern="0" dirty="0">
                <a:solidFill>
                  <a:srgbClr val="FFB21A"/>
                </a:solidFill>
                <a:latin typeface="Arial" pitchFamily="34" charset="0"/>
                <a:ea typeface="Arial" pitchFamily="34" charset="-122"/>
                <a:cs typeface="Arial" pitchFamily="34" charset="-120"/>
              </a:rPr>
              <a:t>ACT 3</a:t>
            </a:r>
            <a:endParaRPr lang="en-US" sz="950" dirty="0"/>
          </a:p>
        </p:txBody>
      </p:sp>
      <p:sp>
        <p:nvSpPr>
          <p:cNvPr id="19" name="Text 15"/>
          <p:cNvSpPr txBox="1"/>
          <p:nvPr/>
        </p:nvSpPr>
        <p:spPr>
          <a:xfrm>
            <a:off x="5989320" y="4434840"/>
            <a:ext cx="5516575" cy="292608"/>
          </a:xfrm>
          <a:prstGeom prst="rect">
            <a:avLst/>
          </a:prstGeom>
          <a:noFill/>
          <a:ln/>
        </p:spPr>
        <p:txBody>
          <a:bodyPr wrap="square" lIns="0" tIns="0" rIns="0" bIns="0" rtlCol="0" anchor="ctr"/>
          <a:lstStyle/>
          <a:p>
            <a:pPr indent="0" marL="0">
              <a:buNone/>
            </a:pPr>
            <a:r>
              <a:rPr lang="en-US" sz="1300" b="1" dirty="0">
                <a:solidFill>
                  <a:srgbClr val="F8EFDF"/>
                </a:solidFill>
                <a:latin typeface="Arial" pitchFamily="34" charset="0"/>
                <a:ea typeface="Arial" pitchFamily="34" charset="-122"/>
                <a:cs typeface="Arial" pitchFamily="34" charset="-120"/>
              </a:rPr>
              <a:t>TORRE ANGELA</a:t>
            </a:r>
            <a:endParaRPr lang="en-US" sz="1300" dirty="0"/>
          </a:p>
        </p:txBody>
      </p:sp>
      <p:sp>
        <p:nvSpPr>
          <p:cNvPr id="20" name="Text 16"/>
          <p:cNvSpPr txBox="1"/>
          <p:nvPr/>
        </p:nvSpPr>
        <p:spPr>
          <a:xfrm>
            <a:off x="5989320" y="4727448"/>
            <a:ext cx="5516575" cy="411480"/>
          </a:xfrm>
          <a:prstGeom prst="rect">
            <a:avLst/>
          </a:prstGeom>
          <a:noFill/>
          <a:ln/>
        </p:spPr>
        <p:txBody>
          <a:bodyPr wrap="square" lIns="0" tIns="0" rIns="0" bIns="0" rtlCol="0" anchor="t"/>
          <a:lstStyle/>
          <a:p>
            <a:pPr indent="0" marL="0">
              <a:spcAft>
                <a:spcPts val="600"/>
              </a:spcAft>
              <a:buNone/>
            </a:pPr>
            <a:r>
              <a:rPr lang="en-US" sz="1150" dirty="0">
                <a:solidFill>
                  <a:srgbClr val="B9ABA3"/>
                </a:solidFill>
                <a:latin typeface="Georgia" pitchFamily="34" charset="0"/>
                <a:ea typeface="Georgia" pitchFamily="34" charset="-122"/>
                <a:cs typeface="Georgia" pitchFamily="34" charset="-120"/>
              </a:rPr>
              <a:t>The night ride east. The basement, the Gang. Apa’s voice introducing everyone.</a:t>
            </a:r>
            <a:endParaRPr lang="en-US" sz="1150" dirty="0"/>
          </a:p>
        </p:txBody>
      </p:sp>
      <p:sp>
        <p:nvSpPr>
          <p:cNvPr id="21" name="Shape 17"/>
          <p:cNvSpPr/>
          <p:nvPr/>
        </p:nvSpPr>
        <p:spPr>
          <a:xfrm>
            <a:off x="4663440" y="5257800"/>
            <a:ext cx="6979615" cy="822960"/>
          </a:xfrm>
          <a:prstGeom prst="roundRect">
            <a:avLst>
              <a:gd name="adj" fmla="val 4444"/>
            </a:avLst>
          </a:prstGeom>
          <a:solidFill>
            <a:srgbClr val="1A1420"/>
          </a:solidFill>
          <a:ln w="12700">
            <a:solidFill>
              <a:srgbClr val="1A1420"/>
            </a:solidFill>
            <a:prstDash val="solid"/>
          </a:ln>
        </p:spPr>
      </p:sp>
      <p:sp>
        <p:nvSpPr>
          <p:cNvPr id="22" name="Text 18"/>
          <p:cNvSpPr txBox="1"/>
          <p:nvPr/>
        </p:nvSpPr>
        <p:spPr>
          <a:xfrm>
            <a:off x="4828032" y="5385816"/>
            <a:ext cx="1097280" cy="274320"/>
          </a:xfrm>
          <a:prstGeom prst="rect">
            <a:avLst/>
          </a:prstGeom>
          <a:noFill/>
          <a:ln/>
        </p:spPr>
        <p:txBody>
          <a:bodyPr wrap="square" lIns="0" tIns="0" rIns="0" bIns="0" rtlCol="0" anchor="ctr"/>
          <a:lstStyle/>
          <a:p>
            <a:pPr indent="0" marL="0">
              <a:buNone/>
            </a:pPr>
            <a:r>
              <a:rPr lang="en-US" sz="950" b="1" spc="150" kern="0" dirty="0">
                <a:solidFill>
                  <a:srgbClr val="FFB21A"/>
                </a:solidFill>
                <a:latin typeface="Arial" pitchFamily="34" charset="0"/>
                <a:ea typeface="Arial" pitchFamily="34" charset="-122"/>
                <a:cs typeface="Arial" pitchFamily="34" charset="-120"/>
              </a:rPr>
              <a:t>FINALE</a:t>
            </a:r>
            <a:endParaRPr lang="en-US" sz="950" dirty="0"/>
          </a:p>
        </p:txBody>
      </p:sp>
      <p:sp>
        <p:nvSpPr>
          <p:cNvPr id="23" name="Text 19"/>
          <p:cNvSpPr txBox="1"/>
          <p:nvPr/>
        </p:nvSpPr>
        <p:spPr>
          <a:xfrm>
            <a:off x="5989320" y="5349240"/>
            <a:ext cx="5516575" cy="292608"/>
          </a:xfrm>
          <a:prstGeom prst="rect">
            <a:avLst/>
          </a:prstGeom>
          <a:noFill/>
          <a:ln/>
        </p:spPr>
        <p:txBody>
          <a:bodyPr wrap="square" lIns="0" tIns="0" rIns="0" bIns="0" rtlCol="0" anchor="ctr"/>
          <a:lstStyle/>
          <a:p>
            <a:pPr indent="0" marL="0">
              <a:buNone/>
            </a:pPr>
            <a:r>
              <a:rPr lang="en-US" sz="1300" b="1" dirty="0">
                <a:solidFill>
                  <a:srgbClr val="F8EFDF"/>
                </a:solidFill>
                <a:latin typeface="Arial" pitchFamily="34" charset="0"/>
                <a:ea typeface="Arial" pitchFamily="34" charset="-122"/>
                <a:cs typeface="Arial" pitchFamily="34" charset="-120"/>
              </a:rPr>
              <a:t>THE FLIP SIDE</a:t>
            </a:r>
            <a:endParaRPr lang="en-US" sz="1300" dirty="0"/>
          </a:p>
        </p:txBody>
      </p:sp>
      <p:sp>
        <p:nvSpPr>
          <p:cNvPr id="24" name="Text 20"/>
          <p:cNvSpPr txBox="1"/>
          <p:nvPr/>
        </p:nvSpPr>
        <p:spPr>
          <a:xfrm>
            <a:off x="5989320" y="5641848"/>
            <a:ext cx="5516575" cy="411480"/>
          </a:xfrm>
          <a:prstGeom prst="rect">
            <a:avLst/>
          </a:prstGeom>
          <a:noFill/>
          <a:ln/>
        </p:spPr>
        <p:txBody>
          <a:bodyPr wrap="square" lIns="0" tIns="0" rIns="0" bIns="0" rtlCol="0" anchor="t"/>
          <a:lstStyle/>
          <a:p>
            <a:pPr indent="0" marL="0">
              <a:spcAft>
                <a:spcPts val="600"/>
              </a:spcAft>
              <a:buNone/>
            </a:pPr>
            <a:r>
              <a:rPr lang="en-US" sz="1150" dirty="0">
                <a:solidFill>
                  <a:srgbClr val="B9ABA3"/>
                </a:solidFill>
                <a:latin typeface="Georgia" pitchFamily="34" charset="0"/>
                <a:ea typeface="Georgia" pitchFamily="34" charset="-122"/>
                <a:cs typeface="Georgia" pitchFamily="34" charset="-120"/>
              </a:rPr>
              <a:t>If the city is ours, then everyone is looking for us.</a:t>
            </a:r>
            <a:endParaRPr lang="en-US" sz="11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36.jpg">    </p:cNvPr>
          <p:cNvPicPr>
            <a:picLocks noChangeAspect="1"/>
          </p:cNvPicPr>
          <p:nvPr/>
        </p:nvPicPr>
        <p:blipFill>
          <a:blip r:embed="rId1"/>
          <a:stretch>
            <a:fillRect/>
          </a:stretch>
        </p:blipFill>
        <p:spPr>
          <a:xfrm>
            <a:off x="0" y="152400"/>
            <a:ext cx="12191695" cy="3429000"/>
          </a:xfrm>
          <a:prstGeom prst="rect">
            <a:avLst/>
          </a:prstGeom>
        </p:spPr>
      </p:pic>
      <p:pic>
        <p:nvPicPr>
          <p:cNvPr id="3" name="Image 1" descr="/private/tmp/claude-501/-Users-scognamiglio-Asteroid/c802be49-0e67-4e37-9766-d69f41363cb4/scratchpad/deck/out_en/gen/g-bottom.png">    </p:cNvPr>
          <p:cNvPicPr>
            <a:picLocks noChangeAspect="1"/>
          </p:cNvPicPr>
          <p:nvPr/>
        </p:nvPicPr>
        <p:blipFill>
          <a:blip r:embed="rId2"/>
          <a:stretch>
            <a:fillRect/>
          </a:stretch>
        </p:blipFill>
        <p:spPr>
          <a:xfrm>
            <a:off x="0" y="152400"/>
            <a:ext cx="12191695" cy="3429000"/>
          </a:xfrm>
          <a:prstGeom prst="rect">
            <a:avLst/>
          </a:prstGeom>
        </p:spPr>
      </p:pic>
      <p:pic>
        <p:nvPicPr>
          <p:cNvPr id="4" name="Image 2" descr="Episode 1">    </p:cNvPr>
          <p:cNvPicPr>
            <a:picLocks noChangeAspect="1"/>
          </p:cNvPicPr>
          <p:nvPr/>
        </p:nvPicPr>
        <p:blipFill>
          <a:blip r:embed="rId3"/>
          <a:stretch>
            <a:fillRect/>
          </a:stretch>
        </p:blipFill>
        <p:spPr>
          <a:xfrm>
            <a:off x="548640" y="1143000"/>
            <a:ext cx="325041" cy="745807"/>
          </a:xfrm>
          <a:prstGeom prst="rect">
            <a:avLst/>
          </a:prstGeom>
        </p:spPr>
      </p:pic>
      <p:sp>
        <p:nvSpPr>
          <p:cNvPr id="5" name="Text 0"/>
          <p:cNvSpPr txBox="1"/>
          <p:nvPr/>
        </p:nvSpPr>
        <p:spPr>
          <a:xfrm>
            <a:off x="548640" y="2377440"/>
            <a:ext cx="73152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PILOT · EPISODE 1 OF 8 · PROLOGUE</a:t>
            </a:r>
            <a:endParaRPr lang="en-US" sz="1050" dirty="0"/>
          </a:p>
        </p:txBody>
      </p:sp>
      <p:pic>
        <p:nvPicPr>
          <p:cNvPr id="6" name="Image 3" descr="Seventeen Minutes">    </p:cNvPr>
          <p:cNvPicPr>
            <a:picLocks noChangeAspect="1"/>
          </p:cNvPicPr>
          <p:nvPr/>
        </p:nvPicPr>
        <p:blipFill>
          <a:blip r:embed="rId4"/>
          <a:stretch>
            <a:fillRect/>
          </a:stretch>
        </p:blipFill>
        <p:spPr>
          <a:xfrm>
            <a:off x="548640" y="2670048"/>
            <a:ext cx="4598670" cy="424851"/>
          </a:xfrm>
          <a:prstGeom prst="rect">
            <a:avLst/>
          </a:prstGeom>
        </p:spPr>
      </p:pic>
      <p:sp>
        <p:nvSpPr>
          <p:cNvPr id="7" name="Text 1"/>
          <p:cNvSpPr txBox="1"/>
          <p:nvPr/>
        </p:nvSpPr>
        <p:spPr>
          <a:xfrm>
            <a:off x="548640" y="3794760"/>
            <a:ext cx="6949440" cy="1828800"/>
          </a:xfrm>
          <a:prstGeom prst="rect">
            <a:avLst/>
          </a:prstGeom>
          <a:noFill/>
          <a:ln/>
        </p:spPr>
        <p:txBody>
          <a:bodyPr wrap="square" lIns="0" tIns="0" rIns="0" bIns="0" rtlCol="0" anchor="t"/>
          <a:lstStyle/>
          <a:p>
            <a:pPr indent="0" marL="0">
              <a:spcAft>
                <a:spcPts val="600"/>
              </a:spcAft>
              <a:buNone/>
            </a:pPr>
            <a:r>
              <a:rPr lang="en-US" sz="1350" dirty="0">
                <a:solidFill>
                  <a:srgbClr val="F8EFDF"/>
                </a:solidFill>
                <a:latin typeface="Georgia" pitchFamily="34" charset="0"/>
                <a:ea typeface="Georgia" pitchFamily="34" charset="-122"/>
                <a:cs typeface="Georgia" pitchFamily="34" charset="-120"/>
              </a:rPr>
              <a:t>Pinseria Verace in Pigneto, delivery to Via della Luce in Trastevere: seventeen minutes flat. Ibrahim climbs five floors with his bike on his shoulder, empties pepper spray into Massimo’s face and takes a kilo of the Dragona’s coke. “Delivery complete.” At night he rides to the basement in Torre Angela, where the Gang is waiting.</a:t>
            </a:r>
            <a:endParaRPr lang="en-US" sz="1350" dirty="0"/>
          </a:p>
        </p:txBody>
      </p:sp>
      <p:sp>
        <p:nvSpPr>
          <p:cNvPr id="8" name="Text 2"/>
          <p:cNvSpPr txBox="1"/>
          <p:nvPr/>
        </p:nvSpPr>
        <p:spPr>
          <a:xfrm>
            <a:off x="548640" y="5760720"/>
            <a:ext cx="6949440" cy="411480"/>
          </a:xfrm>
          <a:prstGeom prst="rect">
            <a:avLst/>
          </a:prstGeom>
          <a:noFill/>
          <a:ln/>
        </p:spPr>
        <p:txBody>
          <a:bodyPr wrap="square" lIns="0" tIns="0" rIns="0" bIns="0" rtlCol="0" anchor="t"/>
          <a:lstStyle/>
          <a:p>
            <a:pPr indent="0" marL="0">
              <a:buNone/>
            </a:pPr>
            <a:r>
              <a:rPr lang="en-US" sz="900" b="1" spc="150" kern="0" dirty="0">
                <a:solidFill>
                  <a:srgbClr val="B9ABA3"/>
                </a:solidFill>
                <a:latin typeface="Arial" pitchFamily="34" charset="0"/>
                <a:ea typeface="Arial" pitchFamily="34" charset="-122"/>
                <a:cs typeface="Arial" pitchFamily="34" charset="-120"/>
              </a:rPr>
              <a:t>ENDS ON  </a:t>
            </a:r>
            <a:pPr indent="0" marL="0">
              <a:buNone/>
            </a:pPr>
            <a:r>
              <a:rPr lang="en-US" sz="1400" i="1" dirty="0">
                <a:solidFill>
                  <a:srgbClr val="F8EFDF"/>
                </a:solidFill>
                <a:latin typeface="Georgia" pitchFamily="34" charset="0"/>
                <a:ea typeface="Georgia" pitchFamily="34" charset="-122"/>
                <a:cs typeface="Georgia" pitchFamily="34" charset="-120"/>
              </a:rPr>
              <a:t>“Shohor amader. Bhoy karor na.”</a:t>
            </a:r>
            <a:endParaRPr lang="en-US" sz="900" dirty="0"/>
          </a:p>
        </p:txBody>
      </p:sp>
      <p:sp>
        <p:nvSpPr>
          <p:cNvPr id="9" name="Shape 3"/>
          <p:cNvSpPr/>
          <p:nvPr/>
        </p:nvSpPr>
        <p:spPr>
          <a:xfrm>
            <a:off x="7955280" y="3794760"/>
            <a:ext cx="3687775" cy="777240"/>
          </a:xfrm>
          <a:prstGeom prst="roundRect">
            <a:avLst>
              <a:gd name="adj" fmla="val 14118"/>
            </a:avLst>
          </a:prstGeom>
          <a:solidFill>
            <a:srgbClr val="211A26"/>
          </a:solidFill>
          <a:ln w="9525">
            <a:solidFill>
              <a:srgbClr val="3B2D3F"/>
            </a:solidFill>
            <a:prstDash val="solid"/>
          </a:ln>
        </p:spPr>
      </p:sp>
      <p:sp>
        <p:nvSpPr>
          <p:cNvPr id="10" name="Shape 4"/>
          <p:cNvSpPr/>
          <p:nvPr/>
        </p:nvSpPr>
        <p:spPr>
          <a:xfrm>
            <a:off x="8092440" y="3977640"/>
            <a:ext cx="411480" cy="411480"/>
          </a:xfrm>
          <a:prstGeom prst="roundRect">
            <a:avLst>
              <a:gd name="adj" fmla="val 22222"/>
            </a:avLst>
          </a:prstGeom>
          <a:solidFill>
            <a:srgbClr val="FFB21A"/>
          </a:solidFill>
          <a:ln w="12700">
            <a:solidFill>
              <a:srgbClr val="FFB21A"/>
            </a:solidFill>
            <a:prstDash val="solid"/>
          </a:ln>
        </p:spPr>
      </p:sp>
      <p:sp>
        <p:nvSpPr>
          <p:cNvPr id="11" name="Text 5"/>
          <p:cNvSpPr txBox="1"/>
          <p:nvPr/>
        </p:nvSpPr>
        <p:spPr>
          <a:xfrm>
            <a:off x="8092440" y="3977640"/>
            <a:ext cx="411480" cy="411480"/>
          </a:xfrm>
          <a:prstGeom prst="rect">
            <a:avLst/>
          </a:prstGeom>
          <a:noFill/>
          <a:ln/>
        </p:spPr>
        <p:txBody>
          <a:bodyPr wrap="square" lIns="0" tIns="0" rIns="0" bIns="0" rtlCol="0" anchor="ctr"/>
          <a:lstStyle/>
          <a:p>
            <a:pPr algn="ctr" indent="0" marL="0">
              <a:buNone/>
            </a:pPr>
            <a:r>
              <a:rPr lang="en-US" sz="1500" b="1" dirty="0">
                <a:solidFill>
                  <a:srgbClr val="1B120A"/>
                </a:solidFill>
                <a:latin typeface="Arial" pitchFamily="34" charset="0"/>
                <a:ea typeface="Arial" pitchFamily="34" charset="-122"/>
                <a:cs typeface="Arial" pitchFamily="34" charset="-120"/>
              </a:rPr>
              <a:t>R</a:t>
            </a:r>
            <a:endParaRPr lang="en-US" sz="1500" dirty="0"/>
          </a:p>
        </p:txBody>
      </p:sp>
      <p:sp>
        <p:nvSpPr>
          <p:cNvPr id="12" name="Text 6"/>
          <p:cNvSpPr txBox="1"/>
          <p:nvPr/>
        </p:nvSpPr>
        <p:spPr>
          <a:xfrm>
            <a:off x="8641080" y="3941064"/>
            <a:ext cx="2864815" cy="502920"/>
          </a:xfrm>
          <a:prstGeom prst="rect">
            <a:avLst/>
          </a:prstGeom>
          <a:noFill/>
          <a:ln/>
        </p:spPr>
        <p:txBody>
          <a:bodyPr wrap="square" lIns="0" tIns="0" rIns="0" bIns="0" rtlCol="0" anchor="ctr"/>
          <a:lstStyle/>
          <a:p>
            <a:pPr indent="0" marL="0">
              <a:spcAft>
                <a:spcPts val="600"/>
              </a:spcAft>
              <a:buNone/>
            </a:pPr>
            <a:r>
              <a:rPr lang="en-US" sz="1100" dirty="0">
                <a:solidFill>
                  <a:srgbClr val="F8EFDF"/>
                </a:solidFill>
                <a:latin typeface="Arial" pitchFamily="34" charset="0"/>
                <a:ea typeface="Arial" pitchFamily="34" charset="-122"/>
                <a:cs typeface="Arial" pitchFamily="34" charset="-120"/>
              </a:rPr>
              <a:t>New delivery available · 17 min</a:t>
            </a:r>
            <a:endParaRPr lang="en-US" sz="1100" dirty="0"/>
          </a:p>
        </p:txBody>
      </p:sp>
      <p:sp>
        <p:nvSpPr>
          <p:cNvPr id="13" name="Shape 7"/>
          <p:cNvSpPr/>
          <p:nvPr/>
        </p:nvSpPr>
        <p:spPr>
          <a:xfrm>
            <a:off x="7955280" y="4754880"/>
            <a:ext cx="3687775" cy="1371600"/>
          </a:xfrm>
          <a:prstGeom prst="roundRect">
            <a:avLst>
              <a:gd name="adj" fmla="val 2667"/>
            </a:avLst>
          </a:prstGeom>
          <a:solidFill>
            <a:srgbClr val="1A1420"/>
          </a:solidFill>
          <a:ln w="12700">
            <a:solidFill>
              <a:srgbClr val="1A1420"/>
            </a:solidFill>
            <a:prstDash val="solid"/>
          </a:ln>
        </p:spPr>
      </p:sp>
      <p:sp>
        <p:nvSpPr>
          <p:cNvPr id="14" name="Text 8"/>
          <p:cNvSpPr txBox="1"/>
          <p:nvPr/>
        </p:nvSpPr>
        <p:spPr>
          <a:xfrm>
            <a:off x="8138160" y="4892040"/>
            <a:ext cx="3322015" cy="292608"/>
          </a:xfrm>
          <a:prstGeom prst="rect">
            <a:avLst/>
          </a:prstGeom>
          <a:noFill/>
          <a:ln/>
        </p:spPr>
        <p:txBody>
          <a:bodyPr wrap="square" lIns="0" tIns="0" rIns="0" bIns="0" rtlCol="0" anchor="t"/>
          <a:lstStyle/>
          <a:p>
            <a:pPr indent="0" marL="0">
              <a:buNone/>
            </a:pPr>
            <a:r>
              <a:rPr lang="en-US" sz="900" b="1" spc="200" kern="0" dirty="0">
                <a:solidFill>
                  <a:srgbClr val="FFB21A"/>
                </a:solidFill>
                <a:latin typeface="Arial" pitchFamily="34" charset="0"/>
                <a:ea typeface="Arial" pitchFamily="34" charset="-122"/>
                <a:cs typeface="Arial" pitchFamily="34" charset="-120"/>
              </a:rPr>
              <a:t>NEW FOR THE SERIES</a:t>
            </a:r>
            <a:endParaRPr lang="en-US" sz="900" dirty="0"/>
          </a:p>
        </p:txBody>
      </p:sp>
      <p:sp>
        <p:nvSpPr>
          <p:cNvPr id="15" name="Text 9"/>
          <p:cNvSpPr txBox="1"/>
          <p:nvPr/>
        </p:nvSpPr>
        <p:spPr>
          <a:xfrm>
            <a:off x="8138160" y="5166360"/>
            <a:ext cx="3322015" cy="914400"/>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An ordinary rider’s day before the job, and where the tip came from.</a:t>
            </a:r>
            <a:endParaRPr lang="en-US" sz="12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37.jpg">    </p:cNvPr>
          <p:cNvPicPr>
            <a:picLocks noChangeAspect="1"/>
          </p:cNvPicPr>
          <p:nvPr/>
        </p:nvPicPr>
        <p:blipFill>
          <a:blip r:embed="rId1"/>
          <a:stretch>
            <a:fillRect/>
          </a:stretch>
        </p:blipFill>
        <p:spPr>
          <a:xfrm>
            <a:off x="0" y="152400"/>
            <a:ext cx="12191695" cy="3429000"/>
          </a:xfrm>
          <a:prstGeom prst="rect">
            <a:avLst/>
          </a:prstGeom>
        </p:spPr>
      </p:pic>
      <p:pic>
        <p:nvPicPr>
          <p:cNvPr id="3" name="Image 1" descr="/private/tmp/claude-501/-Users-scognamiglio-Asteroid/c802be49-0e67-4e37-9766-d69f41363cb4/scratchpad/deck/out_en/gen/g-bottom.png">    </p:cNvPr>
          <p:cNvPicPr>
            <a:picLocks noChangeAspect="1"/>
          </p:cNvPicPr>
          <p:nvPr/>
        </p:nvPicPr>
        <p:blipFill>
          <a:blip r:embed="rId2"/>
          <a:stretch>
            <a:fillRect/>
          </a:stretch>
        </p:blipFill>
        <p:spPr>
          <a:xfrm>
            <a:off x="0" y="152400"/>
            <a:ext cx="12191695" cy="3429000"/>
          </a:xfrm>
          <a:prstGeom prst="rect">
            <a:avLst/>
          </a:prstGeom>
        </p:spPr>
      </p:pic>
      <p:pic>
        <p:nvPicPr>
          <p:cNvPr id="4" name="Image 2" descr="Episode 2">    </p:cNvPr>
          <p:cNvPicPr>
            <a:picLocks noChangeAspect="1"/>
          </p:cNvPicPr>
          <p:nvPr/>
        </p:nvPicPr>
        <p:blipFill>
          <a:blip r:embed="rId3"/>
          <a:stretch>
            <a:fillRect/>
          </a:stretch>
        </p:blipFill>
        <p:spPr>
          <a:xfrm>
            <a:off x="548640" y="1143000"/>
            <a:ext cx="301198" cy="745807"/>
          </a:xfrm>
          <a:prstGeom prst="rect">
            <a:avLst/>
          </a:prstGeom>
        </p:spPr>
      </p:pic>
      <p:sp>
        <p:nvSpPr>
          <p:cNvPr id="5" name="Text 0"/>
          <p:cNvSpPr txBox="1"/>
          <p:nvPr/>
        </p:nvSpPr>
        <p:spPr>
          <a:xfrm>
            <a:off x="548640" y="2377440"/>
            <a:ext cx="7315200" cy="292608"/>
          </a:xfrm>
          <a:prstGeom prst="rect">
            <a:avLst/>
          </a:prstGeom>
          <a:noFill/>
          <a:ln/>
        </p:spPr>
        <p:txBody>
          <a:bodyPr wrap="square" lIns="0" tIns="0" rIns="0" bIns="0" rtlCol="0" anchor="t"/>
          <a:lstStyle/>
          <a:p>
            <a:pPr indent="0" marL="0">
              <a:buNone/>
            </a:pPr>
            <a:r>
              <a:rPr lang="en-US" sz="1050" b="1" spc="200" kern="0" dirty="0">
                <a:solidFill>
                  <a:srgbClr val="1FB57C"/>
                </a:solidFill>
                <a:latin typeface="Arial" pitchFamily="34" charset="0"/>
                <a:ea typeface="Arial" pitchFamily="34" charset="-122"/>
                <a:cs typeface="Arial" pitchFamily="34" charset="-120"/>
              </a:rPr>
              <a:t>EPISODE 2 OF 8 · CH. I</a:t>
            </a:r>
            <a:endParaRPr lang="en-US" sz="1050" dirty="0"/>
          </a:p>
        </p:txBody>
      </p:sp>
      <p:pic>
        <p:nvPicPr>
          <p:cNvPr id="6" name="Image 3" descr="Dhaka Mini Market">    </p:cNvPr>
          <p:cNvPicPr>
            <a:picLocks noChangeAspect="1"/>
          </p:cNvPicPr>
          <p:nvPr/>
        </p:nvPicPr>
        <p:blipFill>
          <a:blip r:embed="rId4"/>
          <a:stretch>
            <a:fillRect/>
          </a:stretch>
        </p:blipFill>
        <p:spPr>
          <a:xfrm>
            <a:off x="548640" y="2670048"/>
            <a:ext cx="4598670" cy="424851"/>
          </a:xfrm>
          <a:prstGeom prst="rect">
            <a:avLst/>
          </a:prstGeom>
        </p:spPr>
      </p:pic>
      <p:sp>
        <p:nvSpPr>
          <p:cNvPr id="7" name="Text 1"/>
          <p:cNvSpPr txBox="1"/>
          <p:nvPr/>
        </p:nvSpPr>
        <p:spPr>
          <a:xfrm>
            <a:off x="548640" y="3794760"/>
            <a:ext cx="6949440" cy="1828800"/>
          </a:xfrm>
          <a:prstGeom prst="rect">
            <a:avLst/>
          </a:prstGeom>
          <a:noFill/>
          <a:ln/>
        </p:spPr>
        <p:txBody>
          <a:bodyPr wrap="square" lIns="0" tIns="0" rIns="0" bIns="0" rtlCol="0" anchor="t"/>
          <a:lstStyle/>
          <a:p>
            <a:pPr indent="0" marL="0">
              <a:spcAft>
                <a:spcPts val="600"/>
              </a:spcAft>
              <a:buNone/>
            </a:pPr>
            <a:r>
              <a:rPr lang="en-US" sz="1350" dirty="0">
                <a:solidFill>
                  <a:srgbClr val="F8EFDF"/>
                </a:solidFill>
                <a:latin typeface="Georgia" pitchFamily="34" charset="0"/>
                <a:ea typeface="Georgia" pitchFamily="34" charset="-122"/>
                <a:cs typeface="Georgia" pitchFamily="34" charset="-120"/>
              </a:rPr>
              <a:t>Apa’s world: the shutter up at seven, money heading home, the NO CREDIT sign. Apa sells the kilo to two corrupt cops for fifty thousand euros: fifty thousand alive is better than a hundred thousand dead. The Dragona beat Massimo and have him killed. Before he dies he talks about a “Moroccan” rider.</a:t>
            </a:r>
            <a:endParaRPr lang="en-US" sz="1350" dirty="0"/>
          </a:p>
        </p:txBody>
      </p:sp>
      <p:sp>
        <p:nvSpPr>
          <p:cNvPr id="8" name="Text 2"/>
          <p:cNvSpPr txBox="1"/>
          <p:nvPr/>
        </p:nvSpPr>
        <p:spPr>
          <a:xfrm>
            <a:off x="548640" y="5760720"/>
            <a:ext cx="6949440" cy="411480"/>
          </a:xfrm>
          <a:prstGeom prst="rect">
            <a:avLst/>
          </a:prstGeom>
          <a:noFill/>
          <a:ln/>
        </p:spPr>
        <p:txBody>
          <a:bodyPr wrap="square" lIns="0" tIns="0" rIns="0" bIns="0" rtlCol="0" anchor="t"/>
          <a:lstStyle/>
          <a:p>
            <a:pPr indent="0" marL="0">
              <a:buNone/>
            </a:pPr>
            <a:r>
              <a:rPr lang="en-US" sz="900" b="1" spc="150" kern="0" dirty="0">
                <a:solidFill>
                  <a:srgbClr val="B9ABA3"/>
                </a:solidFill>
                <a:latin typeface="Arial" pitchFamily="34" charset="0"/>
                <a:ea typeface="Arial" pitchFamily="34" charset="-122"/>
                <a:cs typeface="Arial" pitchFamily="34" charset="-120"/>
              </a:rPr>
              <a:t>ENDS ON  </a:t>
            </a:r>
            <a:pPr indent="0" marL="0">
              <a:buNone/>
            </a:pPr>
            <a:r>
              <a:rPr lang="en-US" sz="1400" i="1" dirty="0">
                <a:solidFill>
                  <a:srgbClr val="F8EFDF"/>
                </a:solidFill>
                <a:latin typeface="Georgia" pitchFamily="34" charset="0"/>
                <a:ea typeface="Georgia" pitchFamily="34" charset="-122"/>
                <a:cs typeface="Georgia" pitchFamily="34" charset="-120"/>
              </a:rPr>
              <a:t>The Dragona know they’re looking for a rider.</a:t>
            </a:r>
            <a:endParaRPr lang="en-US" sz="900" dirty="0"/>
          </a:p>
        </p:txBody>
      </p:sp>
      <p:sp>
        <p:nvSpPr>
          <p:cNvPr id="9" name="Shape 3"/>
          <p:cNvSpPr/>
          <p:nvPr/>
        </p:nvSpPr>
        <p:spPr>
          <a:xfrm>
            <a:off x="7955280" y="3794760"/>
            <a:ext cx="3687775" cy="777240"/>
          </a:xfrm>
          <a:prstGeom prst="roundRect">
            <a:avLst>
              <a:gd name="adj" fmla="val 14118"/>
            </a:avLst>
          </a:prstGeom>
          <a:solidFill>
            <a:srgbClr val="211A26"/>
          </a:solidFill>
          <a:ln w="9525">
            <a:solidFill>
              <a:srgbClr val="3B2D3F"/>
            </a:solidFill>
            <a:prstDash val="solid"/>
          </a:ln>
        </p:spPr>
      </p:sp>
      <p:sp>
        <p:nvSpPr>
          <p:cNvPr id="10" name="Shape 4"/>
          <p:cNvSpPr/>
          <p:nvPr/>
        </p:nvSpPr>
        <p:spPr>
          <a:xfrm>
            <a:off x="8092440" y="3977640"/>
            <a:ext cx="411480" cy="411480"/>
          </a:xfrm>
          <a:prstGeom prst="roundRect">
            <a:avLst>
              <a:gd name="adj" fmla="val 22222"/>
            </a:avLst>
          </a:prstGeom>
          <a:solidFill>
            <a:srgbClr val="1FB57C"/>
          </a:solidFill>
          <a:ln w="12700">
            <a:solidFill>
              <a:srgbClr val="1FB57C"/>
            </a:solidFill>
            <a:prstDash val="solid"/>
          </a:ln>
        </p:spPr>
      </p:sp>
      <p:sp>
        <p:nvSpPr>
          <p:cNvPr id="11" name="Text 5"/>
          <p:cNvSpPr txBox="1"/>
          <p:nvPr/>
        </p:nvSpPr>
        <p:spPr>
          <a:xfrm>
            <a:off x="8092440" y="3977640"/>
            <a:ext cx="411480" cy="411480"/>
          </a:xfrm>
          <a:prstGeom prst="rect">
            <a:avLst/>
          </a:prstGeom>
          <a:noFill/>
          <a:ln/>
        </p:spPr>
        <p:txBody>
          <a:bodyPr wrap="square" lIns="0" tIns="0" rIns="0" bIns="0" rtlCol="0" anchor="ctr"/>
          <a:lstStyle/>
          <a:p>
            <a:pPr algn="ctr" indent="0" marL="0">
              <a:buNone/>
            </a:pPr>
            <a:r>
              <a:rPr lang="en-US" sz="1500" b="1" dirty="0">
                <a:solidFill>
                  <a:srgbClr val="1B120A"/>
                </a:solidFill>
                <a:latin typeface="Arial" pitchFamily="34" charset="0"/>
                <a:ea typeface="Arial" pitchFamily="34" charset="-122"/>
                <a:cs typeface="Arial" pitchFamily="34" charset="-120"/>
              </a:rPr>
              <a:t>R</a:t>
            </a:r>
            <a:endParaRPr lang="en-US" sz="1500" dirty="0"/>
          </a:p>
        </p:txBody>
      </p:sp>
      <p:sp>
        <p:nvSpPr>
          <p:cNvPr id="12" name="Text 6"/>
          <p:cNvSpPr txBox="1"/>
          <p:nvPr/>
        </p:nvSpPr>
        <p:spPr>
          <a:xfrm>
            <a:off x="8641080" y="3941064"/>
            <a:ext cx="2864815" cy="502920"/>
          </a:xfrm>
          <a:prstGeom prst="rect">
            <a:avLst/>
          </a:prstGeom>
          <a:noFill/>
          <a:ln/>
        </p:spPr>
        <p:txBody>
          <a:bodyPr wrap="square" lIns="0" tIns="0" rIns="0" bIns="0" rtlCol="0" anchor="ctr"/>
          <a:lstStyle/>
          <a:p>
            <a:pPr indent="0" marL="0">
              <a:spcAft>
                <a:spcPts val="600"/>
              </a:spcAft>
              <a:buNone/>
            </a:pPr>
            <a:r>
              <a:rPr lang="en-US" sz="1100" dirty="0">
                <a:solidFill>
                  <a:srgbClr val="F8EFDF"/>
                </a:solidFill>
                <a:latin typeface="Arial" pitchFamily="34" charset="0"/>
                <a:ea typeface="Arial" pitchFamily="34" charset="-122"/>
                <a:cs typeface="Arial" pitchFamily="34" charset="-120"/>
              </a:rPr>
              <a:t>Money transfer · €50,000 stays in Rome</a:t>
            </a:r>
            <a:endParaRPr lang="en-US" sz="1100" dirty="0"/>
          </a:p>
        </p:txBody>
      </p:sp>
      <p:sp>
        <p:nvSpPr>
          <p:cNvPr id="13" name="Shape 7"/>
          <p:cNvSpPr/>
          <p:nvPr/>
        </p:nvSpPr>
        <p:spPr>
          <a:xfrm>
            <a:off x="7955280" y="4754880"/>
            <a:ext cx="3687775" cy="1371600"/>
          </a:xfrm>
          <a:prstGeom prst="roundRect">
            <a:avLst>
              <a:gd name="adj" fmla="val 2667"/>
            </a:avLst>
          </a:prstGeom>
          <a:solidFill>
            <a:srgbClr val="1A1420"/>
          </a:solidFill>
          <a:ln w="12700">
            <a:solidFill>
              <a:srgbClr val="1A1420"/>
            </a:solidFill>
            <a:prstDash val="solid"/>
          </a:ln>
        </p:spPr>
      </p:sp>
      <p:sp>
        <p:nvSpPr>
          <p:cNvPr id="14" name="Text 8"/>
          <p:cNvSpPr txBox="1"/>
          <p:nvPr/>
        </p:nvSpPr>
        <p:spPr>
          <a:xfrm>
            <a:off x="8138160" y="4892040"/>
            <a:ext cx="3322015" cy="292608"/>
          </a:xfrm>
          <a:prstGeom prst="rect">
            <a:avLst/>
          </a:prstGeom>
          <a:noFill/>
          <a:ln/>
        </p:spPr>
        <p:txBody>
          <a:bodyPr wrap="square" lIns="0" tIns="0" rIns="0" bIns="0" rtlCol="0" anchor="t"/>
          <a:lstStyle/>
          <a:p>
            <a:pPr indent="0" marL="0">
              <a:buNone/>
            </a:pPr>
            <a:r>
              <a:rPr lang="en-US" sz="900" b="1" spc="200" kern="0" dirty="0">
                <a:solidFill>
                  <a:srgbClr val="1FB57C"/>
                </a:solidFill>
                <a:latin typeface="Arial" pitchFamily="34" charset="0"/>
                <a:ea typeface="Arial" pitchFamily="34" charset="-122"/>
                <a:cs typeface="Arial" pitchFamily="34" charset="-120"/>
              </a:rPr>
              <a:t>NEW FOR THE SERIES</a:t>
            </a:r>
            <a:endParaRPr lang="en-US" sz="900" dirty="0"/>
          </a:p>
        </p:txBody>
      </p:sp>
      <p:sp>
        <p:nvSpPr>
          <p:cNvPr id="15" name="Text 9"/>
          <p:cNvSpPr txBox="1"/>
          <p:nvPr/>
        </p:nvSpPr>
        <p:spPr>
          <a:xfrm>
            <a:off x="8138160" y="5166360"/>
            <a:ext cx="3322015" cy="914400"/>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The Dragona’s hunt begins in the kebab shops and bars of East Rome.</a:t>
            </a:r>
            <a:endParaRPr lang="en-US" sz="12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38.jpg">    </p:cNvPr>
          <p:cNvPicPr>
            <a:picLocks noChangeAspect="1"/>
          </p:cNvPicPr>
          <p:nvPr/>
        </p:nvPicPr>
        <p:blipFill>
          <a:blip r:embed="rId1"/>
          <a:stretch>
            <a:fillRect/>
          </a:stretch>
        </p:blipFill>
        <p:spPr>
          <a:xfrm>
            <a:off x="0" y="152400"/>
            <a:ext cx="12191695" cy="3429000"/>
          </a:xfrm>
          <a:prstGeom prst="rect">
            <a:avLst/>
          </a:prstGeom>
        </p:spPr>
      </p:pic>
      <p:pic>
        <p:nvPicPr>
          <p:cNvPr id="3" name="Image 1" descr="/private/tmp/claude-501/-Users-scognamiglio-Asteroid/c802be49-0e67-4e37-9766-d69f41363cb4/scratchpad/deck/out_en/gen/g-bottom.png">    </p:cNvPr>
          <p:cNvPicPr>
            <a:picLocks noChangeAspect="1"/>
          </p:cNvPicPr>
          <p:nvPr/>
        </p:nvPicPr>
        <p:blipFill>
          <a:blip r:embed="rId2"/>
          <a:stretch>
            <a:fillRect/>
          </a:stretch>
        </p:blipFill>
        <p:spPr>
          <a:xfrm>
            <a:off x="0" y="152400"/>
            <a:ext cx="12191695" cy="3429000"/>
          </a:xfrm>
          <a:prstGeom prst="rect">
            <a:avLst/>
          </a:prstGeom>
        </p:spPr>
      </p:pic>
      <p:pic>
        <p:nvPicPr>
          <p:cNvPr id="4" name="Image 2" descr="Episode 3">    </p:cNvPr>
          <p:cNvPicPr>
            <a:picLocks noChangeAspect="1"/>
          </p:cNvPicPr>
          <p:nvPr/>
        </p:nvPicPr>
        <p:blipFill>
          <a:blip r:embed="rId3"/>
          <a:stretch>
            <a:fillRect/>
          </a:stretch>
        </p:blipFill>
        <p:spPr>
          <a:xfrm>
            <a:off x="548640" y="1143000"/>
            <a:ext cx="433804" cy="745807"/>
          </a:xfrm>
          <a:prstGeom prst="rect">
            <a:avLst/>
          </a:prstGeom>
        </p:spPr>
      </p:pic>
      <p:sp>
        <p:nvSpPr>
          <p:cNvPr id="5" name="Text 0"/>
          <p:cNvSpPr txBox="1"/>
          <p:nvPr/>
        </p:nvSpPr>
        <p:spPr>
          <a:xfrm>
            <a:off x="548640" y="2377440"/>
            <a:ext cx="7315200" cy="292608"/>
          </a:xfrm>
          <a:prstGeom prst="rect">
            <a:avLst/>
          </a:prstGeom>
          <a:noFill/>
          <a:ln/>
        </p:spPr>
        <p:txBody>
          <a:bodyPr wrap="square" lIns="0" tIns="0" rIns="0" bIns="0" rtlCol="0" anchor="t"/>
          <a:lstStyle/>
          <a:p>
            <a:pPr indent="0" marL="0">
              <a:buNone/>
            </a:pPr>
            <a:r>
              <a:rPr lang="en-US" sz="1050" b="1" spc="200" kern="0" dirty="0">
                <a:solidFill>
                  <a:srgbClr val="FF4F8B"/>
                </a:solidFill>
                <a:latin typeface="Arial" pitchFamily="34" charset="0"/>
                <a:ea typeface="Arial" pitchFamily="34" charset="-122"/>
                <a:cs typeface="Arial" pitchFamily="34" charset="-120"/>
              </a:rPr>
              <a:t>EPISODE 3 OF 8 · CH. II</a:t>
            </a:r>
            <a:endParaRPr lang="en-US" sz="1050" dirty="0"/>
          </a:p>
        </p:txBody>
      </p:sp>
      <p:pic>
        <p:nvPicPr>
          <p:cNvPr id="6" name="Image 3" descr="The Workshop">    </p:cNvPr>
          <p:cNvPicPr>
            <a:picLocks noChangeAspect="1"/>
          </p:cNvPicPr>
          <p:nvPr/>
        </p:nvPicPr>
        <p:blipFill>
          <a:blip r:embed="rId4"/>
          <a:stretch>
            <a:fillRect/>
          </a:stretch>
        </p:blipFill>
        <p:spPr>
          <a:xfrm>
            <a:off x="548640" y="2670048"/>
            <a:ext cx="4598670" cy="424851"/>
          </a:xfrm>
          <a:prstGeom prst="rect">
            <a:avLst/>
          </a:prstGeom>
        </p:spPr>
      </p:pic>
      <p:sp>
        <p:nvSpPr>
          <p:cNvPr id="7" name="Text 1"/>
          <p:cNvSpPr txBox="1"/>
          <p:nvPr/>
        </p:nvSpPr>
        <p:spPr>
          <a:xfrm>
            <a:off x="548640" y="3794760"/>
            <a:ext cx="6949440" cy="1828800"/>
          </a:xfrm>
          <a:prstGeom prst="rect">
            <a:avLst/>
          </a:prstGeom>
          <a:noFill/>
          <a:ln/>
        </p:spPr>
        <p:txBody>
          <a:bodyPr wrap="square" lIns="0" tIns="0" rIns="0" bIns="0" rtlCol="0" anchor="t"/>
          <a:lstStyle/>
          <a:p>
            <a:pPr indent="0" marL="0">
              <a:spcAft>
                <a:spcPts val="600"/>
              </a:spcAft>
              <a:buNone/>
            </a:pPr>
            <a:r>
              <a:rPr lang="en-US" sz="1350" dirty="0">
                <a:solidFill>
                  <a:srgbClr val="F8EFDF"/>
                </a:solidFill>
                <a:latin typeface="Georgia" pitchFamily="34" charset="0"/>
                <a:ea typeface="Georgia" pitchFamily="34" charset="-122"/>
                <a:cs typeface="Georgia" pitchFamily="34" charset="-120"/>
              </a:rPr>
              <a:t>The money doesn’t go back to Bangladesh. The Gang rents the Officina Romanelli in Ponte di Nona and rebuilds the bikes: boosted batteries, motors hidden in the hubs, thermal bags with false bottoms. Then the guns arrive. Apa closes her ledger and thinks of the Ratargul forest.</a:t>
            </a:r>
            <a:endParaRPr lang="en-US" sz="1350" dirty="0"/>
          </a:p>
        </p:txBody>
      </p:sp>
      <p:sp>
        <p:nvSpPr>
          <p:cNvPr id="8" name="Text 2"/>
          <p:cNvSpPr txBox="1"/>
          <p:nvPr/>
        </p:nvSpPr>
        <p:spPr>
          <a:xfrm>
            <a:off x="548640" y="5760720"/>
            <a:ext cx="6949440" cy="411480"/>
          </a:xfrm>
          <a:prstGeom prst="rect">
            <a:avLst/>
          </a:prstGeom>
          <a:noFill/>
          <a:ln/>
        </p:spPr>
        <p:txBody>
          <a:bodyPr wrap="square" lIns="0" tIns="0" rIns="0" bIns="0" rtlCol="0" anchor="t"/>
          <a:lstStyle/>
          <a:p>
            <a:pPr indent="0" marL="0">
              <a:buNone/>
            </a:pPr>
            <a:r>
              <a:rPr lang="en-US" sz="900" b="1" spc="150" kern="0" dirty="0">
                <a:solidFill>
                  <a:srgbClr val="B9ABA3"/>
                </a:solidFill>
                <a:latin typeface="Arial" pitchFamily="34" charset="0"/>
                <a:ea typeface="Arial" pitchFamily="34" charset="-122"/>
                <a:cs typeface="Arial" pitchFamily="34" charset="-120"/>
              </a:rPr>
              <a:t>ENDS ON  </a:t>
            </a:r>
            <a:pPr indent="0" marL="0">
              <a:buNone/>
            </a:pPr>
            <a:r>
              <a:rPr lang="en-US" sz="1400" i="1" dirty="0">
                <a:solidFill>
                  <a:srgbClr val="F8EFDF"/>
                </a:solidFill>
                <a:latin typeface="Georgia" pitchFamily="34" charset="0"/>
                <a:ea typeface="Georgia" pitchFamily="34" charset="-122"/>
                <a:cs typeface="Georgia" pitchFamily="34" charset="-120"/>
              </a:rPr>
              <a:t>The bikes ready and a tip about Via Giulia.</a:t>
            </a:r>
            <a:endParaRPr lang="en-US" sz="900" dirty="0"/>
          </a:p>
        </p:txBody>
      </p:sp>
      <p:sp>
        <p:nvSpPr>
          <p:cNvPr id="9" name="Shape 3"/>
          <p:cNvSpPr/>
          <p:nvPr/>
        </p:nvSpPr>
        <p:spPr>
          <a:xfrm>
            <a:off x="7955280" y="3794760"/>
            <a:ext cx="3687775" cy="777240"/>
          </a:xfrm>
          <a:prstGeom prst="roundRect">
            <a:avLst>
              <a:gd name="adj" fmla="val 14118"/>
            </a:avLst>
          </a:prstGeom>
          <a:solidFill>
            <a:srgbClr val="211A26"/>
          </a:solidFill>
          <a:ln w="9525">
            <a:solidFill>
              <a:srgbClr val="3B2D3F"/>
            </a:solidFill>
            <a:prstDash val="solid"/>
          </a:ln>
        </p:spPr>
      </p:sp>
      <p:sp>
        <p:nvSpPr>
          <p:cNvPr id="10" name="Shape 4"/>
          <p:cNvSpPr/>
          <p:nvPr/>
        </p:nvSpPr>
        <p:spPr>
          <a:xfrm>
            <a:off x="8092440" y="3977640"/>
            <a:ext cx="411480" cy="411480"/>
          </a:xfrm>
          <a:prstGeom prst="roundRect">
            <a:avLst>
              <a:gd name="adj" fmla="val 22222"/>
            </a:avLst>
          </a:prstGeom>
          <a:solidFill>
            <a:srgbClr val="FF4F8B"/>
          </a:solidFill>
          <a:ln w="12700">
            <a:solidFill>
              <a:srgbClr val="FF4F8B"/>
            </a:solidFill>
            <a:prstDash val="solid"/>
          </a:ln>
        </p:spPr>
      </p:sp>
      <p:sp>
        <p:nvSpPr>
          <p:cNvPr id="11" name="Text 5"/>
          <p:cNvSpPr txBox="1"/>
          <p:nvPr/>
        </p:nvSpPr>
        <p:spPr>
          <a:xfrm>
            <a:off x="8092440" y="3977640"/>
            <a:ext cx="411480" cy="411480"/>
          </a:xfrm>
          <a:prstGeom prst="rect">
            <a:avLst/>
          </a:prstGeom>
          <a:noFill/>
          <a:ln/>
        </p:spPr>
        <p:txBody>
          <a:bodyPr wrap="square" lIns="0" tIns="0" rIns="0" bIns="0" rtlCol="0" anchor="ctr"/>
          <a:lstStyle/>
          <a:p>
            <a:pPr algn="ctr" indent="0" marL="0">
              <a:buNone/>
            </a:pPr>
            <a:r>
              <a:rPr lang="en-US" sz="1500" b="1" dirty="0">
                <a:solidFill>
                  <a:srgbClr val="1B120A"/>
                </a:solidFill>
                <a:latin typeface="Arial" pitchFamily="34" charset="0"/>
                <a:ea typeface="Arial" pitchFamily="34" charset="-122"/>
                <a:cs typeface="Arial" pitchFamily="34" charset="-120"/>
              </a:rPr>
              <a:t>@</a:t>
            </a:r>
            <a:endParaRPr lang="en-US" sz="1500" dirty="0"/>
          </a:p>
        </p:txBody>
      </p:sp>
      <p:sp>
        <p:nvSpPr>
          <p:cNvPr id="12" name="Text 6"/>
          <p:cNvSpPr txBox="1"/>
          <p:nvPr/>
        </p:nvSpPr>
        <p:spPr>
          <a:xfrm>
            <a:off x="8641080" y="3941064"/>
            <a:ext cx="2864815" cy="502920"/>
          </a:xfrm>
          <a:prstGeom prst="rect">
            <a:avLst/>
          </a:prstGeom>
          <a:noFill/>
          <a:ln/>
        </p:spPr>
        <p:txBody>
          <a:bodyPr wrap="square" lIns="0" tIns="0" rIns="0" bIns="0" rtlCol="0" anchor="ctr"/>
          <a:lstStyle/>
          <a:p>
            <a:pPr indent="0" marL="0">
              <a:spcAft>
                <a:spcPts val="600"/>
              </a:spcAft>
              <a:buNone/>
            </a:pPr>
            <a:r>
              <a:rPr lang="en-US" sz="1100" dirty="0">
                <a:solidFill>
                  <a:srgbClr val="F8EFDF"/>
                </a:solidFill>
                <a:latin typeface="Arial" pitchFamily="34" charset="0"/>
                <a:ea typeface="Arial" pitchFamily="34" charset="-122"/>
                <a:cs typeface="Arial" pitchFamily="34" charset="-120"/>
              </a:rPr>
              <a:t>@bengalboy.it · 1,240 followers</a:t>
            </a:r>
            <a:endParaRPr lang="en-US" sz="1100" dirty="0"/>
          </a:p>
        </p:txBody>
      </p:sp>
      <p:sp>
        <p:nvSpPr>
          <p:cNvPr id="13" name="Shape 7"/>
          <p:cNvSpPr/>
          <p:nvPr/>
        </p:nvSpPr>
        <p:spPr>
          <a:xfrm>
            <a:off x="7955280" y="4754880"/>
            <a:ext cx="3687775" cy="1371600"/>
          </a:xfrm>
          <a:prstGeom prst="roundRect">
            <a:avLst>
              <a:gd name="adj" fmla="val 2667"/>
            </a:avLst>
          </a:prstGeom>
          <a:solidFill>
            <a:srgbClr val="1A1420"/>
          </a:solidFill>
          <a:ln w="12700">
            <a:solidFill>
              <a:srgbClr val="1A1420"/>
            </a:solidFill>
            <a:prstDash val="solid"/>
          </a:ln>
        </p:spPr>
      </p:sp>
      <p:sp>
        <p:nvSpPr>
          <p:cNvPr id="14" name="Text 8"/>
          <p:cNvSpPr txBox="1"/>
          <p:nvPr/>
        </p:nvSpPr>
        <p:spPr>
          <a:xfrm>
            <a:off x="8138160" y="4892040"/>
            <a:ext cx="3322015" cy="292608"/>
          </a:xfrm>
          <a:prstGeom prst="rect">
            <a:avLst/>
          </a:prstGeom>
          <a:noFill/>
          <a:ln/>
        </p:spPr>
        <p:txBody>
          <a:bodyPr wrap="square" lIns="0" tIns="0" rIns="0" bIns="0" rtlCol="0" anchor="t"/>
          <a:lstStyle/>
          <a:p>
            <a:pPr indent="0" marL="0">
              <a:buNone/>
            </a:pPr>
            <a:r>
              <a:rPr lang="en-US" sz="900" b="1" spc="200" kern="0" dirty="0">
                <a:solidFill>
                  <a:srgbClr val="FF4F8B"/>
                </a:solidFill>
                <a:latin typeface="Arial" pitchFamily="34" charset="0"/>
                <a:ea typeface="Arial" pitchFamily="34" charset="-122"/>
                <a:cs typeface="Arial" pitchFamily="34" charset="-120"/>
              </a:rPr>
              <a:t>NEW FOR THE SERIES</a:t>
            </a:r>
            <a:endParaRPr lang="en-US" sz="900" dirty="0"/>
          </a:p>
        </p:txBody>
      </p:sp>
      <p:sp>
        <p:nvSpPr>
          <p:cNvPr id="15" name="Text 9"/>
          <p:cNvSpPr txBox="1"/>
          <p:nvPr/>
        </p:nvSpPr>
        <p:spPr>
          <a:xfrm>
            <a:off x="8138160" y="5166360"/>
            <a:ext cx="3322015" cy="914400"/>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The first test robbery, no cameras. Nab opens @bengalboy.it.</a:t>
            </a:r>
            <a:endParaRPr lang="en-US" sz="12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39.jpg">    </p:cNvPr>
          <p:cNvPicPr>
            <a:picLocks noChangeAspect="1"/>
          </p:cNvPicPr>
          <p:nvPr/>
        </p:nvPicPr>
        <p:blipFill>
          <a:blip r:embed="rId1"/>
          <a:stretch>
            <a:fillRect/>
          </a:stretch>
        </p:blipFill>
        <p:spPr>
          <a:xfrm>
            <a:off x="0" y="152400"/>
            <a:ext cx="12191695" cy="3429000"/>
          </a:xfrm>
          <a:prstGeom prst="rect">
            <a:avLst/>
          </a:prstGeom>
        </p:spPr>
      </p:pic>
      <p:pic>
        <p:nvPicPr>
          <p:cNvPr id="3" name="Image 1" descr="/private/tmp/claude-501/-Users-scognamiglio-Asteroid/c802be49-0e67-4e37-9766-d69f41363cb4/scratchpad/deck/out_en/gen/g-bottom.png">    </p:cNvPr>
          <p:cNvPicPr>
            <a:picLocks noChangeAspect="1"/>
          </p:cNvPicPr>
          <p:nvPr/>
        </p:nvPicPr>
        <p:blipFill>
          <a:blip r:embed="rId2"/>
          <a:stretch>
            <a:fillRect/>
          </a:stretch>
        </p:blipFill>
        <p:spPr>
          <a:xfrm>
            <a:off x="0" y="152400"/>
            <a:ext cx="12191695" cy="3429000"/>
          </a:xfrm>
          <a:prstGeom prst="rect">
            <a:avLst/>
          </a:prstGeom>
        </p:spPr>
      </p:pic>
      <p:pic>
        <p:nvPicPr>
          <p:cNvPr id="4" name="Image 2" descr="Episode 4">    </p:cNvPr>
          <p:cNvPicPr>
            <a:picLocks noChangeAspect="1"/>
          </p:cNvPicPr>
          <p:nvPr/>
        </p:nvPicPr>
        <p:blipFill>
          <a:blip r:embed="rId3"/>
          <a:stretch>
            <a:fillRect/>
          </a:stretch>
        </p:blipFill>
        <p:spPr>
          <a:xfrm>
            <a:off x="548640" y="1143000"/>
            <a:ext cx="332006" cy="745807"/>
          </a:xfrm>
          <a:prstGeom prst="rect">
            <a:avLst/>
          </a:prstGeom>
        </p:spPr>
      </p:pic>
      <p:sp>
        <p:nvSpPr>
          <p:cNvPr id="5" name="Text 0"/>
          <p:cNvSpPr txBox="1"/>
          <p:nvPr/>
        </p:nvSpPr>
        <p:spPr>
          <a:xfrm>
            <a:off x="548640" y="2377440"/>
            <a:ext cx="7315200" cy="292608"/>
          </a:xfrm>
          <a:prstGeom prst="rect">
            <a:avLst/>
          </a:prstGeom>
          <a:noFill/>
          <a:ln/>
        </p:spPr>
        <p:txBody>
          <a:bodyPr wrap="square" lIns="0" tIns="0" rIns="0" bIns="0" rtlCol="0" anchor="t"/>
          <a:lstStyle/>
          <a:p>
            <a:pPr indent="0" marL="0">
              <a:buNone/>
            </a:pPr>
            <a:r>
              <a:rPr lang="en-US" sz="1050" b="1" spc="200" kern="0" dirty="0">
                <a:solidFill>
                  <a:srgbClr val="F0462F"/>
                </a:solidFill>
                <a:latin typeface="Arial" pitchFamily="34" charset="0"/>
                <a:ea typeface="Arial" pitchFamily="34" charset="-122"/>
                <a:cs typeface="Arial" pitchFamily="34" charset="-120"/>
              </a:rPr>
              <a:t>EPISODE 4 OF 8 · CHS. III–IV</a:t>
            </a:r>
            <a:endParaRPr lang="en-US" sz="1050" dirty="0"/>
          </a:p>
        </p:txBody>
      </p:sp>
      <p:pic>
        <p:nvPicPr>
          <p:cNvPr id="6" name="Image 3" descr="Live">    </p:cNvPr>
          <p:cNvPicPr>
            <a:picLocks noChangeAspect="1"/>
          </p:cNvPicPr>
          <p:nvPr/>
        </p:nvPicPr>
        <p:blipFill>
          <a:blip r:embed="rId4"/>
          <a:stretch>
            <a:fillRect/>
          </a:stretch>
        </p:blipFill>
        <p:spPr>
          <a:xfrm>
            <a:off x="548640" y="2670048"/>
            <a:ext cx="4598670" cy="424851"/>
          </a:xfrm>
          <a:prstGeom prst="rect">
            <a:avLst/>
          </a:prstGeom>
        </p:spPr>
      </p:pic>
      <p:sp>
        <p:nvSpPr>
          <p:cNvPr id="7" name="Text 1"/>
          <p:cNvSpPr txBox="1"/>
          <p:nvPr/>
        </p:nvSpPr>
        <p:spPr>
          <a:xfrm>
            <a:off x="548640" y="3794760"/>
            <a:ext cx="6949440" cy="1828800"/>
          </a:xfrm>
          <a:prstGeom prst="rect">
            <a:avLst/>
          </a:prstGeom>
          <a:noFill/>
          <a:ln/>
        </p:spPr>
        <p:txBody>
          <a:bodyPr wrap="square" lIns="0" tIns="0" rIns="0" bIns="0" rtlCol="0" anchor="t"/>
          <a:lstStyle/>
          <a:p>
            <a:pPr indent="0" marL="0">
              <a:spcAft>
                <a:spcPts val="600"/>
              </a:spcAft>
              <a:buNone/>
            </a:pPr>
            <a:r>
              <a:rPr lang="en-US" sz="1350" dirty="0">
                <a:solidFill>
                  <a:srgbClr val="F8EFDF"/>
                </a:solidFill>
                <a:latin typeface="Georgia" pitchFamily="34" charset="0"/>
                <a:ea typeface="Georgia" pitchFamily="34" charset="-122"/>
                <a:cs typeface="Georgia" pitchFamily="34" charset="-120"/>
              </a:rPr>
              <a:t>Via Giulia, Friday night. “Delivery for Avedisian.” Nab goes live at 11:03 p.m., with Tumi Amar playing underneath. Rash throws punches looking into the lens, Ibrahim opens the green cash box: eighty-five thousand euros. Then the three race along the Lungotevere, singing. Within four minutes the algorithm goes crazy.</a:t>
            </a:r>
            <a:endParaRPr lang="en-US" sz="1350" dirty="0"/>
          </a:p>
        </p:txBody>
      </p:sp>
      <p:sp>
        <p:nvSpPr>
          <p:cNvPr id="8" name="Text 2"/>
          <p:cNvSpPr txBox="1"/>
          <p:nvPr/>
        </p:nvSpPr>
        <p:spPr>
          <a:xfrm>
            <a:off x="548640" y="5760720"/>
            <a:ext cx="6949440" cy="411480"/>
          </a:xfrm>
          <a:prstGeom prst="rect">
            <a:avLst/>
          </a:prstGeom>
          <a:noFill/>
          <a:ln/>
        </p:spPr>
        <p:txBody>
          <a:bodyPr wrap="square" lIns="0" tIns="0" rIns="0" bIns="0" rtlCol="0" anchor="t"/>
          <a:lstStyle/>
          <a:p>
            <a:pPr indent="0" marL="0">
              <a:buNone/>
            </a:pPr>
            <a:r>
              <a:rPr lang="en-US" sz="900" b="1" spc="150" kern="0" dirty="0">
                <a:solidFill>
                  <a:srgbClr val="B9ABA3"/>
                </a:solidFill>
                <a:latin typeface="Arial" pitchFamily="34" charset="0"/>
                <a:ea typeface="Arial" pitchFamily="34" charset="-122"/>
                <a:cs typeface="Arial" pitchFamily="34" charset="-120"/>
              </a:rPr>
              <a:t>ENDS ON  </a:t>
            </a:r>
            <a:pPr indent="0" marL="0">
              <a:buNone/>
            </a:pPr>
            <a:r>
              <a:rPr lang="en-US" sz="1400" i="1" dirty="0">
                <a:solidFill>
                  <a:srgbClr val="F8EFDF"/>
                </a:solidFill>
                <a:latin typeface="Georgia" pitchFamily="34" charset="0"/>
                <a:ea typeface="Georgia" pitchFamily="34" charset="-122"/>
                <a:cs typeface="Georgia" pitchFamily="34" charset="-120"/>
              </a:rPr>
              <a:t>“Soon brother, soon.”</a:t>
            </a:r>
            <a:endParaRPr lang="en-US" sz="900" dirty="0"/>
          </a:p>
        </p:txBody>
      </p:sp>
      <p:sp>
        <p:nvSpPr>
          <p:cNvPr id="9" name="Shape 3"/>
          <p:cNvSpPr/>
          <p:nvPr/>
        </p:nvSpPr>
        <p:spPr>
          <a:xfrm>
            <a:off x="7955280" y="3794760"/>
            <a:ext cx="3687775" cy="777240"/>
          </a:xfrm>
          <a:prstGeom prst="roundRect">
            <a:avLst>
              <a:gd name="adj" fmla="val 14118"/>
            </a:avLst>
          </a:prstGeom>
          <a:solidFill>
            <a:srgbClr val="211A26"/>
          </a:solidFill>
          <a:ln w="9525">
            <a:solidFill>
              <a:srgbClr val="3B2D3F"/>
            </a:solidFill>
            <a:prstDash val="solid"/>
          </a:ln>
        </p:spPr>
      </p:sp>
      <p:sp>
        <p:nvSpPr>
          <p:cNvPr id="10" name="Shape 4"/>
          <p:cNvSpPr/>
          <p:nvPr/>
        </p:nvSpPr>
        <p:spPr>
          <a:xfrm>
            <a:off x="8092440" y="3977640"/>
            <a:ext cx="411480" cy="411480"/>
          </a:xfrm>
          <a:prstGeom prst="roundRect">
            <a:avLst>
              <a:gd name="adj" fmla="val 22222"/>
            </a:avLst>
          </a:prstGeom>
          <a:solidFill>
            <a:srgbClr val="F0462F"/>
          </a:solidFill>
          <a:ln w="12700">
            <a:solidFill>
              <a:srgbClr val="F0462F"/>
            </a:solidFill>
            <a:prstDash val="solid"/>
          </a:ln>
        </p:spPr>
      </p:sp>
      <p:sp>
        <p:nvSpPr>
          <p:cNvPr id="11" name="Text 5"/>
          <p:cNvSpPr txBox="1"/>
          <p:nvPr/>
        </p:nvSpPr>
        <p:spPr>
          <a:xfrm>
            <a:off x="8092440" y="3977640"/>
            <a:ext cx="411480" cy="411480"/>
          </a:xfrm>
          <a:prstGeom prst="rect">
            <a:avLst/>
          </a:prstGeom>
          <a:noFill/>
          <a:ln/>
        </p:spPr>
        <p:txBody>
          <a:bodyPr wrap="square" lIns="0" tIns="0" rIns="0" bIns="0" rtlCol="0" anchor="ctr"/>
          <a:lstStyle/>
          <a:p>
            <a:pPr algn="ctr" indent="0" marL="0">
              <a:buNone/>
            </a:pPr>
            <a:r>
              <a:rPr lang="en-US" sz="1500" b="1" dirty="0">
                <a:solidFill>
                  <a:srgbClr val="1B120A"/>
                </a:solidFill>
                <a:latin typeface="Arial" pitchFamily="34" charset="0"/>
                <a:ea typeface="Arial" pitchFamily="34" charset="-122"/>
                <a:cs typeface="Arial" pitchFamily="34" charset="-120"/>
              </a:rPr>
              <a:t>@</a:t>
            </a:r>
            <a:endParaRPr lang="en-US" sz="1500" dirty="0"/>
          </a:p>
        </p:txBody>
      </p:sp>
      <p:sp>
        <p:nvSpPr>
          <p:cNvPr id="12" name="Text 6"/>
          <p:cNvSpPr txBox="1"/>
          <p:nvPr/>
        </p:nvSpPr>
        <p:spPr>
          <a:xfrm>
            <a:off x="8641080" y="3941064"/>
            <a:ext cx="2864815" cy="502920"/>
          </a:xfrm>
          <a:prstGeom prst="rect">
            <a:avLst/>
          </a:prstGeom>
          <a:noFill/>
          <a:ln/>
        </p:spPr>
        <p:txBody>
          <a:bodyPr wrap="square" lIns="0" tIns="0" rIns="0" bIns="0" rtlCol="0" anchor="ctr"/>
          <a:lstStyle/>
          <a:p>
            <a:pPr indent="0" marL="0">
              <a:spcAft>
                <a:spcPts val="600"/>
              </a:spcAft>
              <a:buNone/>
            </a:pPr>
            <a:r>
              <a:rPr lang="en-US" sz="1100" dirty="0">
                <a:solidFill>
                  <a:srgbClr val="F8EFDF"/>
                </a:solidFill>
                <a:latin typeface="Arial" pitchFamily="34" charset="0"/>
                <a:ea typeface="Arial" pitchFamily="34" charset="-122"/>
                <a:cs typeface="Arial" pitchFamily="34" charset="-120"/>
              </a:rPr>
              <a:t>@bengalboy.it · live · 26,000 followers</a:t>
            </a:r>
            <a:endParaRPr lang="en-US" sz="1100" dirty="0"/>
          </a:p>
        </p:txBody>
      </p:sp>
      <p:sp>
        <p:nvSpPr>
          <p:cNvPr id="13" name="Shape 7"/>
          <p:cNvSpPr/>
          <p:nvPr/>
        </p:nvSpPr>
        <p:spPr>
          <a:xfrm>
            <a:off x="7955280" y="4754880"/>
            <a:ext cx="3687775" cy="1371600"/>
          </a:xfrm>
          <a:prstGeom prst="roundRect">
            <a:avLst>
              <a:gd name="adj" fmla="val 2667"/>
            </a:avLst>
          </a:prstGeom>
          <a:solidFill>
            <a:srgbClr val="1A1420"/>
          </a:solidFill>
          <a:ln w="12700">
            <a:solidFill>
              <a:srgbClr val="1A1420"/>
            </a:solidFill>
            <a:prstDash val="solid"/>
          </a:ln>
        </p:spPr>
      </p:sp>
      <p:sp>
        <p:nvSpPr>
          <p:cNvPr id="14" name="Text 8"/>
          <p:cNvSpPr txBox="1"/>
          <p:nvPr/>
        </p:nvSpPr>
        <p:spPr>
          <a:xfrm>
            <a:off x="8138160" y="4892040"/>
            <a:ext cx="3322015" cy="292608"/>
          </a:xfrm>
          <a:prstGeom prst="rect">
            <a:avLst/>
          </a:prstGeom>
          <a:noFill/>
          <a:ln/>
        </p:spPr>
        <p:txBody>
          <a:bodyPr wrap="square" lIns="0" tIns="0" rIns="0" bIns="0" rtlCol="0" anchor="t"/>
          <a:lstStyle/>
          <a:p>
            <a:pPr indent="0" marL="0">
              <a:buNone/>
            </a:pPr>
            <a:r>
              <a:rPr lang="en-US" sz="900" b="1" spc="200" kern="0" dirty="0">
                <a:solidFill>
                  <a:srgbClr val="F0462F"/>
                </a:solidFill>
                <a:latin typeface="Arial" pitchFamily="34" charset="0"/>
                <a:ea typeface="Arial" pitchFamily="34" charset="-122"/>
                <a:cs typeface="Arial" pitchFamily="34" charset="-120"/>
              </a:rPr>
              <a:t>NEW FOR THE SERIES</a:t>
            </a:r>
            <a:endParaRPr lang="en-US" sz="900" dirty="0"/>
          </a:p>
        </p:txBody>
      </p:sp>
      <p:sp>
        <p:nvSpPr>
          <p:cNvPr id="15" name="Text 9"/>
          <p:cNvSpPr txBox="1"/>
          <p:nvPr/>
        </p:nvSpPr>
        <p:spPr>
          <a:xfrm>
            <a:off x="8138160" y="5166360"/>
            <a:ext cx="3322015" cy="914400"/>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The night of the comments, lived by the viewers.</a:t>
            </a:r>
            <a:endParaRPr lang="en-US" sz="12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40.jpg">    </p:cNvPr>
          <p:cNvPicPr>
            <a:picLocks noChangeAspect="1"/>
          </p:cNvPicPr>
          <p:nvPr/>
        </p:nvPicPr>
        <p:blipFill>
          <a:blip r:embed="rId1"/>
          <a:stretch>
            <a:fillRect/>
          </a:stretch>
        </p:blipFill>
        <p:spPr>
          <a:xfrm>
            <a:off x="0" y="152400"/>
            <a:ext cx="12191695" cy="3429000"/>
          </a:xfrm>
          <a:prstGeom prst="rect">
            <a:avLst/>
          </a:prstGeom>
        </p:spPr>
      </p:pic>
      <p:pic>
        <p:nvPicPr>
          <p:cNvPr id="3" name="Image 1" descr="/private/tmp/claude-501/-Users-scognamiglio-Asteroid/c802be49-0e67-4e37-9766-d69f41363cb4/scratchpad/deck/out_en/gen/g-bottom.png">    </p:cNvPr>
          <p:cNvPicPr>
            <a:picLocks noChangeAspect="1"/>
          </p:cNvPicPr>
          <p:nvPr/>
        </p:nvPicPr>
        <p:blipFill>
          <a:blip r:embed="rId2"/>
          <a:stretch>
            <a:fillRect/>
          </a:stretch>
        </p:blipFill>
        <p:spPr>
          <a:xfrm>
            <a:off x="0" y="152400"/>
            <a:ext cx="12191695" cy="3429000"/>
          </a:xfrm>
          <a:prstGeom prst="rect">
            <a:avLst/>
          </a:prstGeom>
        </p:spPr>
      </p:pic>
      <p:pic>
        <p:nvPicPr>
          <p:cNvPr id="4" name="Image 2" descr="Episode 5">    </p:cNvPr>
          <p:cNvPicPr>
            <a:picLocks noChangeAspect="1"/>
          </p:cNvPicPr>
          <p:nvPr/>
        </p:nvPicPr>
        <p:blipFill>
          <a:blip r:embed="rId3"/>
          <a:stretch>
            <a:fillRect/>
          </a:stretch>
        </p:blipFill>
        <p:spPr>
          <a:xfrm>
            <a:off x="548640" y="1143000"/>
            <a:ext cx="367814" cy="745807"/>
          </a:xfrm>
          <a:prstGeom prst="rect">
            <a:avLst/>
          </a:prstGeom>
        </p:spPr>
      </p:pic>
      <p:sp>
        <p:nvSpPr>
          <p:cNvPr id="5" name="Text 0"/>
          <p:cNvSpPr txBox="1"/>
          <p:nvPr/>
        </p:nvSpPr>
        <p:spPr>
          <a:xfrm>
            <a:off x="548640" y="2377440"/>
            <a:ext cx="7315200" cy="292608"/>
          </a:xfrm>
          <a:prstGeom prst="rect">
            <a:avLst/>
          </a:prstGeom>
          <a:noFill/>
          <a:ln/>
        </p:spPr>
        <p:txBody>
          <a:bodyPr wrap="square" lIns="0" tIns="0" rIns="0" bIns="0" rtlCol="0" anchor="t"/>
          <a:lstStyle/>
          <a:p>
            <a:pPr indent="0" marL="0">
              <a:buNone/>
            </a:pPr>
            <a:r>
              <a:rPr lang="en-US" sz="1050" b="1" spc="200" kern="0" dirty="0">
                <a:solidFill>
                  <a:srgbClr val="35C8C1"/>
                </a:solidFill>
                <a:latin typeface="Arial" pitchFamily="34" charset="0"/>
                <a:ea typeface="Arial" pitchFamily="34" charset="-122"/>
                <a:cs typeface="Arial" pitchFamily="34" charset="-120"/>
              </a:rPr>
              <a:t>EPISODE 5 OF 8 · CH. V</a:t>
            </a:r>
            <a:endParaRPr lang="en-US" sz="1050" dirty="0"/>
          </a:p>
        </p:txBody>
      </p:sp>
      <p:pic>
        <p:nvPicPr>
          <p:cNvPr id="6" name="Image 3" descr="Riders on the Storm">    </p:cNvPr>
          <p:cNvPicPr>
            <a:picLocks noChangeAspect="1"/>
          </p:cNvPicPr>
          <p:nvPr/>
        </p:nvPicPr>
        <p:blipFill>
          <a:blip r:embed="rId4"/>
          <a:stretch>
            <a:fillRect/>
          </a:stretch>
        </p:blipFill>
        <p:spPr>
          <a:xfrm>
            <a:off x="548640" y="2670048"/>
            <a:ext cx="4598670" cy="424851"/>
          </a:xfrm>
          <a:prstGeom prst="rect">
            <a:avLst/>
          </a:prstGeom>
        </p:spPr>
      </p:pic>
      <p:sp>
        <p:nvSpPr>
          <p:cNvPr id="7" name="Text 1"/>
          <p:cNvSpPr txBox="1"/>
          <p:nvPr/>
        </p:nvSpPr>
        <p:spPr>
          <a:xfrm>
            <a:off x="548640" y="3794760"/>
            <a:ext cx="6949440" cy="1828800"/>
          </a:xfrm>
          <a:prstGeom prst="rect">
            <a:avLst/>
          </a:prstGeom>
          <a:noFill/>
          <a:ln/>
        </p:spPr>
        <p:txBody>
          <a:bodyPr wrap="square" lIns="0" tIns="0" rIns="0" bIns="0" rtlCol="0" anchor="t"/>
          <a:lstStyle/>
          <a:p>
            <a:pPr indent="0" marL="0">
              <a:spcAft>
                <a:spcPts val="600"/>
              </a:spcAft>
              <a:buNone/>
            </a:pPr>
            <a:r>
              <a:rPr lang="en-US" sz="1350" dirty="0">
                <a:solidFill>
                  <a:srgbClr val="F8EFDF"/>
                </a:solidFill>
                <a:latin typeface="Georgia" pitchFamily="34" charset="0"/>
                <a:ea typeface="Georgia" pitchFamily="34" charset="-122"/>
                <a:cs typeface="Georgia" pitchFamily="34" charset="-120"/>
              </a:rPr>
              <a:t>Four robberies in three weeks. In Parioli Ferro gives the Patek back to the mother. In Flaminio he pins a young man down without a bruise. In Prati he leaves the caregiver alone. In Monteverde an old woman sees their faces and says “good evening.” The video hits a million. Then the roadblocks, and Bengalis beaten up on every corner.</a:t>
            </a:r>
            <a:endParaRPr lang="en-US" sz="1350" dirty="0"/>
          </a:p>
        </p:txBody>
      </p:sp>
      <p:sp>
        <p:nvSpPr>
          <p:cNvPr id="8" name="Text 2"/>
          <p:cNvSpPr txBox="1"/>
          <p:nvPr/>
        </p:nvSpPr>
        <p:spPr>
          <a:xfrm>
            <a:off x="548640" y="5760720"/>
            <a:ext cx="6949440" cy="411480"/>
          </a:xfrm>
          <a:prstGeom prst="rect">
            <a:avLst/>
          </a:prstGeom>
          <a:noFill/>
          <a:ln/>
        </p:spPr>
        <p:txBody>
          <a:bodyPr wrap="square" lIns="0" tIns="0" rIns="0" bIns="0" rtlCol="0" anchor="t"/>
          <a:lstStyle/>
          <a:p>
            <a:pPr indent="0" marL="0">
              <a:buNone/>
            </a:pPr>
            <a:r>
              <a:rPr lang="en-US" sz="900" b="1" spc="150" kern="0" dirty="0">
                <a:solidFill>
                  <a:srgbClr val="B9ABA3"/>
                </a:solidFill>
                <a:latin typeface="Arial" pitchFamily="34" charset="0"/>
                <a:ea typeface="Arial" pitchFamily="34" charset="-122"/>
                <a:cs typeface="Arial" pitchFamily="34" charset="-120"/>
              </a:rPr>
              <a:t>ENDS ON  </a:t>
            </a:r>
            <a:pPr indent="0" marL="0">
              <a:buNone/>
            </a:pPr>
            <a:r>
              <a:rPr lang="en-US" sz="1400" i="1" dirty="0">
                <a:solidFill>
                  <a:srgbClr val="F8EFDF"/>
                </a:solidFill>
                <a:latin typeface="Georgia" pitchFamily="34" charset="0"/>
                <a:ea typeface="Georgia" pitchFamily="34" charset="-122"/>
                <a:cs typeface="Georgia" pitchFamily="34" charset="-120"/>
              </a:rPr>
              <a:t>A man in loafers at the Dhaka counter. “@bengalboy.it.”</a:t>
            </a:r>
            <a:endParaRPr lang="en-US" sz="900" dirty="0"/>
          </a:p>
        </p:txBody>
      </p:sp>
      <p:sp>
        <p:nvSpPr>
          <p:cNvPr id="9" name="Shape 3"/>
          <p:cNvSpPr/>
          <p:nvPr/>
        </p:nvSpPr>
        <p:spPr>
          <a:xfrm>
            <a:off x="7955280" y="3794760"/>
            <a:ext cx="3687775" cy="777240"/>
          </a:xfrm>
          <a:prstGeom prst="roundRect">
            <a:avLst>
              <a:gd name="adj" fmla="val 14118"/>
            </a:avLst>
          </a:prstGeom>
          <a:solidFill>
            <a:srgbClr val="211A26"/>
          </a:solidFill>
          <a:ln w="9525">
            <a:solidFill>
              <a:srgbClr val="3B2D3F"/>
            </a:solidFill>
            <a:prstDash val="solid"/>
          </a:ln>
        </p:spPr>
      </p:sp>
      <p:sp>
        <p:nvSpPr>
          <p:cNvPr id="10" name="Shape 4"/>
          <p:cNvSpPr/>
          <p:nvPr/>
        </p:nvSpPr>
        <p:spPr>
          <a:xfrm>
            <a:off x="8092440" y="3977640"/>
            <a:ext cx="411480" cy="411480"/>
          </a:xfrm>
          <a:prstGeom prst="roundRect">
            <a:avLst>
              <a:gd name="adj" fmla="val 22222"/>
            </a:avLst>
          </a:prstGeom>
          <a:solidFill>
            <a:srgbClr val="35C8C1"/>
          </a:solidFill>
          <a:ln w="12700">
            <a:solidFill>
              <a:srgbClr val="35C8C1"/>
            </a:solidFill>
            <a:prstDash val="solid"/>
          </a:ln>
        </p:spPr>
      </p:sp>
      <p:sp>
        <p:nvSpPr>
          <p:cNvPr id="11" name="Text 5"/>
          <p:cNvSpPr txBox="1"/>
          <p:nvPr/>
        </p:nvSpPr>
        <p:spPr>
          <a:xfrm>
            <a:off x="8092440" y="3977640"/>
            <a:ext cx="411480" cy="411480"/>
          </a:xfrm>
          <a:prstGeom prst="rect">
            <a:avLst/>
          </a:prstGeom>
          <a:noFill/>
          <a:ln/>
        </p:spPr>
        <p:txBody>
          <a:bodyPr wrap="square" lIns="0" tIns="0" rIns="0" bIns="0" rtlCol="0" anchor="ctr"/>
          <a:lstStyle/>
          <a:p>
            <a:pPr algn="ctr" indent="0" marL="0">
              <a:buNone/>
            </a:pPr>
            <a:r>
              <a:rPr lang="en-US" sz="1500" b="1" dirty="0">
                <a:solidFill>
                  <a:srgbClr val="1B120A"/>
                </a:solidFill>
                <a:latin typeface="Arial" pitchFamily="34" charset="0"/>
                <a:ea typeface="Arial" pitchFamily="34" charset="-122"/>
                <a:cs typeface="Arial" pitchFamily="34" charset="-120"/>
              </a:rPr>
              <a:t>@</a:t>
            </a:r>
            <a:endParaRPr lang="en-US" sz="1500" dirty="0"/>
          </a:p>
        </p:txBody>
      </p:sp>
      <p:sp>
        <p:nvSpPr>
          <p:cNvPr id="12" name="Text 6"/>
          <p:cNvSpPr txBox="1"/>
          <p:nvPr/>
        </p:nvSpPr>
        <p:spPr>
          <a:xfrm>
            <a:off x="8641080" y="3941064"/>
            <a:ext cx="2864815" cy="502920"/>
          </a:xfrm>
          <a:prstGeom prst="rect">
            <a:avLst/>
          </a:prstGeom>
          <a:noFill/>
          <a:ln/>
        </p:spPr>
        <p:txBody>
          <a:bodyPr wrap="square" lIns="0" tIns="0" rIns="0" bIns="0" rtlCol="0" anchor="ctr"/>
          <a:lstStyle/>
          <a:p>
            <a:pPr indent="0" marL="0">
              <a:spcAft>
                <a:spcPts val="600"/>
              </a:spcAft>
              <a:buNone/>
            </a:pPr>
            <a:r>
              <a:rPr lang="en-US" sz="1100" dirty="0">
                <a:solidFill>
                  <a:srgbClr val="F8EFDF"/>
                </a:solidFill>
                <a:latin typeface="Arial" pitchFamily="34" charset="0"/>
                <a:ea typeface="Arial" pitchFamily="34" charset="-122"/>
                <a:cs typeface="Arial" pitchFamily="34" charset="-120"/>
              </a:rPr>
              <a:t>@bengalboy.it · 1,000,000 views</a:t>
            </a:r>
            <a:endParaRPr lang="en-US" sz="1100" dirty="0"/>
          </a:p>
        </p:txBody>
      </p:sp>
      <p:sp>
        <p:nvSpPr>
          <p:cNvPr id="13" name="Shape 7"/>
          <p:cNvSpPr/>
          <p:nvPr/>
        </p:nvSpPr>
        <p:spPr>
          <a:xfrm>
            <a:off x="7955280" y="4754880"/>
            <a:ext cx="3687775" cy="1371600"/>
          </a:xfrm>
          <a:prstGeom prst="roundRect">
            <a:avLst>
              <a:gd name="adj" fmla="val 2667"/>
            </a:avLst>
          </a:prstGeom>
          <a:solidFill>
            <a:srgbClr val="1A1420"/>
          </a:solidFill>
          <a:ln w="12700">
            <a:solidFill>
              <a:srgbClr val="1A1420"/>
            </a:solidFill>
            <a:prstDash val="solid"/>
          </a:ln>
        </p:spPr>
      </p:sp>
      <p:sp>
        <p:nvSpPr>
          <p:cNvPr id="14" name="Text 8"/>
          <p:cNvSpPr txBox="1"/>
          <p:nvPr/>
        </p:nvSpPr>
        <p:spPr>
          <a:xfrm>
            <a:off x="8138160" y="4892040"/>
            <a:ext cx="3322015" cy="292608"/>
          </a:xfrm>
          <a:prstGeom prst="rect">
            <a:avLst/>
          </a:prstGeom>
          <a:noFill/>
          <a:ln/>
        </p:spPr>
        <p:txBody>
          <a:bodyPr wrap="square" lIns="0" tIns="0" rIns="0" bIns="0" rtlCol="0" anchor="t"/>
          <a:lstStyle/>
          <a:p>
            <a:pPr indent="0" marL="0">
              <a:buNone/>
            </a:pPr>
            <a:r>
              <a:rPr lang="en-US" sz="900" b="1" spc="200" kern="0" dirty="0">
                <a:solidFill>
                  <a:srgbClr val="35C8C1"/>
                </a:solidFill>
                <a:latin typeface="Arial" pitchFamily="34" charset="0"/>
                <a:ea typeface="Arial" pitchFamily="34" charset="-122"/>
                <a:cs typeface="Arial" pitchFamily="34" charset="-120"/>
              </a:rPr>
              <a:t>NEW FOR THE SERIES</a:t>
            </a:r>
            <a:endParaRPr lang="en-US" sz="900" dirty="0"/>
          </a:p>
        </p:txBody>
      </p:sp>
      <p:sp>
        <p:nvSpPr>
          <p:cNvPr id="15" name="Text 9"/>
          <p:cNvSpPr txBox="1"/>
          <p:nvPr/>
        </p:nvSpPr>
        <p:spPr>
          <a:xfrm>
            <a:off x="8138160" y="5166360"/>
            <a:ext cx="3322015" cy="914400"/>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More jobs, bolder and bolder. The community splits.</a:t>
            </a:r>
            <a:endParaRPr lang="en-US" sz="12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41.jpg">    </p:cNvPr>
          <p:cNvPicPr>
            <a:picLocks noChangeAspect="1"/>
          </p:cNvPicPr>
          <p:nvPr/>
        </p:nvPicPr>
        <p:blipFill>
          <a:blip r:embed="rId1"/>
          <a:stretch>
            <a:fillRect/>
          </a:stretch>
        </p:blipFill>
        <p:spPr>
          <a:xfrm>
            <a:off x="0" y="152400"/>
            <a:ext cx="12191695" cy="3429000"/>
          </a:xfrm>
          <a:prstGeom prst="rect">
            <a:avLst/>
          </a:prstGeom>
        </p:spPr>
      </p:pic>
      <p:pic>
        <p:nvPicPr>
          <p:cNvPr id="3" name="Image 1" descr="/private/tmp/claude-501/-Users-scognamiglio-Asteroid/c802be49-0e67-4e37-9766-d69f41363cb4/scratchpad/deck/out_en/gen/g-bottom.png">    </p:cNvPr>
          <p:cNvPicPr>
            <a:picLocks noChangeAspect="1"/>
          </p:cNvPicPr>
          <p:nvPr/>
        </p:nvPicPr>
        <p:blipFill>
          <a:blip r:embed="rId2"/>
          <a:stretch>
            <a:fillRect/>
          </a:stretch>
        </p:blipFill>
        <p:spPr>
          <a:xfrm>
            <a:off x="0" y="152400"/>
            <a:ext cx="12191695" cy="3429000"/>
          </a:xfrm>
          <a:prstGeom prst="rect">
            <a:avLst/>
          </a:prstGeom>
        </p:spPr>
      </p:pic>
      <p:pic>
        <p:nvPicPr>
          <p:cNvPr id="4" name="Image 2" descr="Episode 6">    </p:cNvPr>
          <p:cNvPicPr>
            <a:picLocks noChangeAspect="1"/>
          </p:cNvPicPr>
          <p:nvPr/>
        </p:nvPicPr>
        <p:blipFill>
          <a:blip r:embed="rId3"/>
          <a:stretch>
            <a:fillRect/>
          </a:stretch>
        </p:blipFill>
        <p:spPr>
          <a:xfrm>
            <a:off x="548640" y="1143000"/>
            <a:ext cx="419963" cy="745807"/>
          </a:xfrm>
          <a:prstGeom prst="rect">
            <a:avLst/>
          </a:prstGeom>
        </p:spPr>
      </p:pic>
      <p:sp>
        <p:nvSpPr>
          <p:cNvPr id="5" name="Text 0"/>
          <p:cNvSpPr txBox="1"/>
          <p:nvPr/>
        </p:nvSpPr>
        <p:spPr>
          <a:xfrm>
            <a:off x="548640" y="2377440"/>
            <a:ext cx="73152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EPISODE 6 OF 8 · CHS. V–VI</a:t>
            </a:r>
            <a:endParaRPr lang="en-US" sz="1050" dirty="0"/>
          </a:p>
        </p:txBody>
      </p:sp>
      <p:pic>
        <p:nvPicPr>
          <p:cNvPr id="6" name="Image 3" descr="Just Once">    </p:cNvPr>
          <p:cNvPicPr>
            <a:picLocks noChangeAspect="1"/>
          </p:cNvPicPr>
          <p:nvPr/>
        </p:nvPicPr>
        <p:blipFill>
          <a:blip r:embed="rId4"/>
          <a:stretch>
            <a:fillRect/>
          </a:stretch>
        </p:blipFill>
        <p:spPr>
          <a:xfrm>
            <a:off x="548640" y="2670048"/>
            <a:ext cx="4598670" cy="424851"/>
          </a:xfrm>
          <a:prstGeom prst="rect">
            <a:avLst/>
          </a:prstGeom>
        </p:spPr>
      </p:pic>
      <p:sp>
        <p:nvSpPr>
          <p:cNvPr id="7" name="Text 1"/>
          <p:cNvSpPr txBox="1"/>
          <p:nvPr/>
        </p:nvSpPr>
        <p:spPr>
          <a:xfrm>
            <a:off x="548640" y="3794760"/>
            <a:ext cx="6949440" cy="1828800"/>
          </a:xfrm>
          <a:prstGeom prst="rect">
            <a:avLst/>
          </a:prstGeom>
          <a:noFill/>
          <a:ln/>
        </p:spPr>
        <p:txBody>
          <a:bodyPr wrap="square" lIns="0" tIns="0" rIns="0" bIns="0" rtlCol="0" anchor="t"/>
          <a:lstStyle/>
          <a:p>
            <a:pPr indent="0" marL="0">
              <a:spcAft>
                <a:spcPts val="600"/>
              </a:spcAft>
              <a:buNone/>
            </a:pPr>
            <a:r>
              <a:rPr lang="en-US" sz="1350" dirty="0">
                <a:solidFill>
                  <a:srgbClr val="F8EFDF"/>
                </a:solidFill>
                <a:latin typeface="Georgia" pitchFamily="34" charset="0"/>
                <a:ea typeface="Georgia" pitchFamily="34" charset="-122"/>
                <a:cs typeface="Georgia" pitchFamily="34" charset="-120"/>
              </a:rPr>
              <a:t>Babu wants his money back from Karim: a hundred thousand euros on a loan that started at ten thousand. Ibrahim agrees. Just once. In Torpignattara Ferro pulls Karim into a stolen Fiat Bravo. At the workshop, left alone, Ferro lifts his balaclava to eat. “You’re Farhan, Uncle Miah’s son.” He regrets it at once. He’s a dead man.</a:t>
            </a:r>
            <a:endParaRPr lang="en-US" sz="1350" dirty="0"/>
          </a:p>
        </p:txBody>
      </p:sp>
      <p:sp>
        <p:nvSpPr>
          <p:cNvPr id="8" name="Text 2"/>
          <p:cNvSpPr txBox="1"/>
          <p:nvPr/>
        </p:nvSpPr>
        <p:spPr>
          <a:xfrm>
            <a:off x="548640" y="5760720"/>
            <a:ext cx="6949440" cy="411480"/>
          </a:xfrm>
          <a:prstGeom prst="rect">
            <a:avLst/>
          </a:prstGeom>
          <a:noFill/>
          <a:ln/>
        </p:spPr>
        <p:txBody>
          <a:bodyPr wrap="square" lIns="0" tIns="0" rIns="0" bIns="0" rtlCol="0" anchor="t"/>
          <a:lstStyle/>
          <a:p>
            <a:pPr indent="0" marL="0">
              <a:buNone/>
            </a:pPr>
            <a:r>
              <a:rPr lang="en-US" sz="900" b="1" spc="150" kern="0" dirty="0">
                <a:solidFill>
                  <a:srgbClr val="B9ABA3"/>
                </a:solidFill>
                <a:latin typeface="Arial" pitchFamily="34" charset="0"/>
                <a:ea typeface="Arial" pitchFamily="34" charset="-122"/>
                <a:cs typeface="Arial" pitchFamily="34" charset="-120"/>
              </a:rPr>
              <a:t>ENDS ON  </a:t>
            </a:r>
            <a:pPr indent="0" marL="0">
              <a:buNone/>
            </a:pPr>
            <a:r>
              <a:rPr lang="en-US" sz="1400" i="1" dirty="0">
                <a:solidFill>
                  <a:srgbClr val="F8EFDF"/>
                </a:solidFill>
                <a:latin typeface="Georgia" pitchFamily="34" charset="0"/>
                <a:ea typeface="Georgia" pitchFamily="34" charset="-122"/>
                <a:cs typeface="Georgia" pitchFamily="34" charset="-120"/>
              </a:rPr>
              <a:t>Karim smothered in the chair, Ferro finishing his rice.</a:t>
            </a:r>
            <a:endParaRPr lang="en-US" sz="900" dirty="0"/>
          </a:p>
        </p:txBody>
      </p:sp>
      <p:sp>
        <p:nvSpPr>
          <p:cNvPr id="9" name="Shape 3"/>
          <p:cNvSpPr/>
          <p:nvPr/>
        </p:nvSpPr>
        <p:spPr>
          <a:xfrm>
            <a:off x="7955280" y="3794760"/>
            <a:ext cx="3687775" cy="777240"/>
          </a:xfrm>
          <a:prstGeom prst="roundRect">
            <a:avLst>
              <a:gd name="adj" fmla="val 14118"/>
            </a:avLst>
          </a:prstGeom>
          <a:solidFill>
            <a:srgbClr val="211A26"/>
          </a:solidFill>
          <a:ln w="9525">
            <a:solidFill>
              <a:srgbClr val="3B2D3F"/>
            </a:solidFill>
            <a:prstDash val="solid"/>
          </a:ln>
        </p:spPr>
      </p:sp>
      <p:sp>
        <p:nvSpPr>
          <p:cNvPr id="10" name="Shape 4"/>
          <p:cNvSpPr/>
          <p:nvPr/>
        </p:nvSpPr>
        <p:spPr>
          <a:xfrm>
            <a:off x="8092440" y="3977640"/>
            <a:ext cx="411480" cy="411480"/>
          </a:xfrm>
          <a:prstGeom prst="roundRect">
            <a:avLst>
              <a:gd name="adj" fmla="val 22222"/>
            </a:avLst>
          </a:prstGeom>
          <a:solidFill>
            <a:srgbClr val="FFB21A"/>
          </a:solidFill>
          <a:ln w="12700">
            <a:solidFill>
              <a:srgbClr val="FFB21A"/>
            </a:solidFill>
            <a:prstDash val="solid"/>
          </a:ln>
        </p:spPr>
      </p:sp>
      <p:sp>
        <p:nvSpPr>
          <p:cNvPr id="11" name="Text 5"/>
          <p:cNvSpPr txBox="1"/>
          <p:nvPr/>
        </p:nvSpPr>
        <p:spPr>
          <a:xfrm>
            <a:off x="8092440" y="3977640"/>
            <a:ext cx="411480" cy="411480"/>
          </a:xfrm>
          <a:prstGeom prst="rect">
            <a:avLst/>
          </a:prstGeom>
          <a:noFill/>
          <a:ln/>
        </p:spPr>
        <p:txBody>
          <a:bodyPr wrap="square" lIns="0" tIns="0" rIns="0" bIns="0" rtlCol="0" anchor="ctr"/>
          <a:lstStyle/>
          <a:p>
            <a:pPr algn="ctr" indent="0" marL="0">
              <a:buNone/>
            </a:pPr>
            <a:r>
              <a:rPr lang="en-US" sz="1500" b="1" dirty="0">
                <a:solidFill>
                  <a:srgbClr val="1B120A"/>
                </a:solidFill>
                <a:latin typeface="Arial" pitchFamily="34" charset="0"/>
                <a:ea typeface="Arial" pitchFamily="34" charset="-122"/>
                <a:cs typeface="Arial" pitchFamily="34" charset="-120"/>
              </a:rPr>
              <a:t>@</a:t>
            </a:r>
            <a:endParaRPr lang="en-US" sz="1500" dirty="0"/>
          </a:p>
        </p:txBody>
      </p:sp>
      <p:sp>
        <p:nvSpPr>
          <p:cNvPr id="12" name="Text 6"/>
          <p:cNvSpPr txBox="1"/>
          <p:nvPr/>
        </p:nvSpPr>
        <p:spPr>
          <a:xfrm>
            <a:off x="8641080" y="3941064"/>
            <a:ext cx="2864815" cy="502920"/>
          </a:xfrm>
          <a:prstGeom prst="rect">
            <a:avLst/>
          </a:prstGeom>
          <a:noFill/>
          <a:ln/>
        </p:spPr>
        <p:txBody>
          <a:bodyPr wrap="square" lIns="0" tIns="0" rIns="0" bIns="0" rtlCol="0" anchor="ctr"/>
          <a:lstStyle/>
          <a:p>
            <a:pPr indent="0" marL="0">
              <a:spcAft>
                <a:spcPts val="600"/>
              </a:spcAft>
              <a:buNone/>
            </a:pPr>
            <a:r>
              <a:rPr lang="en-US" sz="1100" dirty="0">
                <a:solidFill>
                  <a:srgbClr val="F8EFDF"/>
                </a:solidFill>
                <a:latin typeface="Arial" pitchFamily="34" charset="0"/>
                <a:ea typeface="Arial" pitchFamily="34" charset="-122"/>
                <a:cs typeface="Arial" pitchFamily="34" charset="-120"/>
              </a:rPr>
              <a:t>@bengalboy.it · 104,000 likes</a:t>
            </a:r>
            <a:endParaRPr lang="en-US" sz="1100" dirty="0"/>
          </a:p>
        </p:txBody>
      </p:sp>
      <p:sp>
        <p:nvSpPr>
          <p:cNvPr id="13" name="Shape 7"/>
          <p:cNvSpPr/>
          <p:nvPr/>
        </p:nvSpPr>
        <p:spPr>
          <a:xfrm>
            <a:off x="7955280" y="4754880"/>
            <a:ext cx="3687775" cy="1371600"/>
          </a:xfrm>
          <a:prstGeom prst="roundRect">
            <a:avLst>
              <a:gd name="adj" fmla="val 2667"/>
            </a:avLst>
          </a:prstGeom>
          <a:solidFill>
            <a:srgbClr val="1A1420"/>
          </a:solidFill>
          <a:ln w="12700">
            <a:solidFill>
              <a:srgbClr val="1A1420"/>
            </a:solidFill>
            <a:prstDash val="solid"/>
          </a:ln>
        </p:spPr>
      </p:sp>
      <p:sp>
        <p:nvSpPr>
          <p:cNvPr id="14" name="Text 8"/>
          <p:cNvSpPr txBox="1"/>
          <p:nvPr/>
        </p:nvSpPr>
        <p:spPr>
          <a:xfrm>
            <a:off x="8138160" y="4892040"/>
            <a:ext cx="3322015" cy="292608"/>
          </a:xfrm>
          <a:prstGeom prst="rect">
            <a:avLst/>
          </a:prstGeom>
          <a:noFill/>
          <a:ln/>
        </p:spPr>
        <p:txBody>
          <a:bodyPr wrap="square" lIns="0" tIns="0" rIns="0" bIns="0" rtlCol="0" anchor="t"/>
          <a:lstStyle/>
          <a:p>
            <a:pPr indent="0" marL="0">
              <a:buNone/>
            </a:pPr>
            <a:r>
              <a:rPr lang="en-US" sz="900" b="1" spc="200" kern="0" dirty="0">
                <a:solidFill>
                  <a:srgbClr val="FFB21A"/>
                </a:solidFill>
                <a:latin typeface="Arial" pitchFamily="34" charset="0"/>
                <a:ea typeface="Arial" pitchFamily="34" charset="-122"/>
                <a:cs typeface="Arial" pitchFamily="34" charset="-120"/>
              </a:rPr>
              <a:t>NEW FOR THE SERIES</a:t>
            </a:r>
            <a:endParaRPr lang="en-US" sz="900" dirty="0"/>
          </a:p>
        </p:txBody>
      </p:sp>
      <p:sp>
        <p:nvSpPr>
          <p:cNvPr id="15" name="Text 9"/>
          <p:cNvSpPr txBox="1"/>
          <p:nvPr/>
        </p:nvSpPr>
        <p:spPr>
          <a:xfrm>
            <a:off x="8138160" y="5166360"/>
            <a:ext cx="3322015" cy="914400"/>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The world of kidnappings in the community, the code of silence, Karim’s family.</a:t>
            </a:r>
            <a:endParaRPr lang="en-US" sz="12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42.jpg">    </p:cNvPr>
          <p:cNvPicPr>
            <a:picLocks noChangeAspect="1"/>
          </p:cNvPicPr>
          <p:nvPr/>
        </p:nvPicPr>
        <p:blipFill>
          <a:blip r:embed="rId1"/>
          <a:stretch>
            <a:fillRect/>
          </a:stretch>
        </p:blipFill>
        <p:spPr>
          <a:xfrm>
            <a:off x="0" y="152400"/>
            <a:ext cx="12191695" cy="3429000"/>
          </a:xfrm>
          <a:prstGeom prst="rect">
            <a:avLst/>
          </a:prstGeom>
        </p:spPr>
      </p:pic>
      <p:pic>
        <p:nvPicPr>
          <p:cNvPr id="3" name="Image 1" descr="/private/tmp/claude-501/-Users-scognamiglio-Asteroid/c802be49-0e67-4e37-9766-d69f41363cb4/scratchpad/deck/out_en/gen/g-bottom.png">    </p:cNvPr>
          <p:cNvPicPr>
            <a:picLocks noChangeAspect="1"/>
          </p:cNvPicPr>
          <p:nvPr/>
        </p:nvPicPr>
        <p:blipFill>
          <a:blip r:embed="rId2"/>
          <a:stretch>
            <a:fillRect/>
          </a:stretch>
        </p:blipFill>
        <p:spPr>
          <a:xfrm>
            <a:off x="0" y="152400"/>
            <a:ext cx="12191695" cy="3429000"/>
          </a:xfrm>
          <a:prstGeom prst="rect">
            <a:avLst/>
          </a:prstGeom>
        </p:spPr>
      </p:pic>
      <p:pic>
        <p:nvPicPr>
          <p:cNvPr id="4" name="Image 2" descr="Episode 7">    </p:cNvPr>
          <p:cNvPicPr>
            <a:picLocks noChangeAspect="1"/>
          </p:cNvPicPr>
          <p:nvPr/>
        </p:nvPicPr>
        <p:blipFill>
          <a:blip r:embed="rId3"/>
          <a:stretch>
            <a:fillRect/>
          </a:stretch>
        </p:blipFill>
        <p:spPr>
          <a:xfrm>
            <a:off x="548640" y="1143000"/>
            <a:ext cx="364688" cy="745807"/>
          </a:xfrm>
          <a:prstGeom prst="rect">
            <a:avLst/>
          </a:prstGeom>
        </p:spPr>
      </p:pic>
      <p:sp>
        <p:nvSpPr>
          <p:cNvPr id="5" name="Text 0"/>
          <p:cNvSpPr txBox="1"/>
          <p:nvPr/>
        </p:nvSpPr>
        <p:spPr>
          <a:xfrm>
            <a:off x="548640" y="2377440"/>
            <a:ext cx="7315200" cy="292608"/>
          </a:xfrm>
          <a:prstGeom prst="rect">
            <a:avLst/>
          </a:prstGeom>
          <a:noFill/>
          <a:ln/>
        </p:spPr>
        <p:txBody>
          <a:bodyPr wrap="square" lIns="0" tIns="0" rIns="0" bIns="0" rtlCol="0" anchor="t"/>
          <a:lstStyle/>
          <a:p>
            <a:pPr indent="0" marL="0">
              <a:buNone/>
            </a:pPr>
            <a:r>
              <a:rPr lang="en-US" sz="1050" b="1" spc="200" kern="0" dirty="0">
                <a:solidFill>
                  <a:srgbClr val="FF4F8B"/>
                </a:solidFill>
                <a:latin typeface="Arial" pitchFamily="34" charset="0"/>
                <a:ea typeface="Arial" pitchFamily="34" charset="-122"/>
                <a:cs typeface="Arial" pitchFamily="34" charset="-120"/>
              </a:rPr>
              <a:t>EPISODE 7 OF 8 · CHS. VII–VIII</a:t>
            </a:r>
            <a:endParaRPr lang="en-US" sz="1050" dirty="0"/>
          </a:p>
        </p:txBody>
      </p:sp>
      <p:pic>
        <p:nvPicPr>
          <p:cNvPr id="6" name="Image 3" descr="Boishakhi Mela">    </p:cNvPr>
          <p:cNvPicPr>
            <a:picLocks noChangeAspect="1"/>
          </p:cNvPicPr>
          <p:nvPr/>
        </p:nvPicPr>
        <p:blipFill>
          <a:blip r:embed="rId4"/>
          <a:stretch>
            <a:fillRect/>
          </a:stretch>
        </p:blipFill>
        <p:spPr>
          <a:xfrm>
            <a:off x="548640" y="2670048"/>
            <a:ext cx="4598670" cy="424851"/>
          </a:xfrm>
          <a:prstGeom prst="rect">
            <a:avLst/>
          </a:prstGeom>
        </p:spPr>
      </p:pic>
      <p:sp>
        <p:nvSpPr>
          <p:cNvPr id="7" name="Text 1"/>
          <p:cNvSpPr txBox="1"/>
          <p:nvPr/>
        </p:nvSpPr>
        <p:spPr>
          <a:xfrm>
            <a:off x="548640" y="3794760"/>
            <a:ext cx="6949440" cy="1828800"/>
          </a:xfrm>
          <a:prstGeom prst="rect">
            <a:avLst/>
          </a:prstGeom>
          <a:noFill/>
          <a:ln/>
        </p:spPr>
        <p:txBody>
          <a:bodyPr wrap="square" lIns="0" tIns="0" rIns="0" bIns="0" rtlCol="0" anchor="t"/>
          <a:lstStyle/>
          <a:p>
            <a:pPr indent="0" marL="0">
              <a:spcAft>
                <a:spcPts val="600"/>
              </a:spcAft>
              <a:buNone/>
            </a:pPr>
            <a:r>
              <a:rPr lang="en-US" sz="1350" dirty="0">
                <a:solidFill>
                  <a:srgbClr val="F8EFDF"/>
                </a:solidFill>
                <a:latin typeface="Georgia" pitchFamily="34" charset="0"/>
                <a:ea typeface="Georgia" pitchFamily="34" charset="-122"/>
                <a:cs typeface="Georgia" pitchFamily="34" charset="-120"/>
              </a:rPr>
              <a:t>Bengali New Year in Largo Preneste. Ferro eats chicken rice under a tree. An Italian in a white shirt lets him feel the gun barrel. Rash chases the van to Torre Spaccata. Ibrahim and Nab go in shooting. Ferro dies three minutes later, without having said a word.</a:t>
            </a:r>
            <a:endParaRPr lang="en-US" sz="1350" dirty="0"/>
          </a:p>
        </p:txBody>
      </p:sp>
      <p:sp>
        <p:nvSpPr>
          <p:cNvPr id="8" name="Text 2"/>
          <p:cNvSpPr txBox="1"/>
          <p:nvPr/>
        </p:nvSpPr>
        <p:spPr>
          <a:xfrm>
            <a:off x="548640" y="5760720"/>
            <a:ext cx="6949440" cy="411480"/>
          </a:xfrm>
          <a:prstGeom prst="rect">
            <a:avLst/>
          </a:prstGeom>
          <a:noFill/>
          <a:ln/>
        </p:spPr>
        <p:txBody>
          <a:bodyPr wrap="square" lIns="0" tIns="0" rIns="0" bIns="0" rtlCol="0" anchor="t"/>
          <a:lstStyle/>
          <a:p>
            <a:pPr indent="0" marL="0">
              <a:buNone/>
            </a:pPr>
            <a:r>
              <a:rPr lang="en-US" sz="900" b="1" spc="150" kern="0" dirty="0">
                <a:solidFill>
                  <a:srgbClr val="B9ABA3"/>
                </a:solidFill>
                <a:latin typeface="Arial" pitchFamily="34" charset="0"/>
                <a:ea typeface="Arial" pitchFamily="34" charset="-122"/>
                <a:cs typeface="Arial" pitchFamily="34" charset="-120"/>
              </a:rPr>
              <a:t>ENDS ON  </a:t>
            </a:r>
            <a:pPr indent="0" marL="0">
              <a:buNone/>
            </a:pPr>
            <a:r>
              <a:rPr lang="en-US" sz="1400" i="1" dirty="0">
                <a:solidFill>
                  <a:srgbClr val="F8EFDF"/>
                </a:solidFill>
                <a:latin typeface="Georgia" pitchFamily="34" charset="0"/>
                <a:ea typeface="Georgia" pitchFamily="34" charset="-122"/>
                <a:cs typeface="Georgia" pitchFamily="34" charset="-120"/>
              </a:rPr>
              <a:t>“bengalboy.it 3 – Dragona 1.”</a:t>
            </a:r>
            <a:endParaRPr lang="en-US" sz="900" dirty="0"/>
          </a:p>
        </p:txBody>
      </p:sp>
      <p:sp>
        <p:nvSpPr>
          <p:cNvPr id="9" name="Shape 3"/>
          <p:cNvSpPr/>
          <p:nvPr/>
        </p:nvSpPr>
        <p:spPr>
          <a:xfrm>
            <a:off x="7955280" y="3794760"/>
            <a:ext cx="3687775" cy="777240"/>
          </a:xfrm>
          <a:prstGeom prst="roundRect">
            <a:avLst>
              <a:gd name="adj" fmla="val 14118"/>
            </a:avLst>
          </a:prstGeom>
          <a:solidFill>
            <a:srgbClr val="211A26"/>
          </a:solidFill>
          <a:ln w="9525">
            <a:solidFill>
              <a:srgbClr val="3B2D3F"/>
            </a:solidFill>
            <a:prstDash val="solid"/>
          </a:ln>
        </p:spPr>
      </p:sp>
      <p:sp>
        <p:nvSpPr>
          <p:cNvPr id="10" name="Shape 4"/>
          <p:cNvSpPr/>
          <p:nvPr/>
        </p:nvSpPr>
        <p:spPr>
          <a:xfrm>
            <a:off x="8092440" y="3977640"/>
            <a:ext cx="411480" cy="411480"/>
          </a:xfrm>
          <a:prstGeom prst="roundRect">
            <a:avLst>
              <a:gd name="adj" fmla="val 22222"/>
            </a:avLst>
          </a:prstGeom>
          <a:solidFill>
            <a:srgbClr val="FF4F8B"/>
          </a:solidFill>
          <a:ln w="12700">
            <a:solidFill>
              <a:srgbClr val="FF4F8B"/>
            </a:solidFill>
            <a:prstDash val="solid"/>
          </a:ln>
        </p:spPr>
      </p:sp>
      <p:sp>
        <p:nvSpPr>
          <p:cNvPr id="11" name="Text 5"/>
          <p:cNvSpPr txBox="1"/>
          <p:nvPr/>
        </p:nvSpPr>
        <p:spPr>
          <a:xfrm>
            <a:off x="8092440" y="3977640"/>
            <a:ext cx="411480" cy="411480"/>
          </a:xfrm>
          <a:prstGeom prst="rect">
            <a:avLst/>
          </a:prstGeom>
          <a:noFill/>
          <a:ln/>
        </p:spPr>
        <p:txBody>
          <a:bodyPr wrap="square" lIns="0" tIns="0" rIns="0" bIns="0" rtlCol="0" anchor="ctr"/>
          <a:lstStyle/>
          <a:p>
            <a:pPr algn="ctr" indent="0" marL="0">
              <a:buNone/>
            </a:pPr>
            <a:r>
              <a:rPr lang="en-US" sz="1500" b="1" dirty="0">
                <a:solidFill>
                  <a:srgbClr val="1B120A"/>
                </a:solidFill>
                <a:latin typeface="Arial" pitchFamily="34" charset="0"/>
                <a:ea typeface="Arial" pitchFamily="34" charset="-122"/>
                <a:cs typeface="Arial" pitchFamily="34" charset="-120"/>
              </a:rPr>
              <a:t>@</a:t>
            </a:r>
            <a:endParaRPr lang="en-US" sz="1500" dirty="0"/>
          </a:p>
        </p:txBody>
      </p:sp>
      <p:sp>
        <p:nvSpPr>
          <p:cNvPr id="12" name="Text 6"/>
          <p:cNvSpPr txBox="1"/>
          <p:nvPr/>
        </p:nvSpPr>
        <p:spPr>
          <a:xfrm>
            <a:off x="8641080" y="3941064"/>
            <a:ext cx="2864815" cy="502920"/>
          </a:xfrm>
          <a:prstGeom prst="rect">
            <a:avLst/>
          </a:prstGeom>
          <a:noFill/>
          <a:ln/>
        </p:spPr>
        <p:txBody>
          <a:bodyPr wrap="square" lIns="0" tIns="0" rIns="0" bIns="0" rtlCol="0" anchor="ctr"/>
          <a:lstStyle/>
          <a:p>
            <a:pPr indent="0" marL="0">
              <a:spcAft>
                <a:spcPts val="600"/>
              </a:spcAft>
              <a:buNone/>
            </a:pPr>
            <a:r>
              <a:rPr lang="en-US" sz="1100" dirty="0">
                <a:solidFill>
                  <a:srgbClr val="F8EFDF"/>
                </a:solidFill>
                <a:latin typeface="Arial" pitchFamily="34" charset="0"/>
                <a:ea typeface="Arial" pitchFamily="34" charset="-122"/>
                <a:cs typeface="Arial" pitchFamily="34" charset="-120"/>
              </a:rPr>
              <a:t>@bengalboy.it · 1,200,000 followers</a:t>
            </a:r>
            <a:endParaRPr lang="en-US" sz="1100" dirty="0"/>
          </a:p>
        </p:txBody>
      </p:sp>
      <p:sp>
        <p:nvSpPr>
          <p:cNvPr id="13" name="Shape 7"/>
          <p:cNvSpPr/>
          <p:nvPr/>
        </p:nvSpPr>
        <p:spPr>
          <a:xfrm>
            <a:off x="7955280" y="4754880"/>
            <a:ext cx="3687775" cy="1371600"/>
          </a:xfrm>
          <a:prstGeom prst="roundRect">
            <a:avLst>
              <a:gd name="adj" fmla="val 2667"/>
            </a:avLst>
          </a:prstGeom>
          <a:solidFill>
            <a:srgbClr val="1A1420"/>
          </a:solidFill>
          <a:ln w="12700">
            <a:solidFill>
              <a:srgbClr val="1A1420"/>
            </a:solidFill>
            <a:prstDash val="solid"/>
          </a:ln>
        </p:spPr>
      </p:sp>
      <p:sp>
        <p:nvSpPr>
          <p:cNvPr id="14" name="Text 8"/>
          <p:cNvSpPr txBox="1"/>
          <p:nvPr/>
        </p:nvSpPr>
        <p:spPr>
          <a:xfrm>
            <a:off x="8138160" y="4892040"/>
            <a:ext cx="3322015" cy="292608"/>
          </a:xfrm>
          <a:prstGeom prst="rect">
            <a:avLst/>
          </a:prstGeom>
          <a:noFill/>
          <a:ln/>
        </p:spPr>
        <p:txBody>
          <a:bodyPr wrap="square" lIns="0" tIns="0" rIns="0" bIns="0" rtlCol="0" anchor="t"/>
          <a:lstStyle/>
          <a:p>
            <a:pPr indent="0" marL="0">
              <a:buNone/>
            </a:pPr>
            <a:r>
              <a:rPr lang="en-US" sz="900" b="1" spc="200" kern="0" dirty="0">
                <a:solidFill>
                  <a:srgbClr val="FF4F8B"/>
                </a:solidFill>
                <a:latin typeface="Arial" pitchFamily="34" charset="0"/>
                <a:ea typeface="Arial" pitchFamily="34" charset="-122"/>
                <a:cs typeface="Arial" pitchFamily="34" charset="-120"/>
              </a:rPr>
              <a:t>NEW FOR THE SERIES</a:t>
            </a:r>
            <a:endParaRPr lang="en-US" sz="900" dirty="0"/>
          </a:p>
        </p:txBody>
      </p:sp>
      <p:sp>
        <p:nvSpPr>
          <p:cNvPr id="15" name="Text 9"/>
          <p:cNvSpPr txBox="1"/>
          <p:nvPr/>
        </p:nvSpPr>
        <p:spPr>
          <a:xfrm>
            <a:off x="8138160" y="5166360"/>
            <a:ext cx="3322015" cy="914400"/>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Ferro’s hours in the garage, and Apa’s, waiting for the phone.</a:t>
            </a:r>
            <a:endParaRPr lang="en-US" sz="12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43.jpg">    </p:cNvPr>
          <p:cNvPicPr>
            <a:picLocks noChangeAspect="1"/>
          </p:cNvPicPr>
          <p:nvPr/>
        </p:nvPicPr>
        <p:blipFill>
          <a:blip r:embed="rId1"/>
          <a:stretch>
            <a:fillRect/>
          </a:stretch>
        </p:blipFill>
        <p:spPr>
          <a:xfrm>
            <a:off x="0" y="152400"/>
            <a:ext cx="12191695" cy="3429000"/>
          </a:xfrm>
          <a:prstGeom prst="rect">
            <a:avLst/>
          </a:prstGeom>
        </p:spPr>
      </p:pic>
      <p:pic>
        <p:nvPicPr>
          <p:cNvPr id="3" name="Image 1" descr="/private/tmp/claude-501/-Users-scognamiglio-Asteroid/c802be49-0e67-4e37-9766-d69f41363cb4/scratchpad/deck/out_en/gen/g-bottom.png">    </p:cNvPr>
          <p:cNvPicPr>
            <a:picLocks noChangeAspect="1"/>
          </p:cNvPicPr>
          <p:nvPr/>
        </p:nvPicPr>
        <p:blipFill>
          <a:blip r:embed="rId2"/>
          <a:stretch>
            <a:fillRect/>
          </a:stretch>
        </p:blipFill>
        <p:spPr>
          <a:xfrm>
            <a:off x="0" y="152400"/>
            <a:ext cx="12191695" cy="3429000"/>
          </a:xfrm>
          <a:prstGeom prst="rect">
            <a:avLst/>
          </a:prstGeom>
        </p:spPr>
      </p:pic>
      <p:pic>
        <p:nvPicPr>
          <p:cNvPr id="4" name="Image 2" descr="Episode 8">    </p:cNvPr>
          <p:cNvPicPr>
            <a:picLocks noChangeAspect="1"/>
          </p:cNvPicPr>
          <p:nvPr/>
        </p:nvPicPr>
        <p:blipFill>
          <a:blip r:embed="rId3"/>
          <a:stretch>
            <a:fillRect/>
          </a:stretch>
        </p:blipFill>
        <p:spPr>
          <a:xfrm>
            <a:off x="548640" y="1143000"/>
            <a:ext cx="453896" cy="745807"/>
          </a:xfrm>
          <a:prstGeom prst="rect">
            <a:avLst/>
          </a:prstGeom>
        </p:spPr>
      </p:pic>
      <p:sp>
        <p:nvSpPr>
          <p:cNvPr id="5" name="Text 0"/>
          <p:cNvSpPr txBox="1"/>
          <p:nvPr/>
        </p:nvSpPr>
        <p:spPr>
          <a:xfrm>
            <a:off x="548640" y="2377440"/>
            <a:ext cx="7315200" cy="292608"/>
          </a:xfrm>
          <a:prstGeom prst="rect">
            <a:avLst/>
          </a:prstGeom>
          <a:noFill/>
          <a:ln/>
        </p:spPr>
        <p:txBody>
          <a:bodyPr wrap="square" lIns="0" tIns="0" rIns="0" bIns="0" rtlCol="0" anchor="t"/>
          <a:lstStyle/>
          <a:p>
            <a:pPr indent="0" marL="0">
              <a:buNone/>
            </a:pPr>
            <a:r>
              <a:rPr lang="en-US" sz="1050" b="1" spc="200" kern="0" dirty="0">
                <a:solidFill>
                  <a:srgbClr val="F0462F"/>
                </a:solidFill>
                <a:latin typeface="Arial" pitchFamily="34" charset="0"/>
                <a:ea typeface="Arial" pitchFamily="34" charset="-122"/>
                <a:cs typeface="Arial" pitchFamily="34" charset="-120"/>
              </a:rPr>
              <a:t>EPISODE 8 OF 8 · CHS. IX–XII</a:t>
            </a:r>
            <a:endParaRPr lang="en-US" sz="1050" dirty="0"/>
          </a:p>
        </p:txBody>
      </p:sp>
      <p:pic>
        <p:nvPicPr>
          <p:cNvPr id="6" name="Image 3" descr="Shohor Amader">    </p:cNvPr>
          <p:cNvPicPr>
            <a:picLocks noChangeAspect="1"/>
          </p:cNvPicPr>
          <p:nvPr/>
        </p:nvPicPr>
        <p:blipFill>
          <a:blip r:embed="rId4"/>
          <a:stretch>
            <a:fillRect/>
          </a:stretch>
        </p:blipFill>
        <p:spPr>
          <a:xfrm>
            <a:off x="548640" y="2670048"/>
            <a:ext cx="4598670" cy="424851"/>
          </a:xfrm>
          <a:prstGeom prst="rect">
            <a:avLst/>
          </a:prstGeom>
        </p:spPr>
      </p:pic>
      <p:sp>
        <p:nvSpPr>
          <p:cNvPr id="7" name="Text 1"/>
          <p:cNvSpPr txBox="1"/>
          <p:nvPr/>
        </p:nvSpPr>
        <p:spPr>
          <a:xfrm>
            <a:off x="548640" y="3794760"/>
            <a:ext cx="6949440" cy="1828800"/>
          </a:xfrm>
          <a:prstGeom prst="rect">
            <a:avLst/>
          </a:prstGeom>
          <a:noFill/>
          <a:ln/>
        </p:spPr>
        <p:txBody>
          <a:bodyPr wrap="square" lIns="0" tIns="0" rIns="0" bIns="0" rtlCol="0" anchor="t"/>
          <a:lstStyle/>
          <a:p>
            <a:pPr indent="0" marL="0">
              <a:spcAft>
                <a:spcPts val="600"/>
              </a:spcAft>
              <a:buNone/>
            </a:pPr>
            <a:r>
              <a:rPr lang="en-US" sz="1350" dirty="0">
                <a:solidFill>
                  <a:srgbClr val="F8EFDF"/>
                </a:solidFill>
                <a:latin typeface="Georgia" pitchFamily="34" charset="0"/>
                <a:ea typeface="Georgia" pitchFamily="34" charset="-122"/>
                <a:cs typeface="Georgia" pitchFamily="34" charset="-120"/>
              </a:rPr>
              <a:t>Apa puts three pieces together: the cops with the kilo, Babu who wants someone to blame, the Dragona who can’t lose face. She draws them to the same warehouse. When it all blows up the boys leave for the airport with three million spread across a thousand trickles. Apa stays. Babu walks into the Dhaka covered in blood. A point-blank shot.</a:t>
            </a:r>
            <a:endParaRPr lang="en-US" sz="1350" dirty="0"/>
          </a:p>
        </p:txBody>
      </p:sp>
      <p:sp>
        <p:nvSpPr>
          <p:cNvPr id="8" name="Text 2"/>
          <p:cNvSpPr txBox="1"/>
          <p:nvPr/>
        </p:nvSpPr>
        <p:spPr>
          <a:xfrm>
            <a:off x="548640" y="5760720"/>
            <a:ext cx="6949440" cy="411480"/>
          </a:xfrm>
          <a:prstGeom prst="rect">
            <a:avLst/>
          </a:prstGeom>
          <a:noFill/>
          <a:ln/>
        </p:spPr>
        <p:txBody>
          <a:bodyPr wrap="square" lIns="0" tIns="0" rIns="0" bIns="0" rtlCol="0" anchor="t"/>
          <a:lstStyle/>
          <a:p>
            <a:pPr indent="0" marL="0">
              <a:buNone/>
            </a:pPr>
            <a:r>
              <a:rPr lang="en-US" sz="900" b="1" spc="150" kern="0" dirty="0">
                <a:solidFill>
                  <a:srgbClr val="B9ABA3"/>
                </a:solidFill>
                <a:latin typeface="Arial" pitchFamily="34" charset="0"/>
                <a:ea typeface="Arial" pitchFamily="34" charset="-122"/>
                <a:cs typeface="Arial" pitchFamily="34" charset="-120"/>
              </a:rPr>
              <a:t>ENDS ON  </a:t>
            </a:r>
            <a:pPr indent="0" marL="0">
              <a:buNone/>
            </a:pPr>
            <a:r>
              <a:rPr lang="en-US" sz="1400" i="1" dirty="0">
                <a:solidFill>
                  <a:srgbClr val="F8EFDF"/>
                </a:solidFill>
                <a:latin typeface="Georgia" pitchFamily="34" charset="0"/>
                <a:ea typeface="Georgia" pitchFamily="34" charset="-122"/>
                <a:cs typeface="Georgia" pitchFamily="34" charset="-120"/>
              </a:rPr>
              <a:t>Darkness, and her father’s boat among the flooded trees.</a:t>
            </a:r>
            <a:endParaRPr lang="en-US" sz="900" dirty="0"/>
          </a:p>
        </p:txBody>
      </p:sp>
      <p:sp>
        <p:nvSpPr>
          <p:cNvPr id="9" name="Shape 3"/>
          <p:cNvSpPr/>
          <p:nvPr/>
        </p:nvSpPr>
        <p:spPr>
          <a:xfrm>
            <a:off x="7955280" y="3794760"/>
            <a:ext cx="3687775" cy="777240"/>
          </a:xfrm>
          <a:prstGeom prst="roundRect">
            <a:avLst>
              <a:gd name="adj" fmla="val 14118"/>
            </a:avLst>
          </a:prstGeom>
          <a:solidFill>
            <a:srgbClr val="211A26"/>
          </a:solidFill>
          <a:ln w="9525">
            <a:solidFill>
              <a:srgbClr val="3B2D3F"/>
            </a:solidFill>
            <a:prstDash val="solid"/>
          </a:ln>
        </p:spPr>
      </p:sp>
      <p:sp>
        <p:nvSpPr>
          <p:cNvPr id="10" name="Shape 4"/>
          <p:cNvSpPr/>
          <p:nvPr/>
        </p:nvSpPr>
        <p:spPr>
          <a:xfrm>
            <a:off x="8092440" y="3977640"/>
            <a:ext cx="411480" cy="411480"/>
          </a:xfrm>
          <a:prstGeom prst="roundRect">
            <a:avLst>
              <a:gd name="adj" fmla="val 22222"/>
            </a:avLst>
          </a:prstGeom>
          <a:solidFill>
            <a:srgbClr val="F0462F"/>
          </a:solidFill>
          <a:ln w="12700">
            <a:solidFill>
              <a:srgbClr val="F0462F"/>
            </a:solidFill>
            <a:prstDash val="solid"/>
          </a:ln>
        </p:spPr>
      </p:sp>
      <p:sp>
        <p:nvSpPr>
          <p:cNvPr id="11" name="Text 5"/>
          <p:cNvSpPr txBox="1"/>
          <p:nvPr/>
        </p:nvSpPr>
        <p:spPr>
          <a:xfrm>
            <a:off x="8092440" y="3977640"/>
            <a:ext cx="411480" cy="411480"/>
          </a:xfrm>
          <a:prstGeom prst="rect">
            <a:avLst/>
          </a:prstGeom>
          <a:noFill/>
          <a:ln/>
        </p:spPr>
        <p:txBody>
          <a:bodyPr wrap="square" lIns="0" tIns="0" rIns="0" bIns="0" rtlCol="0" anchor="ctr"/>
          <a:lstStyle/>
          <a:p>
            <a:pPr algn="ctr" indent="0" marL="0">
              <a:buNone/>
            </a:pPr>
            <a:r>
              <a:rPr lang="en-US" sz="1500" b="1" dirty="0">
                <a:solidFill>
                  <a:srgbClr val="1B120A"/>
                </a:solidFill>
                <a:latin typeface="Arial" pitchFamily="34" charset="0"/>
                <a:ea typeface="Arial" pitchFamily="34" charset="-122"/>
                <a:cs typeface="Arial" pitchFamily="34" charset="-120"/>
              </a:rPr>
              <a:t>@</a:t>
            </a:r>
            <a:endParaRPr lang="en-US" sz="1500" dirty="0"/>
          </a:p>
        </p:txBody>
      </p:sp>
      <p:sp>
        <p:nvSpPr>
          <p:cNvPr id="12" name="Text 6"/>
          <p:cNvSpPr txBox="1"/>
          <p:nvPr/>
        </p:nvSpPr>
        <p:spPr>
          <a:xfrm>
            <a:off x="8641080" y="3941064"/>
            <a:ext cx="2864815" cy="502920"/>
          </a:xfrm>
          <a:prstGeom prst="rect">
            <a:avLst/>
          </a:prstGeom>
          <a:noFill/>
          <a:ln/>
        </p:spPr>
        <p:txBody>
          <a:bodyPr wrap="square" lIns="0" tIns="0" rIns="0" bIns="0" rtlCol="0" anchor="ctr"/>
          <a:lstStyle/>
          <a:p>
            <a:pPr indent="0" marL="0">
              <a:spcAft>
                <a:spcPts val="600"/>
              </a:spcAft>
              <a:buNone/>
            </a:pPr>
            <a:r>
              <a:rPr lang="en-US" sz="1100" dirty="0">
                <a:solidFill>
                  <a:srgbClr val="F8EFDF"/>
                </a:solidFill>
                <a:latin typeface="Arial" pitchFamily="34" charset="0"/>
                <a:ea typeface="Arial" pitchFamily="34" charset="-122"/>
                <a:cs typeface="Arial" pitchFamily="34" charset="-120"/>
              </a:rPr>
              <a:t>@bengalboy.it · no new posts · 1,400,000</a:t>
            </a:r>
            <a:endParaRPr lang="en-US" sz="1100" dirty="0"/>
          </a:p>
        </p:txBody>
      </p:sp>
      <p:sp>
        <p:nvSpPr>
          <p:cNvPr id="13" name="Shape 7"/>
          <p:cNvSpPr/>
          <p:nvPr/>
        </p:nvSpPr>
        <p:spPr>
          <a:xfrm>
            <a:off x="7955280" y="4754880"/>
            <a:ext cx="3687775" cy="1371600"/>
          </a:xfrm>
          <a:prstGeom prst="roundRect">
            <a:avLst>
              <a:gd name="adj" fmla="val 2667"/>
            </a:avLst>
          </a:prstGeom>
          <a:solidFill>
            <a:srgbClr val="1A1420"/>
          </a:solidFill>
          <a:ln w="12700">
            <a:solidFill>
              <a:srgbClr val="1A1420"/>
            </a:solidFill>
            <a:prstDash val="solid"/>
          </a:ln>
        </p:spPr>
      </p:sp>
      <p:sp>
        <p:nvSpPr>
          <p:cNvPr id="14" name="Text 8"/>
          <p:cNvSpPr txBox="1"/>
          <p:nvPr/>
        </p:nvSpPr>
        <p:spPr>
          <a:xfrm>
            <a:off x="8138160" y="4892040"/>
            <a:ext cx="3322015" cy="292608"/>
          </a:xfrm>
          <a:prstGeom prst="rect">
            <a:avLst/>
          </a:prstGeom>
          <a:noFill/>
          <a:ln/>
        </p:spPr>
        <p:txBody>
          <a:bodyPr wrap="square" lIns="0" tIns="0" rIns="0" bIns="0" rtlCol="0" anchor="t"/>
          <a:lstStyle/>
          <a:p>
            <a:pPr indent="0" marL="0">
              <a:buNone/>
            </a:pPr>
            <a:r>
              <a:rPr lang="en-US" sz="900" b="1" spc="200" kern="0" dirty="0">
                <a:solidFill>
                  <a:srgbClr val="FFB21A"/>
                </a:solidFill>
                <a:latin typeface="Arial" pitchFamily="34" charset="0"/>
                <a:ea typeface="Arial" pitchFamily="34" charset="-122"/>
                <a:cs typeface="Arial" pitchFamily="34" charset="-120"/>
              </a:rPr>
              <a:t>SEASON 2</a:t>
            </a:r>
            <a:endParaRPr lang="en-US" sz="900" dirty="0"/>
          </a:p>
        </p:txBody>
      </p:sp>
      <p:sp>
        <p:nvSpPr>
          <p:cNvPr id="15" name="Text 9"/>
          <p:cNvSpPr txBox="1"/>
          <p:nvPr/>
        </p:nvSpPr>
        <p:spPr>
          <a:xfrm>
            <a:off x="8138160" y="5166360"/>
            <a:ext cx="3322015" cy="914400"/>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But…  Apa isn’t dead, and the boys never got on that plane.</a:t>
            </a:r>
            <a:endParaRPr lang="en-US" sz="12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44.jpg">    </p:cNvPr>
          <p:cNvPicPr>
            <a:picLocks noChangeAspect="1"/>
          </p:cNvPicPr>
          <p:nvPr/>
        </p:nvPicPr>
        <p:blipFill>
          <a:blip r:embed="rId1">
            <a:alphaModFix amt="55000"/>
          </a:blip>
          <a:stretch>
            <a:fillRect/>
          </a:stretch>
        </p:blipFill>
        <p:spPr>
          <a:xfrm>
            <a:off x="0" y="152400"/>
            <a:ext cx="12191695" cy="6705600"/>
          </a:xfrm>
          <a:prstGeom prst="rect">
            <a:avLst/>
          </a:prstGeom>
        </p:spPr>
      </p:pic>
      <p:pic>
        <p:nvPicPr>
          <p:cNvPr id="3" name="Image 1" descr="/private/tmp/claude-501/-Users-scognamiglio-Asteroid/c802be49-0e67-4e37-9766-d69f41363cb4/scratchpad/deck/out_en/gen/g-rad.png">    </p:cNvPr>
          <p:cNvPicPr>
            <a:picLocks noChangeAspect="1"/>
          </p:cNvPicPr>
          <p:nvPr/>
        </p:nvPicPr>
        <p:blipFill>
          <a:blip r:embed="rId2"/>
          <a:stretch>
            <a:fillRect/>
          </a:stretch>
        </p:blipFill>
        <p:spPr>
          <a:xfrm>
            <a:off x="0" y="152400"/>
            <a:ext cx="12191695" cy="6705600"/>
          </a:xfrm>
          <a:prstGeom prst="rect">
            <a:avLst/>
          </a:prstGeom>
        </p:spPr>
      </p:pic>
      <p:pic>
        <p:nvPicPr>
          <p:cNvPr id="4" name="Image 2" descr="But…">    </p:cNvPr>
          <p:cNvPicPr>
            <a:picLocks noChangeAspect="1"/>
          </p:cNvPicPr>
          <p:nvPr/>
        </p:nvPicPr>
        <p:blipFill>
          <a:blip r:embed="rId3"/>
          <a:stretch>
            <a:fillRect/>
          </a:stretch>
        </p:blipFill>
        <p:spPr>
          <a:xfrm>
            <a:off x="502920" y="320040"/>
            <a:ext cx="3365858" cy="1325785"/>
          </a:xfrm>
          <a:prstGeom prst="rect">
            <a:avLst/>
          </a:prstGeom>
        </p:spPr>
      </p:pic>
      <p:sp>
        <p:nvSpPr>
          <p:cNvPr id="5" name="Text 0"/>
          <p:cNvSpPr txBox="1"/>
          <p:nvPr/>
        </p:nvSpPr>
        <p:spPr>
          <a:xfrm>
            <a:off x="548640" y="2697480"/>
            <a:ext cx="45720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SEASON TWO</a:t>
            </a:r>
            <a:endParaRPr lang="en-US" sz="1050" dirty="0"/>
          </a:p>
        </p:txBody>
      </p:sp>
      <p:pic>
        <p:nvPicPr>
          <p:cNvPr id="6" name="Image 3" descr="t-ma">    </p:cNvPr>
          <p:cNvPicPr>
            <a:picLocks noChangeAspect="1"/>
          </p:cNvPicPr>
          <p:nvPr/>
        </p:nvPicPr>
        <p:blipFill>
          <a:blip r:embed="rId4"/>
          <a:stretch>
            <a:fillRect/>
          </a:stretch>
        </p:blipFill>
        <p:spPr>
          <a:xfrm>
            <a:off x="548640" y="2999232"/>
            <a:ext cx="3802380" cy="853440"/>
          </a:xfrm>
          <a:prstGeom prst="rect">
            <a:avLst/>
          </a:prstGeom>
        </p:spPr>
      </p:pic>
      <p:sp>
        <p:nvSpPr>
          <p:cNvPr id="7" name="Text 1"/>
          <p:cNvSpPr txBox="1"/>
          <p:nvPr/>
        </p:nvSpPr>
        <p:spPr>
          <a:xfrm>
            <a:off x="6035040" y="594360"/>
            <a:ext cx="5608015" cy="685800"/>
          </a:xfrm>
          <a:prstGeom prst="rect">
            <a:avLst/>
          </a:prstGeom>
          <a:noFill/>
          <a:ln/>
        </p:spPr>
        <p:txBody>
          <a:bodyPr wrap="square" lIns="0" tIns="0" rIns="0" bIns="0" rtlCol="0" anchor="t"/>
          <a:lstStyle/>
          <a:p>
            <a:pPr indent="0" marL="0">
              <a:spcAft>
                <a:spcPts val="600"/>
              </a:spcAft>
              <a:buNone/>
            </a:pPr>
            <a:r>
              <a:rPr lang="en-US" sz="1800" dirty="0">
                <a:solidFill>
                  <a:srgbClr val="F8EFDF"/>
                </a:solidFill>
                <a:latin typeface="Georgia" pitchFamily="34" charset="0"/>
                <a:ea typeface="Georgia" pitchFamily="34" charset="-122"/>
                <a:cs typeface="Georgia" pitchFamily="34" charset="-120"/>
              </a:rPr>
              <a:t>Apa isn’t dead. And the boys never got on that plane.</a:t>
            </a:r>
            <a:endParaRPr lang="en-US" sz="1800" dirty="0"/>
          </a:p>
        </p:txBody>
      </p:sp>
      <p:sp>
        <p:nvSpPr>
          <p:cNvPr id="8" name="Text 2"/>
          <p:cNvSpPr txBox="1"/>
          <p:nvPr/>
        </p:nvSpPr>
        <p:spPr>
          <a:xfrm>
            <a:off x="6035040" y="1325880"/>
            <a:ext cx="5608015" cy="1188720"/>
          </a:xfrm>
          <a:prstGeom prst="rect">
            <a:avLst/>
          </a:prstGeom>
          <a:noFill/>
          <a:ln/>
        </p:spPr>
        <p:txBody>
          <a:bodyPr wrap="square" lIns="0" tIns="0" rIns="0" bIns="0" rtlCol="0" anchor="t"/>
          <a:lstStyle/>
          <a:p>
            <a:pPr indent="0" marL="0">
              <a:spcAft>
                <a:spcPts val="600"/>
              </a:spcAft>
              <a:buNone/>
            </a:pPr>
            <a:r>
              <a:rPr lang="en-US" sz="1350" dirty="0">
                <a:solidFill>
                  <a:srgbClr val="F8EFDF"/>
                </a:solidFill>
                <a:latin typeface="Georgia" pitchFamily="34" charset="0"/>
                <a:ea typeface="Georgia" pitchFamily="34" charset="-122"/>
                <a:cs typeface="Georgia" pitchFamily="34" charset="-120"/>
              </a:rPr>
              <a:t>Apa wakes up from a coma and her kingdom is gone: the police have seized the Dhaka. Then an accountant nobody knows comes looking for her. He knows about the books, the thousand trickles, more than he should.</a:t>
            </a:r>
            <a:endParaRPr lang="en-US" sz="1350" dirty="0"/>
          </a:p>
        </p:txBody>
      </p:sp>
      <p:pic>
        <p:nvPicPr>
          <p:cNvPr id="9" name="Image 4" descr="Who did Apa do big favors for?">    </p:cNvPr>
          <p:cNvPicPr>
            <a:picLocks noChangeAspect="1"/>
          </p:cNvPicPr>
          <p:nvPr/>
        </p:nvPicPr>
        <p:blipFill>
          <a:blip r:embed="rId5"/>
          <a:stretch>
            <a:fillRect/>
          </a:stretch>
        </p:blipFill>
        <p:spPr>
          <a:xfrm>
            <a:off x="6035040" y="2560320"/>
            <a:ext cx="4951857" cy="336584"/>
          </a:xfrm>
          <a:prstGeom prst="rect">
            <a:avLst/>
          </a:prstGeom>
        </p:spPr>
      </p:pic>
      <p:sp>
        <p:nvSpPr>
          <p:cNvPr id="10" name="Shape 3"/>
          <p:cNvSpPr/>
          <p:nvPr/>
        </p:nvSpPr>
        <p:spPr>
          <a:xfrm>
            <a:off x="6035040" y="3794760"/>
            <a:ext cx="5608015" cy="685800"/>
          </a:xfrm>
          <a:prstGeom prst="roundRect">
            <a:avLst>
              <a:gd name="adj" fmla="val 5333"/>
            </a:avLst>
          </a:prstGeom>
          <a:solidFill>
            <a:srgbClr val="1A1420"/>
          </a:solidFill>
          <a:ln w="12700">
            <a:solidFill>
              <a:srgbClr val="1A1420"/>
            </a:solidFill>
            <a:prstDash val="solid"/>
          </a:ln>
        </p:spPr>
      </p:sp>
      <p:sp>
        <p:nvSpPr>
          <p:cNvPr id="11" name="Text 4"/>
          <p:cNvSpPr txBox="1"/>
          <p:nvPr/>
        </p:nvSpPr>
        <p:spPr>
          <a:xfrm>
            <a:off x="6217920" y="3867912"/>
            <a:ext cx="5242255" cy="274320"/>
          </a:xfrm>
          <a:prstGeom prst="rect">
            <a:avLst/>
          </a:prstGeom>
          <a:noFill/>
          <a:ln/>
        </p:spPr>
        <p:txBody>
          <a:bodyPr wrap="square" lIns="0" tIns="0" rIns="0" bIns="0" rtlCol="0" anchor="ctr"/>
          <a:lstStyle/>
          <a:p>
            <a:pPr indent="0" marL="0">
              <a:buNone/>
            </a:pPr>
            <a:r>
              <a:rPr lang="en-US" sz="1150" b="1" dirty="0">
                <a:solidFill>
                  <a:srgbClr val="FFB21A"/>
                </a:solidFill>
                <a:latin typeface="Arial" pitchFamily="34" charset="0"/>
                <a:ea typeface="Arial" pitchFamily="34" charset="-122"/>
                <a:cs typeface="Arial" pitchFamily="34" charset="-120"/>
              </a:rPr>
              <a:t>THE BOYS</a:t>
            </a:r>
            <a:endParaRPr lang="en-US" sz="1150" dirty="0"/>
          </a:p>
        </p:txBody>
      </p:sp>
      <p:sp>
        <p:nvSpPr>
          <p:cNvPr id="12" name="Text 5"/>
          <p:cNvSpPr txBox="1"/>
          <p:nvPr/>
        </p:nvSpPr>
        <p:spPr>
          <a:xfrm>
            <a:off x="6217920" y="4142232"/>
            <a:ext cx="5242255" cy="320040"/>
          </a:xfrm>
          <a:prstGeom prst="rect">
            <a:avLst/>
          </a:prstGeom>
          <a:noFill/>
          <a:ln/>
        </p:spPr>
        <p:txBody>
          <a:bodyPr wrap="square" lIns="0" tIns="0" rIns="0" bIns="0" rtlCol="0" anchor="t"/>
          <a:lstStyle/>
          <a:p>
            <a:pPr indent="0" marL="0">
              <a:spcAft>
                <a:spcPts val="600"/>
              </a:spcAft>
              <a:buNone/>
            </a:pPr>
            <a:r>
              <a:rPr lang="en-US" sz="1150" dirty="0">
                <a:solidFill>
                  <a:srgbClr val="F8EFDF"/>
                </a:solidFill>
                <a:latin typeface="Georgia" pitchFamily="34" charset="0"/>
                <a:ea typeface="Georgia" pitchFamily="34" charset="-122"/>
                <a:cs typeface="Georgia" pitchFamily="34" charset="-120"/>
              </a:rPr>
              <a:t>They stay in Rome, hiding in plain sight inside the city that’s hunting them.</a:t>
            </a:r>
            <a:endParaRPr lang="en-US" sz="1150" dirty="0"/>
          </a:p>
        </p:txBody>
      </p:sp>
      <p:sp>
        <p:nvSpPr>
          <p:cNvPr id="13" name="Shape 6"/>
          <p:cNvSpPr/>
          <p:nvPr/>
        </p:nvSpPr>
        <p:spPr>
          <a:xfrm>
            <a:off x="6035040" y="4572000"/>
            <a:ext cx="5608015" cy="685800"/>
          </a:xfrm>
          <a:prstGeom prst="roundRect">
            <a:avLst>
              <a:gd name="adj" fmla="val 5333"/>
            </a:avLst>
          </a:prstGeom>
          <a:solidFill>
            <a:srgbClr val="1A1420"/>
          </a:solidFill>
          <a:ln w="12700">
            <a:solidFill>
              <a:srgbClr val="1A1420"/>
            </a:solidFill>
            <a:prstDash val="solid"/>
          </a:ln>
        </p:spPr>
      </p:sp>
      <p:sp>
        <p:nvSpPr>
          <p:cNvPr id="14" name="Text 7"/>
          <p:cNvSpPr txBox="1"/>
          <p:nvPr/>
        </p:nvSpPr>
        <p:spPr>
          <a:xfrm>
            <a:off x="6217920" y="4645152"/>
            <a:ext cx="5242255" cy="274320"/>
          </a:xfrm>
          <a:prstGeom prst="rect">
            <a:avLst/>
          </a:prstGeom>
          <a:noFill/>
          <a:ln/>
        </p:spPr>
        <p:txBody>
          <a:bodyPr wrap="square" lIns="0" tIns="0" rIns="0" bIns="0" rtlCol="0" anchor="ctr"/>
          <a:lstStyle/>
          <a:p>
            <a:pPr indent="0" marL="0">
              <a:buNone/>
            </a:pPr>
            <a:r>
              <a:rPr lang="en-US" sz="1150" b="1" dirty="0">
                <a:solidFill>
                  <a:srgbClr val="FFB21A"/>
                </a:solidFill>
                <a:latin typeface="Arial" pitchFamily="34" charset="0"/>
                <a:ea typeface="Arial" pitchFamily="34" charset="-122"/>
                <a:cs typeface="Arial" pitchFamily="34" charset="-120"/>
              </a:rPr>
              <a:t>BABU AND THE DRAGONA</a:t>
            </a:r>
            <a:endParaRPr lang="en-US" sz="1150" dirty="0"/>
          </a:p>
        </p:txBody>
      </p:sp>
      <p:sp>
        <p:nvSpPr>
          <p:cNvPr id="15" name="Text 8"/>
          <p:cNvSpPr txBox="1"/>
          <p:nvPr/>
        </p:nvSpPr>
        <p:spPr>
          <a:xfrm>
            <a:off x="6217920" y="4919472"/>
            <a:ext cx="5242255" cy="320040"/>
          </a:xfrm>
          <a:prstGeom prst="rect">
            <a:avLst/>
          </a:prstGeom>
          <a:noFill/>
          <a:ln/>
        </p:spPr>
        <p:txBody>
          <a:bodyPr wrap="square" lIns="0" tIns="0" rIns="0" bIns="0" rtlCol="0" anchor="t"/>
          <a:lstStyle/>
          <a:p>
            <a:pPr indent="0" marL="0">
              <a:spcAft>
                <a:spcPts val="600"/>
              </a:spcAft>
              <a:buNone/>
            </a:pPr>
            <a:r>
              <a:rPr lang="en-US" sz="1150" dirty="0">
                <a:solidFill>
                  <a:srgbClr val="F8EFDF"/>
                </a:solidFill>
                <a:latin typeface="Georgia" pitchFamily="34" charset="0"/>
                <a:ea typeface="Georgia" pitchFamily="34" charset="-122"/>
                <a:cs typeface="Georgia" pitchFamily="34" charset="-120"/>
              </a:rPr>
              <a:t>Two revenges that cross, and a debt nobody has paid.</a:t>
            </a:r>
            <a:endParaRPr lang="en-US" sz="1150" dirty="0"/>
          </a:p>
        </p:txBody>
      </p:sp>
      <p:sp>
        <p:nvSpPr>
          <p:cNvPr id="16" name="Shape 9"/>
          <p:cNvSpPr/>
          <p:nvPr/>
        </p:nvSpPr>
        <p:spPr>
          <a:xfrm>
            <a:off x="6035040" y="5349240"/>
            <a:ext cx="5608015" cy="685800"/>
          </a:xfrm>
          <a:prstGeom prst="roundRect">
            <a:avLst>
              <a:gd name="adj" fmla="val 5333"/>
            </a:avLst>
          </a:prstGeom>
          <a:solidFill>
            <a:srgbClr val="1A1420"/>
          </a:solidFill>
          <a:ln w="12700">
            <a:solidFill>
              <a:srgbClr val="1A1420"/>
            </a:solidFill>
            <a:prstDash val="solid"/>
          </a:ln>
        </p:spPr>
      </p:sp>
      <p:sp>
        <p:nvSpPr>
          <p:cNvPr id="17" name="Text 10"/>
          <p:cNvSpPr txBox="1"/>
          <p:nvPr/>
        </p:nvSpPr>
        <p:spPr>
          <a:xfrm>
            <a:off x="6217920" y="5422392"/>
            <a:ext cx="5242255" cy="274320"/>
          </a:xfrm>
          <a:prstGeom prst="rect">
            <a:avLst/>
          </a:prstGeom>
          <a:noFill/>
          <a:ln/>
        </p:spPr>
        <p:txBody>
          <a:bodyPr wrap="square" lIns="0" tIns="0" rIns="0" bIns="0" rtlCol="0" anchor="ctr"/>
          <a:lstStyle/>
          <a:p>
            <a:pPr indent="0" marL="0">
              <a:buNone/>
            </a:pPr>
            <a:r>
              <a:rPr lang="en-US" sz="1150" b="1" dirty="0">
                <a:solidFill>
                  <a:srgbClr val="FFB21A"/>
                </a:solidFill>
                <a:latin typeface="Arial" pitchFamily="34" charset="0"/>
                <a:ea typeface="Arial" pitchFamily="34" charset="-122"/>
                <a:cs typeface="Arial" pitchFamily="34" charset="-120"/>
              </a:rPr>
              <a:t>@BENGALBOY.IT</a:t>
            </a:r>
            <a:endParaRPr lang="en-US" sz="1150" dirty="0"/>
          </a:p>
        </p:txBody>
      </p:sp>
      <p:sp>
        <p:nvSpPr>
          <p:cNvPr id="18" name="Text 11"/>
          <p:cNvSpPr txBox="1"/>
          <p:nvPr/>
        </p:nvSpPr>
        <p:spPr>
          <a:xfrm>
            <a:off x="6217920" y="5696712"/>
            <a:ext cx="5242255" cy="320040"/>
          </a:xfrm>
          <a:prstGeom prst="rect">
            <a:avLst/>
          </a:prstGeom>
          <a:noFill/>
          <a:ln/>
        </p:spPr>
        <p:txBody>
          <a:bodyPr wrap="square" lIns="0" tIns="0" rIns="0" bIns="0" rtlCol="0" anchor="t"/>
          <a:lstStyle/>
          <a:p>
            <a:pPr indent="0" marL="0">
              <a:spcAft>
                <a:spcPts val="600"/>
              </a:spcAft>
              <a:buNone/>
            </a:pPr>
            <a:r>
              <a:rPr lang="en-US" sz="1150" dirty="0">
                <a:solidFill>
                  <a:srgbClr val="F8EFDF"/>
                </a:solidFill>
                <a:latin typeface="Georgia" pitchFamily="34" charset="0"/>
                <a:ea typeface="Georgia" pitchFamily="34" charset="-122"/>
                <a:cs typeface="Georgia" pitchFamily="34" charset="-120"/>
              </a:rPr>
              <a:t>One million four hundred thousand people are waiting for the next video.</a:t>
            </a:r>
            <a:endParaRPr lang="en-US" sz="11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45.jpg">    </p:cNvPr>
          <p:cNvPicPr>
            <a:picLocks noChangeAspect="1"/>
          </p:cNvPicPr>
          <p:nvPr/>
        </p:nvPicPr>
        <p:blipFill>
          <a:blip r:embed="rId1"/>
          <a:stretch>
            <a:fillRect/>
          </a:stretch>
        </p:blipFill>
        <p:spPr>
          <a:xfrm>
            <a:off x="0" y="152400"/>
            <a:ext cx="12191695" cy="2377440"/>
          </a:xfrm>
          <a:prstGeom prst="rect">
            <a:avLst/>
          </a:prstGeom>
        </p:spPr>
      </p:pic>
      <p:pic>
        <p:nvPicPr>
          <p:cNvPr id="3" name="Image 1" descr="/private/tmp/claude-501/-Users-scognamiglio-Asteroid/c802be49-0e67-4e37-9766-d69f41363cb4/scratchpad/deck/out_en/gen/g-bottom.png">    </p:cNvPr>
          <p:cNvPicPr>
            <a:picLocks noChangeAspect="1"/>
          </p:cNvPicPr>
          <p:nvPr/>
        </p:nvPicPr>
        <p:blipFill>
          <a:blip r:embed="rId2"/>
          <a:stretch>
            <a:fillRect/>
          </a:stretch>
        </p:blipFill>
        <p:spPr>
          <a:xfrm>
            <a:off x="0" y="152400"/>
            <a:ext cx="12191695" cy="2377440"/>
          </a:xfrm>
          <a:prstGeom prst="rect">
            <a:avLst/>
          </a:prstGeom>
        </p:spPr>
      </p:pic>
      <p:sp>
        <p:nvSpPr>
          <p:cNvPr id="4" name="Text 0"/>
          <p:cNvSpPr txBox="1"/>
          <p:nvPr/>
        </p:nvSpPr>
        <p:spPr>
          <a:xfrm>
            <a:off x="548640" y="1600200"/>
            <a:ext cx="36576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LOOK BOOK</a:t>
            </a:r>
            <a:endParaRPr lang="en-US" sz="1050" dirty="0"/>
          </a:p>
        </p:txBody>
      </p:sp>
      <p:pic>
        <p:nvPicPr>
          <p:cNvPr id="5" name="Image 2" descr="t-look">    </p:cNvPr>
          <p:cNvPicPr>
            <a:picLocks noChangeAspect="1"/>
          </p:cNvPicPr>
          <p:nvPr/>
        </p:nvPicPr>
        <p:blipFill>
          <a:blip r:embed="rId3"/>
          <a:stretch>
            <a:fillRect/>
          </a:stretch>
        </p:blipFill>
        <p:spPr>
          <a:xfrm>
            <a:off x="548640" y="1901952"/>
            <a:ext cx="7886700" cy="440010"/>
          </a:xfrm>
          <a:prstGeom prst="rect">
            <a:avLst/>
          </a:prstGeom>
        </p:spPr>
      </p:pic>
      <p:sp>
        <p:nvSpPr>
          <p:cNvPr id="6" name="Shape 1"/>
          <p:cNvSpPr/>
          <p:nvPr/>
        </p:nvSpPr>
        <p:spPr>
          <a:xfrm>
            <a:off x="548640" y="2788920"/>
            <a:ext cx="1772869" cy="685800"/>
          </a:xfrm>
          <a:prstGeom prst="roundRect">
            <a:avLst>
              <a:gd name="adj" fmla="val 5333"/>
            </a:avLst>
          </a:prstGeom>
          <a:solidFill>
            <a:srgbClr val="100C13"/>
          </a:solidFill>
          <a:ln w="9525">
            <a:solidFill>
              <a:srgbClr val="3B2D3F"/>
            </a:solidFill>
            <a:prstDash val="solid"/>
          </a:ln>
        </p:spPr>
      </p:sp>
      <p:sp>
        <p:nvSpPr>
          <p:cNvPr id="7" name="Text 2"/>
          <p:cNvSpPr txBox="1"/>
          <p:nvPr/>
        </p:nvSpPr>
        <p:spPr>
          <a:xfrm>
            <a:off x="548640" y="3520440"/>
            <a:ext cx="1772869" cy="228600"/>
          </a:xfrm>
          <a:prstGeom prst="rect">
            <a:avLst/>
          </a:prstGeom>
          <a:noFill/>
          <a:ln/>
        </p:spPr>
        <p:txBody>
          <a:bodyPr wrap="square" lIns="0" tIns="0" rIns="0" bIns="0" rtlCol="0" anchor="ctr"/>
          <a:lstStyle/>
          <a:p>
            <a:pPr indent="0" marL="0">
              <a:buNone/>
            </a:pPr>
            <a:r>
              <a:rPr lang="en-US" sz="800" b="1" dirty="0">
                <a:solidFill>
                  <a:srgbClr val="B9ABA3"/>
                </a:solidFill>
                <a:latin typeface="Arial" pitchFamily="34" charset="0"/>
                <a:ea typeface="Arial" pitchFamily="34" charset="-122"/>
                <a:cs typeface="Arial" pitchFamily="34" charset="-120"/>
              </a:rPr>
              <a:t>WET ASPHALT</a:t>
            </a:r>
            <a:endParaRPr lang="en-US" sz="800" dirty="0"/>
          </a:p>
        </p:txBody>
      </p:sp>
      <p:sp>
        <p:nvSpPr>
          <p:cNvPr id="8" name="Shape 3"/>
          <p:cNvSpPr/>
          <p:nvPr/>
        </p:nvSpPr>
        <p:spPr>
          <a:xfrm>
            <a:off x="2412949" y="2788920"/>
            <a:ext cx="1772869" cy="685800"/>
          </a:xfrm>
          <a:prstGeom prst="roundRect">
            <a:avLst>
              <a:gd name="adj" fmla="val 5333"/>
            </a:avLst>
          </a:prstGeom>
          <a:solidFill>
            <a:srgbClr val="FFB21A"/>
          </a:solidFill>
          <a:ln w="9525">
            <a:solidFill>
              <a:srgbClr val="3B2D3F"/>
            </a:solidFill>
            <a:prstDash val="solid"/>
          </a:ln>
        </p:spPr>
      </p:sp>
      <p:sp>
        <p:nvSpPr>
          <p:cNvPr id="9" name="Text 4"/>
          <p:cNvSpPr txBox="1"/>
          <p:nvPr/>
        </p:nvSpPr>
        <p:spPr>
          <a:xfrm>
            <a:off x="2412949" y="3520440"/>
            <a:ext cx="1772869" cy="228600"/>
          </a:xfrm>
          <a:prstGeom prst="rect">
            <a:avLst/>
          </a:prstGeom>
          <a:noFill/>
          <a:ln/>
        </p:spPr>
        <p:txBody>
          <a:bodyPr wrap="square" lIns="0" tIns="0" rIns="0" bIns="0" rtlCol="0" anchor="ctr"/>
          <a:lstStyle/>
          <a:p>
            <a:pPr indent="0" marL="0">
              <a:buNone/>
            </a:pPr>
            <a:r>
              <a:rPr lang="en-US" sz="800" b="1" dirty="0">
                <a:solidFill>
                  <a:srgbClr val="B9ABA3"/>
                </a:solidFill>
                <a:latin typeface="Arial" pitchFamily="34" charset="0"/>
                <a:ea typeface="Arial" pitchFamily="34" charset="-122"/>
                <a:cs typeface="Arial" pitchFamily="34" charset="-120"/>
              </a:rPr>
              <a:t>BACKPACK · MARIGOLD</a:t>
            </a:r>
            <a:endParaRPr lang="en-US" sz="800" dirty="0"/>
          </a:p>
        </p:txBody>
      </p:sp>
      <p:sp>
        <p:nvSpPr>
          <p:cNvPr id="10" name="Shape 5"/>
          <p:cNvSpPr/>
          <p:nvPr/>
        </p:nvSpPr>
        <p:spPr>
          <a:xfrm>
            <a:off x="4277258" y="2788920"/>
            <a:ext cx="1772869" cy="685800"/>
          </a:xfrm>
          <a:prstGeom prst="roundRect">
            <a:avLst>
              <a:gd name="adj" fmla="val 5333"/>
            </a:avLst>
          </a:prstGeom>
          <a:solidFill>
            <a:srgbClr val="FF4F8B"/>
          </a:solidFill>
          <a:ln w="9525">
            <a:solidFill>
              <a:srgbClr val="3B2D3F"/>
            </a:solidFill>
            <a:prstDash val="solid"/>
          </a:ln>
        </p:spPr>
      </p:sp>
      <p:sp>
        <p:nvSpPr>
          <p:cNvPr id="11" name="Text 6"/>
          <p:cNvSpPr txBox="1"/>
          <p:nvPr/>
        </p:nvSpPr>
        <p:spPr>
          <a:xfrm>
            <a:off x="4277258" y="3520440"/>
            <a:ext cx="1772869" cy="228600"/>
          </a:xfrm>
          <a:prstGeom prst="rect">
            <a:avLst/>
          </a:prstGeom>
          <a:noFill/>
          <a:ln/>
        </p:spPr>
        <p:txBody>
          <a:bodyPr wrap="square" lIns="0" tIns="0" rIns="0" bIns="0" rtlCol="0" anchor="ctr"/>
          <a:lstStyle/>
          <a:p>
            <a:pPr indent="0" marL="0">
              <a:buNone/>
            </a:pPr>
            <a:r>
              <a:rPr lang="en-US" sz="800" b="1" dirty="0">
                <a:solidFill>
                  <a:srgbClr val="B9ABA3"/>
                </a:solidFill>
                <a:latin typeface="Arial" pitchFamily="34" charset="0"/>
                <a:ea typeface="Arial" pitchFamily="34" charset="-122"/>
                <a:cs typeface="Arial" pitchFamily="34" charset="-120"/>
              </a:rPr>
              <a:t>SARI</a:t>
            </a:r>
            <a:endParaRPr lang="en-US" sz="800" dirty="0"/>
          </a:p>
        </p:txBody>
      </p:sp>
      <p:sp>
        <p:nvSpPr>
          <p:cNvPr id="12" name="Shape 7"/>
          <p:cNvSpPr/>
          <p:nvPr/>
        </p:nvSpPr>
        <p:spPr>
          <a:xfrm>
            <a:off x="6141568" y="2788920"/>
            <a:ext cx="1772869" cy="685800"/>
          </a:xfrm>
          <a:prstGeom prst="roundRect">
            <a:avLst>
              <a:gd name="adj" fmla="val 5333"/>
            </a:avLst>
          </a:prstGeom>
          <a:solidFill>
            <a:srgbClr val="F0462F"/>
          </a:solidFill>
          <a:ln w="9525">
            <a:solidFill>
              <a:srgbClr val="3B2D3F"/>
            </a:solidFill>
            <a:prstDash val="solid"/>
          </a:ln>
        </p:spPr>
      </p:sp>
      <p:sp>
        <p:nvSpPr>
          <p:cNvPr id="13" name="Text 8"/>
          <p:cNvSpPr txBox="1"/>
          <p:nvPr/>
        </p:nvSpPr>
        <p:spPr>
          <a:xfrm>
            <a:off x="6141568" y="3520440"/>
            <a:ext cx="1772869" cy="228600"/>
          </a:xfrm>
          <a:prstGeom prst="rect">
            <a:avLst/>
          </a:prstGeom>
          <a:noFill/>
          <a:ln/>
        </p:spPr>
        <p:txBody>
          <a:bodyPr wrap="square" lIns="0" tIns="0" rIns="0" bIns="0" rtlCol="0" anchor="ctr"/>
          <a:lstStyle/>
          <a:p>
            <a:pPr indent="0" marL="0">
              <a:buNone/>
            </a:pPr>
            <a:r>
              <a:rPr lang="en-US" sz="800" b="1" dirty="0">
                <a:solidFill>
                  <a:srgbClr val="B9ABA3"/>
                </a:solidFill>
                <a:latin typeface="Arial" pitchFamily="34" charset="0"/>
                <a:ea typeface="Arial" pitchFamily="34" charset="-122"/>
                <a:cs typeface="Arial" pitchFamily="34" charset="-120"/>
              </a:rPr>
              <a:t>FLAG · BLOOD</a:t>
            </a:r>
            <a:endParaRPr lang="en-US" sz="800" dirty="0"/>
          </a:p>
        </p:txBody>
      </p:sp>
      <p:sp>
        <p:nvSpPr>
          <p:cNvPr id="14" name="Shape 9"/>
          <p:cNvSpPr/>
          <p:nvPr/>
        </p:nvSpPr>
        <p:spPr>
          <a:xfrm>
            <a:off x="8005877" y="2788920"/>
            <a:ext cx="1772869" cy="685800"/>
          </a:xfrm>
          <a:prstGeom prst="roundRect">
            <a:avLst>
              <a:gd name="adj" fmla="val 5333"/>
            </a:avLst>
          </a:prstGeom>
          <a:solidFill>
            <a:srgbClr val="1FB57C"/>
          </a:solidFill>
          <a:ln w="9525">
            <a:solidFill>
              <a:srgbClr val="3B2D3F"/>
            </a:solidFill>
            <a:prstDash val="solid"/>
          </a:ln>
        </p:spPr>
      </p:sp>
      <p:sp>
        <p:nvSpPr>
          <p:cNvPr id="15" name="Text 10"/>
          <p:cNvSpPr txBox="1"/>
          <p:nvPr/>
        </p:nvSpPr>
        <p:spPr>
          <a:xfrm>
            <a:off x="8005877" y="3520440"/>
            <a:ext cx="1772869" cy="228600"/>
          </a:xfrm>
          <a:prstGeom prst="rect">
            <a:avLst/>
          </a:prstGeom>
          <a:noFill/>
          <a:ln/>
        </p:spPr>
        <p:txBody>
          <a:bodyPr wrap="square" lIns="0" tIns="0" rIns="0" bIns="0" rtlCol="0" anchor="ctr"/>
          <a:lstStyle/>
          <a:p>
            <a:pPr indent="0" marL="0">
              <a:buNone/>
            </a:pPr>
            <a:r>
              <a:rPr lang="en-US" sz="800" b="1" dirty="0">
                <a:solidFill>
                  <a:srgbClr val="B9ABA3"/>
                </a:solidFill>
                <a:latin typeface="Arial" pitchFamily="34" charset="0"/>
                <a:ea typeface="Arial" pitchFamily="34" charset="-122"/>
                <a:cs typeface="Arial" pitchFamily="34" charset="-120"/>
              </a:rPr>
              <a:t>DHAKA SHOP SIGN</a:t>
            </a:r>
            <a:endParaRPr lang="en-US" sz="800" dirty="0"/>
          </a:p>
        </p:txBody>
      </p:sp>
      <p:sp>
        <p:nvSpPr>
          <p:cNvPr id="16" name="Shape 11"/>
          <p:cNvSpPr/>
          <p:nvPr/>
        </p:nvSpPr>
        <p:spPr>
          <a:xfrm>
            <a:off x="9870186" y="2788920"/>
            <a:ext cx="1772869" cy="685800"/>
          </a:xfrm>
          <a:prstGeom prst="roundRect">
            <a:avLst>
              <a:gd name="adj" fmla="val 5333"/>
            </a:avLst>
          </a:prstGeom>
          <a:solidFill>
            <a:srgbClr val="C7801C"/>
          </a:solidFill>
          <a:ln w="9525">
            <a:solidFill>
              <a:srgbClr val="3B2D3F"/>
            </a:solidFill>
            <a:prstDash val="solid"/>
          </a:ln>
        </p:spPr>
      </p:sp>
      <p:sp>
        <p:nvSpPr>
          <p:cNvPr id="17" name="Text 12"/>
          <p:cNvSpPr txBox="1"/>
          <p:nvPr/>
        </p:nvSpPr>
        <p:spPr>
          <a:xfrm>
            <a:off x="9870186" y="3520440"/>
            <a:ext cx="1772869" cy="228600"/>
          </a:xfrm>
          <a:prstGeom prst="rect">
            <a:avLst/>
          </a:prstGeom>
          <a:noFill/>
          <a:ln/>
        </p:spPr>
        <p:txBody>
          <a:bodyPr wrap="square" lIns="0" tIns="0" rIns="0" bIns="0" rtlCol="0" anchor="ctr"/>
          <a:lstStyle/>
          <a:p>
            <a:pPr indent="0" marL="0">
              <a:buNone/>
            </a:pPr>
            <a:r>
              <a:rPr lang="en-US" sz="800" b="1" dirty="0">
                <a:solidFill>
                  <a:srgbClr val="B9ABA3"/>
                </a:solidFill>
                <a:latin typeface="Arial" pitchFamily="34" charset="0"/>
                <a:ea typeface="Arial" pitchFamily="34" charset="-122"/>
                <a:cs typeface="Arial" pitchFamily="34" charset="-120"/>
              </a:rPr>
              <a:t>SODIUM LIGHT</a:t>
            </a:r>
            <a:endParaRPr lang="en-US" sz="800" dirty="0"/>
          </a:p>
        </p:txBody>
      </p:sp>
      <p:sp>
        <p:nvSpPr>
          <p:cNvPr id="18" name="Shape 13"/>
          <p:cNvSpPr/>
          <p:nvPr/>
        </p:nvSpPr>
        <p:spPr>
          <a:xfrm>
            <a:off x="548640" y="3977640"/>
            <a:ext cx="3515258" cy="0"/>
          </a:xfrm>
          <a:prstGeom prst="line">
            <a:avLst/>
          </a:prstGeom>
          <a:noFill/>
          <a:ln w="28575">
            <a:solidFill>
              <a:srgbClr val="FFB21A"/>
            </a:solidFill>
            <a:prstDash val="solid"/>
          </a:ln>
        </p:spPr>
      </p:sp>
      <p:sp>
        <p:nvSpPr>
          <p:cNvPr id="19" name="Text 14"/>
          <p:cNvSpPr txBox="1"/>
          <p:nvPr/>
        </p:nvSpPr>
        <p:spPr>
          <a:xfrm>
            <a:off x="548640" y="4069080"/>
            <a:ext cx="3515258" cy="292608"/>
          </a:xfrm>
          <a:prstGeom prst="rect">
            <a:avLst/>
          </a:prstGeom>
          <a:noFill/>
          <a:ln/>
        </p:spPr>
        <p:txBody>
          <a:bodyPr wrap="square" lIns="0" tIns="0" rIns="0" bIns="0" rtlCol="0" anchor="ctr"/>
          <a:lstStyle/>
          <a:p>
            <a:pPr indent="0" marL="0">
              <a:buNone/>
            </a:pPr>
            <a:r>
              <a:rPr lang="en-US" sz="1300" b="1" dirty="0">
                <a:solidFill>
                  <a:srgbClr val="FFB21A"/>
                </a:solidFill>
                <a:latin typeface="Arial" pitchFamily="34" charset="0"/>
                <a:ea typeface="Arial" pitchFamily="34" charset="-122"/>
                <a:cs typeface="Arial" pitchFamily="34" charset="-120"/>
              </a:rPr>
              <a:t>LIGHT</a:t>
            </a:r>
            <a:endParaRPr lang="en-US" sz="1300" dirty="0"/>
          </a:p>
        </p:txBody>
      </p:sp>
      <p:sp>
        <p:nvSpPr>
          <p:cNvPr id="20" name="Text 15"/>
          <p:cNvSpPr txBox="1"/>
          <p:nvPr/>
        </p:nvSpPr>
        <p:spPr>
          <a:xfrm>
            <a:off x="548640" y="4379976"/>
            <a:ext cx="3515258" cy="640080"/>
          </a:xfrm>
          <a:prstGeom prst="rect">
            <a:avLst/>
          </a:prstGeom>
          <a:noFill/>
          <a:ln/>
        </p:spPr>
        <p:txBody>
          <a:bodyPr wrap="square" lIns="0" tIns="0" rIns="0" bIns="0" rtlCol="0" anchor="t"/>
          <a:lstStyle/>
          <a:p>
            <a:pPr indent="0" marL="0">
              <a:spcAft>
                <a:spcPts val="600"/>
              </a:spcAft>
              <a:buNone/>
            </a:pPr>
            <a:r>
              <a:rPr lang="en-US" sz="1150" dirty="0">
                <a:solidFill>
                  <a:srgbClr val="F8EFDF"/>
                </a:solidFill>
                <a:latin typeface="Georgia" pitchFamily="34" charset="0"/>
                <a:ea typeface="Georgia" pitchFamily="34" charset="-122"/>
                <a:cs typeface="Georgia" pitchFamily="34" charset="-120"/>
              </a:rPr>
              <a:t>Night, rain, sodium lamps and shop signs. Daylight belongs to the Dhaka, the workshop and Ratargul.</a:t>
            </a:r>
            <a:endParaRPr lang="en-US" sz="1150" dirty="0"/>
          </a:p>
        </p:txBody>
      </p:sp>
      <p:sp>
        <p:nvSpPr>
          <p:cNvPr id="21" name="Shape 16"/>
          <p:cNvSpPr/>
          <p:nvPr/>
        </p:nvSpPr>
        <p:spPr>
          <a:xfrm>
            <a:off x="4338218" y="3977640"/>
            <a:ext cx="3515258" cy="0"/>
          </a:xfrm>
          <a:prstGeom prst="line">
            <a:avLst/>
          </a:prstGeom>
          <a:noFill/>
          <a:ln w="28575">
            <a:solidFill>
              <a:srgbClr val="FF4F8B"/>
            </a:solidFill>
            <a:prstDash val="solid"/>
          </a:ln>
        </p:spPr>
      </p:sp>
      <p:sp>
        <p:nvSpPr>
          <p:cNvPr id="22" name="Text 17"/>
          <p:cNvSpPr txBox="1"/>
          <p:nvPr/>
        </p:nvSpPr>
        <p:spPr>
          <a:xfrm>
            <a:off x="4338218" y="4069080"/>
            <a:ext cx="3515258" cy="292608"/>
          </a:xfrm>
          <a:prstGeom prst="rect">
            <a:avLst/>
          </a:prstGeom>
          <a:noFill/>
          <a:ln/>
        </p:spPr>
        <p:txBody>
          <a:bodyPr wrap="square" lIns="0" tIns="0" rIns="0" bIns="0" rtlCol="0" anchor="ctr"/>
          <a:lstStyle/>
          <a:p>
            <a:pPr indent="0" marL="0">
              <a:buNone/>
            </a:pPr>
            <a:r>
              <a:rPr lang="en-US" sz="1300" b="1" dirty="0">
                <a:solidFill>
                  <a:srgbClr val="FF4F8B"/>
                </a:solidFill>
                <a:latin typeface="Arial" pitchFamily="34" charset="0"/>
                <a:ea typeface="Arial" pitchFamily="34" charset="-122"/>
                <a:cs typeface="Arial" pitchFamily="34" charset="-120"/>
              </a:rPr>
              <a:t>CAMERA</a:t>
            </a:r>
            <a:endParaRPr lang="en-US" sz="1300" dirty="0"/>
          </a:p>
        </p:txBody>
      </p:sp>
      <p:sp>
        <p:nvSpPr>
          <p:cNvPr id="23" name="Text 18"/>
          <p:cNvSpPr txBox="1"/>
          <p:nvPr/>
        </p:nvSpPr>
        <p:spPr>
          <a:xfrm>
            <a:off x="4338218" y="4379976"/>
            <a:ext cx="3515258" cy="640080"/>
          </a:xfrm>
          <a:prstGeom prst="rect">
            <a:avLst/>
          </a:prstGeom>
          <a:noFill/>
          <a:ln/>
        </p:spPr>
        <p:txBody>
          <a:bodyPr wrap="square" lIns="0" tIns="0" rIns="0" bIns="0" rtlCol="0" anchor="t"/>
          <a:lstStyle/>
          <a:p>
            <a:pPr indent="0" marL="0">
              <a:spcAft>
                <a:spcPts val="600"/>
              </a:spcAft>
              <a:buNone/>
            </a:pPr>
            <a:r>
              <a:rPr lang="en-US" sz="1150" dirty="0">
                <a:solidFill>
                  <a:srgbClr val="F8EFDF"/>
                </a:solidFill>
                <a:latin typeface="Georgia" pitchFamily="34" charset="0"/>
                <a:ea typeface="Georgia" pitchFamily="34" charset="-122"/>
                <a:cs typeface="Georgia" pitchFamily="34" charset="-120"/>
              </a:rPr>
              <a:t>At bike height. One-take rides, the app’s timer on screen.</a:t>
            </a:r>
            <a:endParaRPr lang="en-US" sz="1150" dirty="0"/>
          </a:p>
        </p:txBody>
      </p:sp>
      <p:sp>
        <p:nvSpPr>
          <p:cNvPr id="24" name="Shape 19"/>
          <p:cNvSpPr/>
          <p:nvPr/>
        </p:nvSpPr>
        <p:spPr>
          <a:xfrm>
            <a:off x="8127797" y="3977640"/>
            <a:ext cx="3515258" cy="0"/>
          </a:xfrm>
          <a:prstGeom prst="line">
            <a:avLst/>
          </a:prstGeom>
          <a:noFill/>
          <a:ln w="28575">
            <a:solidFill>
              <a:srgbClr val="1FB57C"/>
            </a:solidFill>
            <a:prstDash val="solid"/>
          </a:ln>
        </p:spPr>
      </p:sp>
      <p:sp>
        <p:nvSpPr>
          <p:cNvPr id="25" name="Text 20"/>
          <p:cNvSpPr txBox="1"/>
          <p:nvPr/>
        </p:nvSpPr>
        <p:spPr>
          <a:xfrm>
            <a:off x="8127797" y="4069080"/>
            <a:ext cx="3515258" cy="292608"/>
          </a:xfrm>
          <a:prstGeom prst="rect">
            <a:avLst/>
          </a:prstGeom>
          <a:noFill/>
          <a:ln/>
        </p:spPr>
        <p:txBody>
          <a:bodyPr wrap="square" lIns="0" tIns="0" rIns="0" bIns="0" rtlCol="0" anchor="ctr"/>
          <a:lstStyle/>
          <a:p>
            <a:pPr indent="0" marL="0">
              <a:buNone/>
            </a:pPr>
            <a:r>
              <a:rPr lang="en-US" sz="1300" b="1" dirty="0">
                <a:solidFill>
                  <a:srgbClr val="1FB57C"/>
                </a:solidFill>
                <a:latin typeface="Arial" pitchFamily="34" charset="0"/>
                <a:ea typeface="Arial" pitchFamily="34" charset="-122"/>
                <a:cs typeface="Arial" pitchFamily="34" charset="-120"/>
              </a:rPr>
              <a:t>SCREENS</a:t>
            </a:r>
            <a:endParaRPr lang="en-US" sz="1300" dirty="0"/>
          </a:p>
        </p:txBody>
      </p:sp>
      <p:sp>
        <p:nvSpPr>
          <p:cNvPr id="26" name="Text 21"/>
          <p:cNvSpPr txBox="1"/>
          <p:nvPr/>
        </p:nvSpPr>
        <p:spPr>
          <a:xfrm>
            <a:off x="8127797" y="4379976"/>
            <a:ext cx="3515258" cy="640080"/>
          </a:xfrm>
          <a:prstGeom prst="rect">
            <a:avLst/>
          </a:prstGeom>
          <a:noFill/>
          <a:ln/>
        </p:spPr>
        <p:txBody>
          <a:bodyPr wrap="square" lIns="0" tIns="0" rIns="0" bIns="0" rtlCol="0" anchor="t"/>
          <a:lstStyle/>
          <a:p>
            <a:pPr indent="0" marL="0">
              <a:spcAft>
                <a:spcPts val="600"/>
              </a:spcAft>
              <a:buNone/>
            </a:pPr>
            <a:r>
              <a:rPr lang="en-US" sz="1150" dirty="0">
                <a:solidFill>
                  <a:srgbClr val="F8EFDF"/>
                </a:solidFill>
                <a:latin typeface="Georgia" pitchFamily="34" charset="0"/>
                <a:ea typeface="Georgia" pitchFamily="34" charset="-122"/>
                <a:cs typeface="Georgia" pitchFamily="34" charset="-120"/>
              </a:rPr>
              <a:t>@bengalboy.it’s vertical videos enter the story with their comments.</a:t>
            </a:r>
            <a:endParaRPr lang="en-US" sz="1150" dirty="0"/>
          </a:p>
        </p:txBody>
      </p:sp>
      <p:sp>
        <p:nvSpPr>
          <p:cNvPr id="27" name="Shape 22"/>
          <p:cNvSpPr/>
          <p:nvPr/>
        </p:nvSpPr>
        <p:spPr>
          <a:xfrm>
            <a:off x="548640" y="5120640"/>
            <a:ext cx="3515258" cy="0"/>
          </a:xfrm>
          <a:prstGeom prst="line">
            <a:avLst/>
          </a:prstGeom>
          <a:noFill/>
          <a:ln w="28575">
            <a:solidFill>
              <a:srgbClr val="F0462F"/>
            </a:solidFill>
            <a:prstDash val="solid"/>
          </a:ln>
        </p:spPr>
      </p:sp>
      <p:sp>
        <p:nvSpPr>
          <p:cNvPr id="28" name="Text 23"/>
          <p:cNvSpPr txBox="1"/>
          <p:nvPr/>
        </p:nvSpPr>
        <p:spPr>
          <a:xfrm>
            <a:off x="548640" y="5212080"/>
            <a:ext cx="3515258" cy="292608"/>
          </a:xfrm>
          <a:prstGeom prst="rect">
            <a:avLst/>
          </a:prstGeom>
          <a:noFill/>
          <a:ln/>
        </p:spPr>
        <p:txBody>
          <a:bodyPr wrap="square" lIns="0" tIns="0" rIns="0" bIns="0" rtlCol="0" anchor="ctr"/>
          <a:lstStyle/>
          <a:p>
            <a:pPr indent="0" marL="0">
              <a:buNone/>
            </a:pPr>
            <a:r>
              <a:rPr lang="en-US" sz="1300" b="1" dirty="0">
                <a:solidFill>
                  <a:srgbClr val="F0462F"/>
                </a:solidFill>
                <a:latin typeface="Arial" pitchFamily="34" charset="0"/>
                <a:ea typeface="Arial" pitchFamily="34" charset="-122"/>
                <a:cs typeface="Arial" pitchFamily="34" charset="-120"/>
              </a:rPr>
              <a:t>MUSIC</a:t>
            </a:r>
            <a:endParaRPr lang="en-US" sz="1300" dirty="0"/>
          </a:p>
        </p:txBody>
      </p:sp>
      <p:sp>
        <p:nvSpPr>
          <p:cNvPr id="29" name="Text 24"/>
          <p:cNvSpPr txBox="1"/>
          <p:nvPr/>
        </p:nvSpPr>
        <p:spPr>
          <a:xfrm>
            <a:off x="548640" y="5522976"/>
            <a:ext cx="3515258" cy="640080"/>
          </a:xfrm>
          <a:prstGeom prst="rect">
            <a:avLst/>
          </a:prstGeom>
          <a:noFill/>
          <a:ln/>
        </p:spPr>
        <p:txBody>
          <a:bodyPr wrap="square" lIns="0" tIns="0" rIns="0" bIns="0" rtlCol="0" anchor="t"/>
          <a:lstStyle/>
          <a:p>
            <a:pPr indent="0" marL="0">
              <a:spcAft>
                <a:spcPts val="600"/>
              </a:spcAft>
              <a:buNone/>
            </a:pPr>
            <a:r>
              <a:rPr lang="en-US" sz="1150" dirty="0">
                <a:solidFill>
                  <a:srgbClr val="F8EFDF"/>
                </a:solidFill>
                <a:latin typeface="Georgia" pitchFamily="34" charset="0"/>
                <a:ea typeface="Georgia" pitchFamily="34" charset="-122"/>
                <a:cs typeface="Georgia" pitchFamily="34" charset="-120"/>
              </a:rPr>
              <a:t>Bangla-tech over the titles, Tumi Amar under the robberies, Esho he Boishakh at the Mela.</a:t>
            </a:r>
            <a:endParaRPr lang="en-US" sz="1150" dirty="0"/>
          </a:p>
        </p:txBody>
      </p:sp>
      <p:sp>
        <p:nvSpPr>
          <p:cNvPr id="30" name="Shape 25"/>
          <p:cNvSpPr/>
          <p:nvPr/>
        </p:nvSpPr>
        <p:spPr>
          <a:xfrm>
            <a:off x="4338218" y="5120640"/>
            <a:ext cx="3515258" cy="0"/>
          </a:xfrm>
          <a:prstGeom prst="line">
            <a:avLst/>
          </a:prstGeom>
          <a:noFill/>
          <a:ln w="28575">
            <a:solidFill>
              <a:srgbClr val="35C8C1"/>
            </a:solidFill>
            <a:prstDash val="solid"/>
          </a:ln>
        </p:spPr>
      </p:sp>
      <p:sp>
        <p:nvSpPr>
          <p:cNvPr id="31" name="Text 26"/>
          <p:cNvSpPr txBox="1"/>
          <p:nvPr/>
        </p:nvSpPr>
        <p:spPr>
          <a:xfrm>
            <a:off x="4338218" y="5212080"/>
            <a:ext cx="3515258" cy="292608"/>
          </a:xfrm>
          <a:prstGeom prst="rect">
            <a:avLst/>
          </a:prstGeom>
          <a:noFill/>
          <a:ln/>
        </p:spPr>
        <p:txBody>
          <a:bodyPr wrap="square" lIns="0" tIns="0" rIns="0" bIns="0" rtlCol="0" anchor="ctr"/>
          <a:lstStyle/>
          <a:p>
            <a:pPr indent="0" marL="0">
              <a:buNone/>
            </a:pPr>
            <a:r>
              <a:rPr lang="en-US" sz="1300" b="1" dirty="0">
                <a:solidFill>
                  <a:srgbClr val="35C8C1"/>
                </a:solidFill>
                <a:latin typeface="Arial" pitchFamily="34" charset="0"/>
                <a:ea typeface="Arial" pitchFamily="34" charset="-122"/>
                <a:cs typeface="Arial" pitchFamily="34" charset="-120"/>
              </a:rPr>
              <a:t>LANGUAGE</a:t>
            </a:r>
            <a:endParaRPr lang="en-US" sz="1300" dirty="0"/>
          </a:p>
        </p:txBody>
      </p:sp>
      <p:sp>
        <p:nvSpPr>
          <p:cNvPr id="32" name="Text 27"/>
          <p:cNvSpPr txBox="1"/>
          <p:nvPr/>
        </p:nvSpPr>
        <p:spPr>
          <a:xfrm>
            <a:off x="4338218" y="5522976"/>
            <a:ext cx="3515258" cy="640080"/>
          </a:xfrm>
          <a:prstGeom prst="rect">
            <a:avLst/>
          </a:prstGeom>
          <a:noFill/>
          <a:ln/>
        </p:spPr>
        <p:txBody>
          <a:bodyPr wrap="square" lIns="0" tIns="0" rIns="0" bIns="0" rtlCol="0" anchor="t"/>
          <a:lstStyle/>
          <a:p>
            <a:pPr indent="0" marL="0">
              <a:spcAft>
                <a:spcPts val="600"/>
              </a:spcAft>
              <a:buNone/>
            </a:pPr>
            <a:r>
              <a:rPr lang="en-US" sz="1150" dirty="0">
                <a:solidFill>
                  <a:srgbClr val="F8EFDF"/>
                </a:solidFill>
                <a:latin typeface="Georgia" pitchFamily="34" charset="0"/>
                <a:ea typeface="Georgia" pitchFamily="34" charset="-122"/>
                <a:cs typeface="Georgia" pitchFamily="34" charset="-120"/>
              </a:rPr>
              <a:t>Primary: Italian or English. Secondary: subtitled Bengali. Plus Roman slang.</a:t>
            </a:r>
            <a:endParaRPr lang="en-US" sz="1150" dirty="0"/>
          </a:p>
        </p:txBody>
      </p:sp>
      <p:sp>
        <p:nvSpPr>
          <p:cNvPr id="33" name="Shape 28"/>
          <p:cNvSpPr/>
          <p:nvPr/>
        </p:nvSpPr>
        <p:spPr>
          <a:xfrm>
            <a:off x="8127797" y="5120640"/>
            <a:ext cx="3515258" cy="0"/>
          </a:xfrm>
          <a:prstGeom prst="line">
            <a:avLst/>
          </a:prstGeom>
          <a:noFill/>
          <a:ln w="28575">
            <a:solidFill>
              <a:srgbClr val="FFB21A"/>
            </a:solidFill>
            <a:prstDash val="solid"/>
          </a:ln>
        </p:spPr>
      </p:sp>
      <p:sp>
        <p:nvSpPr>
          <p:cNvPr id="34" name="Text 29"/>
          <p:cNvSpPr txBox="1"/>
          <p:nvPr/>
        </p:nvSpPr>
        <p:spPr>
          <a:xfrm>
            <a:off x="8127797" y="5212080"/>
            <a:ext cx="3515258" cy="292608"/>
          </a:xfrm>
          <a:prstGeom prst="rect">
            <a:avLst/>
          </a:prstGeom>
          <a:noFill/>
          <a:ln/>
        </p:spPr>
        <p:txBody>
          <a:bodyPr wrap="square" lIns="0" tIns="0" rIns="0" bIns="0" rtlCol="0" anchor="ctr"/>
          <a:lstStyle/>
          <a:p>
            <a:pPr indent="0" marL="0">
              <a:buNone/>
            </a:pPr>
            <a:r>
              <a:rPr lang="en-US" sz="1300" b="1" dirty="0">
                <a:solidFill>
                  <a:srgbClr val="FFB21A"/>
                </a:solidFill>
                <a:latin typeface="Arial" pitchFamily="34" charset="0"/>
                <a:ea typeface="Arial" pitchFamily="34" charset="-122"/>
                <a:cs typeface="Arial" pitchFamily="34" charset="-120"/>
              </a:rPr>
              <a:t>FACES</a:t>
            </a:r>
            <a:endParaRPr lang="en-US" sz="1300" dirty="0"/>
          </a:p>
        </p:txBody>
      </p:sp>
      <p:sp>
        <p:nvSpPr>
          <p:cNvPr id="35" name="Text 30"/>
          <p:cNvSpPr txBox="1"/>
          <p:nvPr/>
        </p:nvSpPr>
        <p:spPr>
          <a:xfrm>
            <a:off x="8127797" y="5522976"/>
            <a:ext cx="3515258" cy="640080"/>
          </a:xfrm>
          <a:prstGeom prst="rect">
            <a:avLst/>
          </a:prstGeom>
          <a:noFill/>
          <a:ln/>
        </p:spPr>
        <p:txBody>
          <a:bodyPr wrap="square" lIns="0" tIns="0" rIns="0" bIns="0" rtlCol="0" anchor="t"/>
          <a:lstStyle/>
          <a:p>
            <a:pPr indent="0" marL="0">
              <a:spcAft>
                <a:spcPts val="600"/>
              </a:spcAft>
              <a:buNone/>
            </a:pPr>
            <a:r>
              <a:rPr lang="en-US" sz="1150" dirty="0">
                <a:solidFill>
                  <a:srgbClr val="F8EFDF"/>
                </a:solidFill>
                <a:latin typeface="Georgia" pitchFamily="34" charset="0"/>
                <a:ea typeface="Georgia" pitchFamily="34" charset="-122"/>
                <a:cs typeface="Georgia" pitchFamily="34" charset="-120"/>
              </a:rPr>
              <a:t>Performers from Rome’s Bengali community, Roman actors for the Dragona and the cops.</a:t>
            </a:r>
            <a:endParaRPr lang="en-US" sz="11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548640" y="502920"/>
            <a:ext cx="73152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LOOK BOOK</a:t>
            </a:r>
            <a:endParaRPr lang="en-US" sz="1050" dirty="0"/>
          </a:p>
        </p:txBody>
      </p:sp>
      <p:pic>
        <p:nvPicPr>
          <p:cNvPr id="3" name="Image 0" descr="t-gallery">    </p:cNvPr>
          <p:cNvPicPr>
            <a:picLocks noChangeAspect="1"/>
          </p:cNvPicPr>
          <p:nvPr/>
        </p:nvPicPr>
        <p:blipFill>
          <a:blip r:embed="rId1"/>
          <a:stretch>
            <a:fillRect/>
          </a:stretch>
        </p:blipFill>
        <p:spPr>
          <a:xfrm>
            <a:off x="548640" y="813816"/>
            <a:ext cx="10239375" cy="586680"/>
          </a:xfrm>
          <a:prstGeom prst="rect">
            <a:avLst/>
          </a:prstGeom>
        </p:spPr>
      </p:pic>
      <p:pic>
        <p:nvPicPr>
          <p:cNvPr id="4" name="Image 1" descr="/private/tmp/claude-501/-Users-scognamiglio-Asteroid/c802be49-0e67-4e37-9766-d69f41363cb4/scratchpad/deck/out_en/gen/c46.jpg">    </p:cNvPr>
          <p:cNvPicPr>
            <a:picLocks noChangeAspect="1"/>
          </p:cNvPicPr>
          <p:nvPr/>
        </p:nvPicPr>
        <p:blipFill>
          <a:blip r:embed="rId2"/>
          <a:stretch>
            <a:fillRect/>
          </a:stretch>
        </p:blipFill>
        <p:spPr>
          <a:xfrm>
            <a:off x="548640" y="1747968"/>
            <a:ext cx="2705024" cy="1060338"/>
          </a:xfrm>
          <a:prstGeom prst="rect">
            <a:avLst/>
          </a:prstGeom>
        </p:spPr>
      </p:pic>
      <p:pic>
        <p:nvPicPr>
          <p:cNvPr id="5" name="Image 2" descr="/private/tmp/claude-501/-Users-scognamiglio-Asteroid/c802be49-0e67-4e37-9766-d69f41363cb4/scratchpad/deck/out_en/gen/c47.jpg">    </p:cNvPr>
          <p:cNvPicPr>
            <a:picLocks noChangeAspect="1"/>
          </p:cNvPicPr>
          <p:nvPr/>
        </p:nvPicPr>
        <p:blipFill>
          <a:blip r:embed="rId3"/>
          <a:stretch>
            <a:fillRect/>
          </a:stretch>
        </p:blipFill>
        <p:spPr>
          <a:xfrm>
            <a:off x="3345104" y="1747968"/>
            <a:ext cx="2705024" cy="1060338"/>
          </a:xfrm>
          <a:prstGeom prst="rect">
            <a:avLst/>
          </a:prstGeom>
        </p:spPr>
      </p:pic>
      <p:pic>
        <p:nvPicPr>
          <p:cNvPr id="6" name="Image 3" descr="/private/tmp/claude-501/-Users-scognamiglio-Asteroid/c802be49-0e67-4e37-9766-d69f41363cb4/scratchpad/deck/out_en/gen/c48.jpg">    </p:cNvPr>
          <p:cNvPicPr>
            <a:picLocks noChangeAspect="1"/>
          </p:cNvPicPr>
          <p:nvPr/>
        </p:nvPicPr>
        <p:blipFill>
          <a:blip r:embed="rId4"/>
          <a:stretch>
            <a:fillRect/>
          </a:stretch>
        </p:blipFill>
        <p:spPr>
          <a:xfrm>
            <a:off x="6141568" y="1747968"/>
            <a:ext cx="2705024" cy="1060338"/>
          </a:xfrm>
          <a:prstGeom prst="rect">
            <a:avLst/>
          </a:prstGeom>
        </p:spPr>
      </p:pic>
      <p:pic>
        <p:nvPicPr>
          <p:cNvPr id="7" name="Image 4" descr="/private/tmp/claude-501/-Users-scognamiglio-Asteroid/c802be49-0e67-4e37-9766-d69f41363cb4/scratchpad/deck/out_en/gen/c49.jpg">    </p:cNvPr>
          <p:cNvPicPr>
            <a:picLocks noChangeAspect="1"/>
          </p:cNvPicPr>
          <p:nvPr/>
        </p:nvPicPr>
        <p:blipFill>
          <a:blip r:embed="rId5"/>
          <a:stretch>
            <a:fillRect/>
          </a:stretch>
        </p:blipFill>
        <p:spPr>
          <a:xfrm>
            <a:off x="8938031" y="1747968"/>
            <a:ext cx="2705024" cy="1060338"/>
          </a:xfrm>
          <a:prstGeom prst="rect">
            <a:avLst/>
          </a:prstGeom>
        </p:spPr>
      </p:pic>
      <p:pic>
        <p:nvPicPr>
          <p:cNvPr id="8" name="Image 5" descr="/private/tmp/claude-501/-Users-scognamiglio-Asteroid/c802be49-0e67-4e37-9766-d69f41363cb4/scratchpad/deck/out_en/gen/c50.jpg">    </p:cNvPr>
          <p:cNvPicPr>
            <a:picLocks noChangeAspect="1"/>
          </p:cNvPicPr>
          <p:nvPr/>
        </p:nvPicPr>
        <p:blipFill>
          <a:blip r:embed="rId6"/>
          <a:stretch>
            <a:fillRect/>
          </a:stretch>
        </p:blipFill>
        <p:spPr>
          <a:xfrm>
            <a:off x="548640" y="2899746"/>
            <a:ext cx="2705024" cy="1060338"/>
          </a:xfrm>
          <a:prstGeom prst="rect">
            <a:avLst/>
          </a:prstGeom>
        </p:spPr>
      </p:pic>
      <p:pic>
        <p:nvPicPr>
          <p:cNvPr id="9" name="Image 6" descr="/private/tmp/claude-501/-Users-scognamiglio-Asteroid/c802be49-0e67-4e37-9766-d69f41363cb4/scratchpad/deck/out_en/gen/c51.jpg">    </p:cNvPr>
          <p:cNvPicPr>
            <a:picLocks noChangeAspect="1"/>
          </p:cNvPicPr>
          <p:nvPr/>
        </p:nvPicPr>
        <p:blipFill>
          <a:blip r:embed="rId7"/>
          <a:stretch>
            <a:fillRect/>
          </a:stretch>
        </p:blipFill>
        <p:spPr>
          <a:xfrm>
            <a:off x="3345104" y="2899746"/>
            <a:ext cx="2705024" cy="1060338"/>
          </a:xfrm>
          <a:prstGeom prst="rect">
            <a:avLst/>
          </a:prstGeom>
        </p:spPr>
      </p:pic>
      <p:pic>
        <p:nvPicPr>
          <p:cNvPr id="10" name="Image 7" descr="/private/tmp/claude-501/-Users-scognamiglio-Asteroid/c802be49-0e67-4e37-9766-d69f41363cb4/scratchpad/deck/out_en/gen/c52.jpg">    </p:cNvPr>
          <p:cNvPicPr>
            <a:picLocks noChangeAspect="1"/>
          </p:cNvPicPr>
          <p:nvPr/>
        </p:nvPicPr>
        <p:blipFill>
          <a:blip r:embed="rId8"/>
          <a:stretch>
            <a:fillRect/>
          </a:stretch>
        </p:blipFill>
        <p:spPr>
          <a:xfrm>
            <a:off x="6141568" y="2899746"/>
            <a:ext cx="2705024" cy="1060338"/>
          </a:xfrm>
          <a:prstGeom prst="rect">
            <a:avLst/>
          </a:prstGeom>
        </p:spPr>
      </p:pic>
      <p:pic>
        <p:nvPicPr>
          <p:cNvPr id="11" name="Image 8" descr="/private/tmp/claude-501/-Users-scognamiglio-Asteroid/c802be49-0e67-4e37-9766-d69f41363cb4/scratchpad/deck/out_en/gen/c53.jpg">    </p:cNvPr>
          <p:cNvPicPr>
            <a:picLocks noChangeAspect="1"/>
          </p:cNvPicPr>
          <p:nvPr/>
        </p:nvPicPr>
        <p:blipFill>
          <a:blip r:embed="rId9"/>
          <a:stretch>
            <a:fillRect/>
          </a:stretch>
        </p:blipFill>
        <p:spPr>
          <a:xfrm>
            <a:off x="8938031" y="2899746"/>
            <a:ext cx="2705024" cy="1060338"/>
          </a:xfrm>
          <a:prstGeom prst="rect">
            <a:avLst/>
          </a:prstGeom>
        </p:spPr>
      </p:pic>
      <p:pic>
        <p:nvPicPr>
          <p:cNvPr id="12" name="Image 9" descr="/private/tmp/claude-501/-Users-scognamiglio-Asteroid/c802be49-0e67-4e37-9766-d69f41363cb4/scratchpad/deck/out_en/gen/c54.jpg">    </p:cNvPr>
          <p:cNvPicPr>
            <a:picLocks noChangeAspect="1"/>
          </p:cNvPicPr>
          <p:nvPr/>
        </p:nvPicPr>
        <p:blipFill>
          <a:blip r:embed="rId10"/>
          <a:stretch>
            <a:fillRect/>
          </a:stretch>
        </p:blipFill>
        <p:spPr>
          <a:xfrm>
            <a:off x="548640" y="4051524"/>
            <a:ext cx="2705024" cy="1060338"/>
          </a:xfrm>
          <a:prstGeom prst="rect">
            <a:avLst/>
          </a:prstGeom>
        </p:spPr>
      </p:pic>
      <p:pic>
        <p:nvPicPr>
          <p:cNvPr id="13" name="Image 10" descr="/private/tmp/claude-501/-Users-scognamiglio-Asteroid/c802be49-0e67-4e37-9766-d69f41363cb4/scratchpad/deck/out_en/gen/c55.jpg">    </p:cNvPr>
          <p:cNvPicPr>
            <a:picLocks noChangeAspect="1"/>
          </p:cNvPicPr>
          <p:nvPr/>
        </p:nvPicPr>
        <p:blipFill>
          <a:blip r:embed="rId11"/>
          <a:stretch>
            <a:fillRect/>
          </a:stretch>
        </p:blipFill>
        <p:spPr>
          <a:xfrm>
            <a:off x="3345104" y="4051524"/>
            <a:ext cx="2705024" cy="1060338"/>
          </a:xfrm>
          <a:prstGeom prst="rect">
            <a:avLst/>
          </a:prstGeom>
        </p:spPr>
      </p:pic>
      <p:pic>
        <p:nvPicPr>
          <p:cNvPr id="14" name="Image 11" descr="/private/tmp/claude-501/-Users-scognamiglio-Asteroid/c802be49-0e67-4e37-9766-d69f41363cb4/scratchpad/deck/out_en/gen/c56.jpg">    </p:cNvPr>
          <p:cNvPicPr>
            <a:picLocks noChangeAspect="1"/>
          </p:cNvPicPr>
          <p:nvPr/>
        </p:nvPicPr>
        <p:blipFill>
          <a:blip r:embed="rId12"/>
          <a:stretch>
            <a:fillRect/>
          </a:stretch>
        </p:blipFill>
        <p:spPr>
          <a:xfrm>
            <a:off x="6141568" y="4051524"/>
            <a:ext cx="2705024" cy="1060338"/>
          </a:xfrm>
          <a:prstGeom prst="rect">
            <a:avLst/>
          </a:prstGeom>
        </p:spPr>
      </p:pic>
      <p:pic>
        <p:nvPicPr>
          <p:cNvPr id="15" name="Image 12" descr="/private/tmp/claude-501/-Users-scognamiglio-Asteroid/c802be49-0e67-4e37-9766-d69f41363cb4/scratchpad/deck/out_en/gen/c57.jpg">    </p:cNvPr>
          <p:cNvPicPr>
            <a:picLocks noChangeAspect="1"/>
          </p:cNvPicPr>
          <p:nvPr/>
        </p:nvPicPr>
        <p:blipFill>
          <a:blip r:embed="rId13"/>
          <a:stretch>
            <a:fillRect/>
          </a:stretch>
        </p:blipFill>
        <p:spPr>
          <a:xfrm>
            <a:off x="8938031" y="4051524"/>
            <a:ext cx="2705024" cy="1060338"/>
          </a:xfrm>
          <a:prstGeom prst="rect">
            <a:avLst/>
          </a:prstGeom>
        </p:spPr>
      </p:pic>
      <p:pic>
        <p:nvPicPr>
          <p:cNvPr id="16" name="Image 13" descr="/private/tmp/claude-501/-Users-scognamiglio-Asteroid/c802be49-0e67-4e37-9766-d69f41363cb4/scratchpad/deck/out_en/gen/c58.jpg">    </p:cNvPr>
          <p:cNvPicPr>
            <a:picLocks noChangeAspect="1"/>
          </p:cNvPicPr>
          <p:nvPr/>
        </p:nvPicPr>
        <p:blipFill>
          <a:blip r:embed="rId14"/>
          <a:stretch>
            <a:fillRect/>
          </a:stretch>
        </p:blipFill>
        <p:spPr>
          <a:xfrm>
            <a:off x="548640" y="5203302"/>
            <a:ext cx="2705024" cy="1060338"/>
          </a:xfrm>
          <a:prstGeom prst="rect">
            <a:avLst/>
          </a:prstGeom>
        </p:spPr>
      </p:pic>
      <p:pic>
        <p:nvPicPr>
          <p:cNvPr id="17" name="Image 14" descr="/private/tmp/claude-501/-Users-scognamiglio-Asteroid/c802be49-0e67-4e37-9766-d69f41363cb4/scratchpad/deck/out_en/gen/c59.jpg">    </p:cNvPr>
          <p:cNvPicPr>
            <a:picLocks noChangeAspect="1"/>
          </p:cNvPicPr>
          <p:nvPr/>
        </p:nvPicPr>
        <p:blipFill>
          <a:blip r:embed="rId15"/>
          <a:stretch>
            <a:fillRect/>
          </a:stretch>
        </p:blipFill>
        <p:spPr>
          <a:xfrm>
            <a:off x="3345104" y="5203302"/>
            <a:ext cx="2705024" cy="1060338"/>
          </a:xfrm>
          <a:prstGeom prst="rect">
            <a:avLst/>
          </a:prstGeom>
        </p:spPr>
      </p:pic>
      <p:pic>
        <p:nvPicPr>
          <p:cNvPr id="18" name="Image 15" descr="/private/tmp/claude-501/-Users-scognamiglio-Asteroid/c802be49-0e67-4e37-9766-d69f41363cb4/scratchpad/deck/out_en/gen/c60.jpg">    </p:cNvPr>
          <p:cNvPicPr>
            <a:picLocks noChangeAspect="1"/>
          </p:cNvPicPr>
          <p:nvPr/>
        </p:nvPicPr>
        <p:blipFill>
          <a:blip r:embed="rId16"/>
          <a:stretch>
            <a:fillRect/>
          </a:stretch>
        </p:blipFill>
        <p:spPr>
          <a:xfrm>
            <a:off x="6141568" y="5203302"/>
            <a:ext cx="2705024" cy="1060338"/>
          </a:xfrm>
          <a:prstGeom prst="rect">
            <a:avLst/>
          </a:prstGeom>
        </p:spPr>
      </p:pic>
      <p:pic>
        <p:nvPicPr>
          <p:cNvPr id="19" name="Image 16" descr="/private/tmp/claude-501/-Users-scognamiglio-Asteroid/c802be49-0e67-4e37-9766-d69f41363cb4/scratchpad/deck/out_en/gen/c61.jpg">    </p:cNvPr>
          <p:cNvPicPr>
            <a:picLocks noChangeAspect="1"/>
          </p:cNvPicPr>
          <p:nvPr/>
        </p:nvPicPr>
        <p:blipFill>
          <a:blip r:embed="rId17"/>
          <a:stretch>
            <a:fillRect/>
          </a:stretch>
        </p:blipFill>
        <p:spPr>
          <a:xfrm>
            <a:off x="8938031" y="5203302"/>
            <a:ext cx="2705024" cy="1060338"/>
          </a:xfrm>
          <a:prstGeom prst="rect">
            <a:avLst/>
          </a:prstGeom>
        </p:spPr>
      </p:pic>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548640" y="502920"/>
            <a:ext cx="73152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LOOK BOOK</a:t>
            </a:r>
            <a:endParaRPr lang="en-US" sz="1050" dirty="0"/>
          </a:p>
        </p:txBody>
      </p:sp>
      <p:pic>
        <p:nvPicPr>
          <p:cNvPr id="3" name="Image 0" descr="t-ill">    </p:cNvPr>
          <p:cNvPicPr>
            <a:picLocks noChangeAspect="1"/>
          </p:cNvPicPr>
          <p:nvPr/>
        </p:nvPicPr>
        <p:blipFill>
          <a:blip r:embed="rId1"/>
          <a:stretch>
            <a:fillRect/>
          </a:stretch>
        </p:blipFill>
        <p:spPr>
          <a:xfrm>
            <a:off x="548640" y="813816"/>
            <a:ext cx="10239375" cy="586680"/>
          </a:xfrm>
          <a:prstGeom prst="rect">
            <a:avLst/>
          </a:prstGeom>
        </p:spPr>
      </p:pic>
      <p:sp>
        <p:nvSpPr>
          <p:cNvPr id="4" name="Shape 1"/>
          <p:cNvSpPr/>
          <p:nvPr/>
        </p:nvSpPr>
        <p:spPr>
          <a:xfrm rot="-72000">
            <a:off x="548640" y="1793688"/>
            <a:ext cx="2054291" cy="1892076"/>
          </a:xfrm>
          <a:prstGeom prst="rect">
            <a:avLst/>
          </a:prstGeom>
          <a:solidFill>
            <a:srgbClr val="EFE2C7"/>
          </a:solidFill>
          <a:ln w="12700">
            <a:solidFill>
              <a:srgbClr val="EFE2C7"/>
            </a:solidFill>
            <a:prstDash val="solid"/>
          </a:ln>
        </p:spPr>
      </p:sp>
      <p:pic>
        <p:nvPicPr>
          <p:cNvPr id="5" name="Image 1" descr="/private/tmp/claude-501/-Users-scognamiglio-Asteroid/c802be49-0e67-4e37-9766-d69f41363cb4/scratchpad/deck/out_en/gen/c62.jpg">    </p:cNvPr>
          <p:cNvPicPr>
            <a:picLocks noChangeAspect="1"/>
          </p:cNvPicPr>
          <p:nvPr/>
        </p:nvPicPr>
        <p:blipFill>
          <a:blip r:embed="rId2"/>
          <a:stretch>
            <a:fillRect/>
          </a:stretch>
        </p:blipFill>
        <p:spPr>
          <a:xfrm rot="-72000">
            <a:off x="603504" y="1848552"/>
            <a:ext cx="1944563" cy="1782348"/>
          </a:xfrm>
          <a:prstGeom prst="rect">
            <a:avLst/>
          </a:prstGeom>
        </p:spPr>
      </p:pic>
      <p:sp>
        <p:nvSpPr>
          <p:cNvPr id="6" name="Text 2"/>
          <p:cNvSpPr txBox="1"/>
          <p:nvPr/>
        </p:nvSpPr>
        <p:spPr>
          <a:xfrm>
            <a:off x="548640" y="3740628"/>
            <a:ext cx="2054291" cy="228600"/>
          </a:xfrm>
          <a:prstGeom prst="rect">
            <a:avLst/>
          </a:prstGeom>
          <a:noFill/>
          <a:ln/>
        </p:spPr>
        <p:txBody>
          <a:bodyPr wrap="square" lIns="0" tIns="0" rIns="0" bIns="0" rtlCol="0" anchor="ctr"/>
          <a:lstStyle/>
          <a:p>
            <a:pPr indent="0" marL="0">
              <a:buNone/>
            </a:pPr>
            <a:r>
              <a:rPr lang="en-US" sz="900" dirty="0">
                <a:solidFill>
                  <a:srgbClr val="B9ABA3"/>
                </a:solidFill>
                <a:latin typeface="Arial" pitchFamily="34" charset="0"/>
                <a:ea typeface="Arial" pitchFamily="34" charset="-122"/>
                <a:cs typeface="Arial" pitchFamily="34" charset="-120"/>
              </a:rPr>
              <a:t>Apa</a:t>
            </a:r>
            <a:endParaRPr lang="en-US" sz="900" dirty="0"/>
          </a:p>
        </p:txBody>
      </p:sp>
      <p:sp>
        <p:nvSpPr>
          <p:cNvPr id="7" name="Shape 3"/>
          <p:cNvSpPr/>
          <p:nvPr/>
        </p:nvSpPr>
        <p:spPr>
          <a:xfrm rot="60000">
            <a:off x="2808671" y="1793688"/>
            <a:ext cx="2054291" cy="1892076"/>
          </a:xfrm>
          <a:prstGeom prst="rect">
            <a:avLst/>
          </a:prstGeom>
          <a:solidFill>
            <a:srgbClr val="EFE2C7"/>
          </a:solidFill>
          <a:ln w="12700">
            <a:solidFill>
              <a:srgbClr val="EFE2C7"/>
            </a:solidFill>
            <a:prstDash val="solid"/>
          </a:ln>
        </p:spPr>
      </p:sp>
      <p:pic>
        <p:nvPicPr>
          <p:cNvPr id="8" name="Image 2" descr="/private/tmp/claude-501/-Users-scognamiglio-Asteroid/c802be49-0e67-4e37-9766-d69f41363cb4/scratchpad/deck/out_en/gen/c63.jpg">    </p:cNvPr>
          <p:cNvPicPr>
            <a:picLocks noChangeAspect="1"/>
          </p:cNvPicPr>
          <p:nvPr/>
        </p:nvPicPr>
        <p:blipFill>
          <a:blip r:embed="rId3"/>
          <a:stretch>
            <a:fillRect/>
          </a:stretch>
        </p:blipFill>
        <p:spPr>
          <a:xfrm rot="60000">
            <a:off x="2863535" y="1848552"/>
            <a:ext cx="1944563" cy="1782348"/>
          </a:xfrm>
          <a:prstGeom prst="rect">
            <a:avLst/>
          </a:prstGeom>
        </p:spPr>
      </p:pic>
      <p:sp>
        <p:nvSpPr>
          <p:cNvPr id="9" name="Text 4"/>
          <p:cNvSpPr txBox="1"/>
          <p:nvPr/>
        </p:nvSpPr>
        <p:spPr>
          <a:xfrm>
            <a:off x="2808671" y="3740628"/>
            <a:ext cx="2054291" cy="228600"/>
          </a:xfrm>
          <a:prstGeom prst="rect">
            <a:avLst/>
          </a:prstGeom>
          <a:noFill/>
          <a:ln/>
        </p:spPr>
        <p:txBody>
          <a:bodyPr wrap="square" lIns="0" tIns="0" rIns="0" bIns="0" rtlCol="0" anchor="ctr"/>
          <a:lstStyle/>
          <a:p>
            <a:pPr indent="0" marL="0">
              <a:buNone/>
            </a:pPr>
            <a:r>
              <a:rPr lang="en-US" sz="900" dirty="0">
                <a:solidFill>
                  <a:srgbClr val="B9ABA3"/>
                </a:solidFill>
                <a:latin typeface="Arial" pitchFamily="34" charset="0"/>
                <a:ea typeface="Arial" pitchFamily="34" charset="-122"/>
                <a:cs typeface="Arial" pitchFamily="34" charset="-120"/>
              </a:rPr>
              <a:t>Ferro</a:t>
            </a:r>
            <a:endParaRPr lang="en-US" sz="900" dirty="0"/>
          </a:p>
        </p:txBody>
      </p:sp>
      <p:sp>
        <p:nvSpPr>
          <p:cNvPr id="10" name="Shape 5"/>
          <p:cNvSpPr/>
          <p:nvPr/>
        </p:nvSpPr>
        <p:spPr>
          <a:xfrm rot="-72000">
            <a:off x="5068702" y="1793688"/>
            <a:ext cx="2054291" cy="1892076"/>
          </a:xfrm>
          <a:prstGeom prst="rect">
            <a:avLst/>
          </a:prstGeom>
          <a:solidFill>
            <a:srgbClr val="EFE2C7"/>
          </a:solidFill>
          <a:ln w="12700">
            <a:solidFill>
              <a:srgbClr val="EFE2C7"/>
            </a:solidFill>
            <a:prstDash val="solid"/>
          </a:ln>
        </p:spPr>
      </p:sp>
      <p:pic>
        <p:nvPicPr>
          <p:cNvPr id="11" name="Image 3" descr="/private/tmp/claude-501/-Users-scognamiglio-Asteroid/c802be49-0e67-4e37-9766-d69f41363cb4/scratchpad/deck/out_en/gen/c64.jpg">    </p:cNvPr>
          <p:cNvPicPr>
            <a:picLocks noChangeAspect="1"/>
          </p:cNvPicPr>
          <p:nvPr/>
        </p:nvPicPr>
        <p:blipFill>
          <a:blip r:embed="rId4"/>
          <a:stretch>
            <a:fillRect/>
          </a:stretch>
        </p:blipFill>
        <p:spPr>
          <a:xfrm rot="-72000">
            <a:off x="5123566" y="1848552"/>
            <a:ext cx="1944563" cy="1782348"/>
          </a:xfrm>
          <a:prstGeom prst="rect">
            <a:avLst/>
          </a:prstGeom>
        </p:spPr>
      </p:pic>
      <p:sp>
        <p:nvSpPr>
          <p:cNvPr id="12" name="Text 6"/>
          <p:cNvSpPr txBox="1"/>
          <p:nvPr/>
        </p:nvSpPr>
        <p:spPr>
          <a:xfrm>
            <a:off x="5068702" y="3740628"/>
            <a:ext cx="2054291" cy="228600"/>
          </a:xfrm>
          <a:prstGeom prst="rect">
            <a:avLst/>
          </a:prstGeom>
          <a:noFill/>
          <a:ln/>
        </p:spPr>
        <p:txBody>
          <a:bodyPr wrap="square" lIns="0" tIns="0" rIns="0" bIns="0" rtlCol="0" anchor="ctr"/>
          <a:lstStyle/>
          <a:p>
            <a:pPr indent="0" marL="0">
              <a:buNone/>
            </a:pPr>
            <a:r>
              <a:rPr lang="en-US" sz="900" dirty="0">
                <a:solidFill>
                  <a:srgbClr val="B9ABA3"/>
                </a:solidFill>
                <a:latin typeface="Arial" pitchFamily="34" charset="0"/>
                <a:ea typeface="Arial" pitchFamily="34" charset="-122"/>
                <a:cs typeface="Arial" pitchFamily="34" charset="-120"/>
              </a:rPr>
              <a:t>Nab</a:t>
            </a:r>
            <a:endParaRPr lang="en-US" sz="900" dirty="0"/>
          </a:p>
        </p:txBody>
      </p:sp>
      <p:sp>
        <p:nvSpPr>
          <p:cNvPr id="13" name="Shape 7"/>
          <p:cNvSpPr/>
          <p:nvPr/>
        </p:nvSpPr>
        <p:spPr>
          <a:xfrm rot="60000">
            <a:off x="7328733" y="1793688"/>
            <a:ext cx="2054291" cy="1892076"/>
          </a:xfrm>
          <a:prstGeom prst="rect">
            <a:avLst/>
          </a:prstGeom>
          <a:solidFill>
            <a:srgbClr val="EFE2C7"/>
          </a:solidFill>
          <a:ln w="12700">
            <a:solidFill>
              <a:srgbClr val="EFE2C7"/>
            </a:solidFill>
            <a:prstDash val="solid"/>
          </a:ln>
        </p:spPr>
      </p:sp>
      <p:pic>
        <p:nvPicPr>
          <p:cNvPr id="14" name="Image 4" descr="/private/tmp/claude-501/-Users-scognamiglio-Asteroid/c802be49-0e67-4e37-9766-d69f41363cb4/scratchpad/deck/out_en/gen/c65.jpg">    </p:cNvPr>
          <p:cNvPicPr>
            <a:picLocks noChangeAspect="1"/>
          </p:cNvPicPr>
          <p:nvPr/>
        </p:nvPicPr>
        <p:blipFill>
          <a:blip r:embed="rId5"/>
          <a:stretch>
            <a:fillRect/>
          </a:stretch>
        </p:blipFill>
        <p:spPr>
          <a:xfrm rot="60000">
            <a:off x="7383597" y="1848552"/>
            <a:ext cx="1944563" cy="1782348"/>
          </a:xfrm>
          <a:prstGeom prst="rect">
            <a:avLst/>
          </a:prstGeom>
        </p:spPr>
      </p:pic>
      <p:sp>
        <p:nvSpPr>
          <p:cNvPr id="15" name="Text 8"/>
          <p:cNvSpPr txBox="1"/>
          <p:nvPr/>
        </p:nvSpPr>
        <p:spPr>
          <a:xfrm>
            <a:off x="7328733" y="3740628"/>
            <a:ext cx="2054291" cy="228600"/>
          </a:xfrm>
          <a:prstGeom prst="rect">
            <a:avLst/>
          </a:prstGeom>
          <a:noFill/>
          <a:ln/>
        </p:spPr>
        <p:txBody>
          <a:bodyPr wrap="square" lIns="0" tIns="0" rIns="0" bIns="0" rtlCol="0" anchor="ctr"/>
          <a:lstStyle/>
          <a:p>
            <a:pPr indent="0" marL="0">
              <a:buNone/>
            </a:pPr>
            <a:r>
              <a:rPr lang="en-US" sz="900" dirty="0">
                <a:solidFill>
                  <a:srgbClr val="B9ABA3"/>
                </a:solidFill>
                <a:latin typeface="Arial" pitchFamily="34" charset="0"/>
                <a:ea typeface="Arial" pitchFamily="34" charset="-122"/>
                <a:cs typeface="Arial" pitchFamily="34" charset="-120"/>
              </a:rPr>
              <a:t>Rash</a:t>
            </a:r>
            <a:endParaRPr lang="en-US" sz="900" dirty="0"/>
          </a:p>
        </p:txBody>
      </p:sp>
      <p:sp>
        <p:nvSpPr>
          <p:cNvPr id="16" name="Shape 9"/>
          <p:cNvSpPr/>
          <p:nvPr/>
        </p:nvSpPr>
        <p:spPr>
          <a:xfrm rot="-72000">
            <a:off x="9588764" y="1793688"/>
            <a:ext cx="2054291" cy="1892076"/>
          </a:xfrm>
          <a:prstGeom prst="rect">
            <a:avLst/>
          </a:prstGeom>
          <a:solidFill>
            <a:srgbClr val="EFE2C7"/>
          </a:solidFill>
          <a:ln w="12700">
            <a:solidFill>
              <a:srgbClr val="EFE2C7"/>
            </a:solidFill>
            <a:prstDash val="solid"/>
          </a:ln>
        </p:spPr>
      </p:sp>
      <p:pic>
        <p:nvPicPr>
          <p:cNvPr id="17" name="Image 5" descr="/private/tmp/claude-501/-Users-scognamiglio-Asteroid/c802be49-0e67-4e37-9766-d69f41363cb4/scratchpad/deck/out_en/gen/c66.jpg">    </p:cNvPr>
          <p:cNvPicPr>
            <a:picLocks noChangeAspect="1"/>
          </p:cNvPicPr>
          <p:nvPr/>
        </p:nvPicPr>
        <p:blipFill>
          <a:blip r:embed="rId6"/>
          <a:stretch>
            <a:fillRect/>
          </a:stretch>
        </p:blipFill>
        <p:spPr>
          <a:xfrm rot="-72000">
            <a:off x="9643628" y="1848552"/>
            <a:ext cx="1944563" cy="1782348"/>
          </a:xfrm>
          <a:prstGeom prst="rect">
            <a:avLst/>
          </a:prstGeom>
        </p:spPr>
      </p:pic>
      <p:sp>
        <p:nvSpPr>
          <p:cNvPr id="18" name="Text 10"/>
          <p:cNvSpPr txBox="1"/>
          <p:nvPr/>
        </p:nvSpPr>
        <p:spPr>
          <a:xfrm>
            <a:off x="9588764" y="3740628"/>
            <a:ext cx="2054291" cy="228600"/>
          </a:xfrm>
          <a:prstGeom prst="rect">
            <a:avLst/>
          </a:prstGeom>
          <a:noFill/>
          <a:ln/>
        </p:spPr>
        <p:txBody>
          <a:bodyPr wrap="square" lIns="0" tIns="0" rIns="0" bIns="0" rtlCol="0" anchor="ctr"/>
          <a:lstStyle/>
          <a:p>
            <a:pPr indent="0" marL="0">
              <a:buNone/>
            </a:pPr>
            <a:r>
              <a:rPr lang="en-US" sz="900" dirty="0">
                <a:solidFill>
                  <a:srgbClr val="B9ABA3"/>
                </a:solidFill>
                <a:latin typeface="Arial" pitchFamily="34" charset="0"/>
                <a:ea typeface="Arial" pitchFamily="34" charset="-122"/>
                <a:cs typeface="Arial" pitchFamily="34" charset="-120"/>
              </a:rPr>
              <a:t>In the saddle</a:t>
            </a:r>
            <a:endParaRPr lang="en-US" sz="900" dirty="0"/>
          </a:p>
        </p:txBody>
      </p:sp>
      <p:sp>
        <p:nvSpPr>
          <p:cNvPr id="19" name="Shape 11"/>
          <p:cNvSpPr/>
          <p:nvPr/>
        </p:nvSpPr>
        <p:spPr>
          <a:xfrm rot="60000">
            <a:off x="548640" y="4051524"/>
            <a:ext cx="2054291" cy="1892076"/>
          </a:xfrm>
          <a:prstGeom prst="rect">
            <a:avLst/>
          </a:prstGeom>
          <a:solidFill>
            <a:srgbClr val="EFE2C7"/>
          </a:solidFill>
          <a:ln w="12700">
            <a:solidFill>
              <a:srgbClr val="EFE2C7"/>
            </a:solidFill>
            <a:prstDash val="solid"/>
          </a:ln>
        </p:spPr>
      </p:sp>
      <p:pic>
        <p:nvPicPr>
          <p:cNvPr id="20" name="Image 6" descr="/private/tmp/claude-501/-Users-scognamiglio-Asteroid/c802be49-0e67-4e37-9766-d69f41363cb4/scratchpad/deck/out_en/gen/c67.jpg">    </p:cNvPr>
          <p:cNvPicPr>
            <a:picLocks noChangeAspect="1"/>
          </p:cNvPicPr>
          <p:nvPr/>
        </p:nvPicPr>
        <p:blipFill>
          <a:blip r:embed="rId7"/>
          <a:stretch>
            <a:fillRect/>
          </a:stretch>
        </p:blipFill>
        <p:spPr>
          <a:xfrm rot="60000">
            <a:off x="603504" y="4106388"/>
            <a:ext cx="1944563" cy="1782348"/>
          </a:xfrm>
          <a:prstGeom prst="rect">
            <a:avLst/>
          </a:prstGeom>
        </p:spPr>
      </p:pic>
      <p:sp>
        <p:nvSpPr>
          <p:cNvPr id="21" name="Text 12"/>
          <p:cNvSpPr txBox="1"/>
          <p:nvPr/>
        </p:nvSpPr>
        <p:spPr>
          <a:xfrm>
            <a:off x="548640" y="5998464"/>
            <a:ext cx="2054291" cy="228600"/>
          </a:xfrm>
          <a:prstGeom prst="rect">
            <a:avLst/>
          </a:prstGeom>
          <a:noFill/>
          <a:ln/>
        </p:spPr>
        <p:txBody>
          <a:bodyPr wrap="square" lIns="0" tIns="0" rIns="0" bIns="0" rtlCol="0" anchor="ctr"/>
          <a:lstStyle/>
          <a:p>
            <a:pPr indent="0" marL="0">
              <a:buNone/>
            </a:pPr>
            <a:r>
              <a:rPr lang="en-US" sz="900" dirty="0">
                <a:solidFill>
                  <a:srgbClr val="B9ABA3"/>
                </a:solidFill>
                <a:latin typeface="Arial" pitchFamily="34" charset="0"/>
                <a:ea typeface="Arial" pitchFamily="34" charset="-122"/>
                <a:cs typeface="Arial" pitchFamily="34" charset="-120"/>
              </a:rPr>
              <a:t>The livestream</a:t>
            </a:r>
            <a:endParaRPr lang="en-US" sz="900" dirty="0"/>
          </a:p>
        </p:txBody>
      </p:sp>
      <p:sp>
        <p:nvSpPr>
          <p:cNvPr id="22" name="Shape 13"/>
          <p:cNvSpPr/>
          <p:nvPr/>
        </p:nvSpPr>
        <p:spPr>
          <a:xfrm rot="-72000">
            <a:off x="2808671" y="4051524"/>
            <a:ext cx="2054291" cy="1892076"/>
          </a:xfrm>
          <a:prstGeom prst="rect">
            <a:avLst/>
          </a:prstGeom>
          <a:solidFill>
            <a:srgbClr val="EFE2C7"/>
          </a:solidFill>
          <a:ln w="12700">
            <a:solidFill>
              <a:srgbClr val="EFE2C7"/>
            </a:solidFill>
            <a:prstDash val="solid"/>
          </a:ln>
        </p:spPr>
      </p:sp>
      <p:pic>
        <p:nvPicPr>
          <p:cNvPr id="23" name="Image 7" descr="/private/tmp/claude-501/-Users-scognamiglio-Asteroid/c802be49-0e67-4e37-9766-d69f41363cb4/scratchpad/deck/out_en/gen/c68.jpg">    </p:cNvPr>
          <p:cNvPicPr>
            <a:picLocks noChangeAspect="1"/>
          </p:cNvPicPr>
          <p:nvPr/>
        </p:nvPicPr>
        <p:blipFill>
          <a:blip r:embed="rId8"/>
          <a:stretch>
            <a:fillRect/>
          </a:stretch>
        </p:blipFill>
        <p:spPr>
          <a:xfrm rot="-72000">
            <a:off x="2863535" y="4106388"/>
            <a:ext cx="1944563" cy="1782348"/>
          </a:xfrm>
          <a:prstGeom prst="rect">
            <a:avLst/>
          </a:prstGeom>
        </p:spPr>
      </p:pic>
      <p:sp>
        <p:nvSpPr>
          <p:cNvPr id="24" name="Text 14"/>
          <p:cNvSpPr txBox="1"/>
          <p:nvPr/>
        </p:nvSpPr>
        <p:spPr>
          <a:xfrm>
            <a:off x="2808671" y="5998464"/>
            <a:ext cx="2054291" cy="228600"/>
          </a:xfrm>
          <a:prstGeom prst="rect">
            <a:avLst/>
          </a:prstGeom>
          <a:noFill/>
          <a:ln/>
        </p:spPr>
        <p:txBody>
          <a:bodyPr wrap="square" lIns="0" tIns="0" rIns="0" bIns="0" rtlCol="0" anchor="ctr"/>
          <a:lstStyle/>
          <a:p>
            <a:pPr indent="0" marL="0">
              <a:buNone/>
            </a:pPr>
            <a:r>
              <a:rPr lang="en-US" sz="900" dirty="0">
                <a:solidFill>
                  <a:srgbClr val="B9ABA3"/>
                </a:solidFill>
                <a:latin typeface="Arial" pitchFamily="34" charset="0"/>
                <a:ea typeface="Arial" pitchFamily="34" charset="-122"/>
                <a:cs typeface="Arial" pitchFamily="34" charset="-120"/>
              </a:rPr>
              <a:t>Boishakhi Mela</a:t>
            </a:r>
            <a:endParaRPr lang="en-US" sz="900" dirty="0"/>
          </a:p>
        </p:txBody>
      </p:sp>
      <p:sp>
        <p:nvSpPr>
          <p:cNvPr id="25" name="Shape 15"/>
          <p:cNvSpPr/>
          <p:nvPr/>
        </p:nvSpPr>
        <p:spPr>
          <a:xfrm rot="60000">
            <a:off x="5068702" y="4051524"/>
            <a:ext cx="2054291" cy="1892076"/>
          </a:xfrm>
          <a:prstGeom prst="rect">
            <a:avLst/>
          </a:prstGeom>
          <a:solidFill>
            <a:srgbClr val="EFE2C7"/>
          </a:solidFill>
          <a:ln w="12700">
            <a:solidFill>
              <a:srgbClr val="EFE2C7"/>
            </a:solidFill>
            <a:prstDash val="solid"/>
          </a:ln>
        </p:spPr>
      </p:sp>
      <p:pic>
        <p:nvPicPr>
          <p:cNvPr id="26" name="Image 8" descr="/private/tmp/claude-501/-Users-scognamiglio-Asteroid/c802be49-0e67-4e37-9766-d69f41363cb4/scratchpad/deck/out_en/gen/c69.jpg">    </p:cNvPr>
          <p:cNvPicPr>
            <a:picLocks noChangeAspect="1"/>
          </p:cNvPicPr>
          <p:nvPr/>
        </p:nvPicPr>
        <p:blipFill>
          <a:blip r:embed="rId9"/>
          <a:stretch>
            <a:fillRect/>
          </a:stretch>
        </p:blipFill>
        <p:spPr>
          <a:xfrm rot="60000">
            <a:off x="5123566" y="4106388"/>
            <a:ext cx="1944563" cy="1782348"/>
          </a:xfrm>
          <a:prstGeom prst="rect">
            <a:avLst/>
          </a:prstGeom>
        </p:spPr>
      </p:pic>
      <p:sp>
        <p:nvSpPr>
          <p:cNvPr id="27" name="Text 16"/>
          <p:cNvSpPr txBox="1"/>
          <p:nvPr/>
        </p:nvSpPr>
        <p:spPr>
          <a:xfrm>
            <a:off x="5068702" y="5998464"/>
            <a:ext cx="2054291" cy="228600"/>
          </a:xfrm>
          <a:prstGeom prst="rect">
            <a:avLst/>
          </a:prstGeom>
          <a:noFill/>
          <a:ln/>
        </p:spPr>
        <p:txBody>
          <a:bodyPr wrap="square" lIns="0" tIns="0" rIns="0" bIns="0" rtlCol="0" anchor="ctr"/>
          <a:lstStyle/>
          <a:p>
            <a:pPr indent="0" marL="0">
              <a:buNone/>
            </a:pPr>
            <a:r>
              <a:rPr lang="en-US" sz="900" dirty="0">
                <a:solidFill>
                  <a:srgbClr val="B9ABA3"/>
                </a:solidFill>
                <a:latin typeface="Arial" pitchFamily="34" charset="0"/>
                <a:ea typeface="Arial" pitchFamily="34" charset="-122"/>
                <a:cs typeface="Arial" pitchFamily="34" charset="-120"/>
              </a:rPr>
              <a:t>The tea stall</a:t>
            </a:r>
            <a:endParaRPr lang="en-US" sz="900" dirty="0"/>
          </a:p>
        </p:txBody>
      </p:sp>
      <p:sp>
        <p:nvSpPr>
          <p:cNvPr id="28" name="Shape 17"/>
          <p:cNvSpPr/>
          <p:nvPr/>
        </p:nvSpPr>
        <p:spPr>
          <a:xfrm rot="-72000">
            <a:off x="7328733" y="4051524"/>
            <a:ext cx="2054291" cy="1892076"/>
          </a:xfrm>
          <a:prstGeom prst="rect">
            <a:avLst/>
          </a:prstGeom>
          <a:solidFill>
            <a:srgbClr val="EFE2C7"/>
          </a:solidFill>
          <a:ln w="12700">
            <a:solidFill>
              <a:srgbClr val="EFE2C7"/>
            </a:solidFill>
            <a:prstDash val="solid"/>
          </a:ln>
        </p:spPr>
      </p:sp>
      <p:pic>
        <p:nvPicPr>
          <p:cNvPr id="29" name="Image 9" descr="/private/tmp/claude-501/-Users-scognamiglio-Asteroid/c802be49-0e67-4e37-9766-d69f41363cb4/scratchpad/deck/out_en/gen/c70.jpg">    </p:cNvPr>
          <p:cNvPicPr>
            <a:picLocks noChangeAspect="1"/>
          </p:cNvPicPr>
          <p:nvPr/>
        </p:nvPicPr>
        <p:blipFill>
          <a:blip r:embed="rId10"/>
          <a:stretch>
            <a:fillRect/>
          </a:stretch>
        </p:blipFill>
        <p:spPr>
          <a:xfrm rot="-72000">
            <a:off x="7383597" y="4106388"/>
            <a:ext cx="1944563" cy="1782348"/>
          </a:xfrm>
          <a:prstGeom prst="rect">
            <a:avLst/>
          </a:prstGeom>
        </p:spPr>
      </p:pic>
      <p:sp>
        <p:nvSpPr>
          <p:cNvPr id="30" name="Text 18"/>
          <p:cNvSpPr txBox="1"/>
          <p:nvPr/>
        </p:nvSpPr>
        <p:spPr>
          <a:xfrm>
            <a:off x="7328733" y="5998464"/>
            <a:ext cx="2054291" cy="228600"/>
          </a:xfrm>
          <a:prstGeom prst="rect">
            <a:avLst/>
          </a:prstGeom>
          <a:noFill/>
          <a:ln/>
        </p:spPr>
        <p:txBody>
          <a:bodyPr wrap="square" lIns="0" tIns="0" rIns="0" bIns="0" rtlCol="0" anchor="ctr"/>
          <a:lstStyle/>
          <a:p>
            <a:pPr indent="0" marL="0">
              <a:buNone/>
            </a:pPr>
            <a:r>
              <a:rPr lang="en-US" sz="900" dirty="0">
                <a:solidFill>
                  <a:srgbClr val="B9ABA3"/>
                </a:solidFill>
                <a:latin typeface="Arial" pitchFamily="34" charset="0"/>
                <a:ea typeface="Arial" pitchFamily="34" charset="-122"/>
                <a:cs typeface="Arial" pitchFamily="34" charset="-120"/>
              </a:rPr>
              <a:t>The opening titles</a:t>
            </a:r>
            <a:endParaRPr lang="en-US" sz="900" dirty="0"/>
          </a:p>
        </p:txBody>
      </p:sp>
      <p:sp>
        <p:nvSpPr>
          <p:cNvPr id="31" name="Shape 19"/>
          <p:cNvSpPr/>
          <p:nvPr/>
        </p:nvSpPr>
        <p:spPr>
          <a:xfrm rot="60000">
            <a:off x="9588764" y="4051524"/>
            <a:ext cx="2054291" cy="1892076"/>
          </a:xfrm>
          <a:prstGeom prst="rect">
            <a:avLst/>
          </a:prstGeom>
          <a:solidFill>
            <a:srgbClr val="EFE2C7"/>
          </a:solidFill>
          <a:ln w="12700">
            <a:solidFill>
              <a:srgbClr val="EFE2C7"/>
            </a:solidFill>
            <a:prstDash val="solid"/>
          </a:ln>
        </p:spPr>
      </p:sp>
      <p:pic>
        <p:nvPicPr>
          <p:cNvPr id="32" name="Image 10" descr="/private/tmp/claude-501/-Users-scognamiglio-Asteroid/c802be49-0e67-4e37-9766-d69f41363cb4/scratchpad/deck/out_en/gen/c71.jpg">    </p:cNvPr>
          <p:cNvPicPr>
            <a:picLocks noChangeAspect="1"/>
          </p:cNvPicPr>
          <p:nvPr/>
        </p:nvPicPr>
        <p:blipFill>
          <a:blip r:embed="rId11"/>
          <a:stretch>
            <a:fillRect/>
          </a:stretch>
        </p:blipFill>
        <p:spPr>
          <a:xfrm rot="60000">
            <a:off x="9643628" y="4106388"/>
            <a:ext cx="1944563" cy="1782348"/>
          </a:xfrm>
          <a:prstGeom prst="rect">
            <a:avLst/>
          </a:prstGeom>
        </p:spPr>
      </p:pic>
      <p:sp>
        <p:nvSpPr>
          <p:cNvPr id="33" name="Text 20"/>
          <p:cNvSpPr txBox="1"/>
          <p:nvPr/>
        </p:nvSpPr>
        <p:spPr>
          <a:xfrm>
            <a:off x="9588764" y="5998464"/>
            <a:ext cx="2054291" cy="228600"/>
          </a:xfrm>
          <a:prstGeom prst="rect">
            <a:avLst/>
          </a:prstGeom>
          <a:noFill/>
          <a:ln/>
        </p:spPr>
        <p:txBody>
          <a:bodyPr wrap="square" lIns="0" tIns="0" rIns="0" bIns="0" rtlCol="0" anchor="ctr"/>
          <a:lstStyle/>
          <a:p>
            <a:pPr indent="0" marL="0">
              <a:buNone/>
            </a:pPr>
            <a:r>
              <a:rPr lang="en-US" sz="900" dirty="0">
                <a:solidFill>
                  <a:srgbClr val="B9ABA3"/>
                </a:solidFill>
                <a:latin typeface="Arial" pitchFamily="34" charset="0"/>
                <a:ea typeface="Arial" pitchFamily="34" charset="-122"/>
                <a:cs typeface="Arial" pitchFamily="34" charset="-120"/>
              </a:rPr>
              <a:t>Lungotevere</a:t>
            </a:r>
            <a:endParaRPr lang="en-US" sz="90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548640" y="502920"/>
            <a:ext cx="73152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BUDGET ESTIMATE</a:t>
            </a:r>
            <a:endParaRPr lang="en-US" sz="1050" dirty="0"/>
          </a:p>
        </p:txBody>
      </p:sp>
      <p:pic>
        <p:nvPicPr>
          <p:cNvPr id="3" name="Image 0" descr="t-budget">    </p:cNvPr>
          <p:cNvPicPr>
            <a:picLocks noChangeAspect="1"/>
          </p:cNvPicPr>
          <p:nvPr/>
        </p:nvPicPr>
        <p:blipFill>
          <a:blip r:embed="rId1"/>
          <a:stretch>
            <a:fillRect/>
          </a:stretch>
        </p:blipFill>
        <p:spPr>
          <a:xfrm>
            <a:off x="548640" y="813816"/>
            <a:ext cx="10239375" cy="586680"/>
          </a:xfrm>
          <a:prstGeom prst="rect">
            <a:avLst/>
          </a:prstGeom>
        </p:spPr>
      </p:pic>
      <p:sp>
        <p:nvSpPr>
          <p:cNvPr id="4" name="Shape 1"/>
          <p:cNvSpPr/>
          <p:nvPr/>
        </p:nvSpPr>
        <p:spPr>
          <a:xfrm>
            <a:off x="548640" y="1793688"/>
            <a:ext cx="4206240" cy="1828800"/>
          </a:xfrm>
          <a:prstGeom prst="roundRect">
            <a:avLst>
              <a:gd name="adj" fmla="val 2000"/>
            </a:avLst>
          </a:prstGeom>
          <a:solidFill>
            <a:srgbClr val="FFB21A"/>
          </a:solidFill>
          <a:ln w="12700">
            <a:solidFill>
              <a:srgbClr val="FFB21A"/>
            </a:solidFill>
            <a:prstDash val="solid"/>
          </a:ln>
        </p:spPr>
      </p:sp>
      <p:sp>
        <p:nvSpPr>
          <p:cNvPr id="5" name="Text 2"/>
          <p:cNvSpPr txBox="1"/>
          <p:nvPr/>
        </p:nvSpPr>
        <p:spPr>
          <a:xfrm>
            <a:off x="777240" y="1976568"/>
            <a:ext cx="3840480" cy="274320"/>
          </a:xfrm>
          <a:prstGeom prst="rect">
            <a:avLst/>
          </a:prstGeom>
          <a:noFill/>
          <a:ln/>
        </p:spPr>
        <p:txBody>
          <a:bodyPr wrap="square" lIns="0" tIns="0" rIns="0" bIns="0" rtlCol="0" anchor="ctr"/>
          <a:lstStyle/>
          <a:p>
            <a:pPr indent="0" marL="0">
              <a:buNone/>
            </a:pPr>
            <a:r>
              <a:rPr lang="en-US" sz="1000" b="1" spc="150" kern="0" dirty="0">
                <a:solidFill>
                  <a:srgbClr val="1B120A"/>
                </a:solidFill>
                <a:latin typeface="Arial" pitchFamily="34" charset="0"/>
                <a:ea typeface="Arial" pitchFamily="34" charset="-122"/>
                <a:cs typeface="Arial" pitchFamily="34" charset="-120"/>
              </a:rPr>
              <a:t>SEASON ONE · 8 × 50’</a:t>
            </a:r>
            <a:endParaRPr lang="en-US" sz="1000" dirty="0"/>
          </a:p>
        </p:txBody>
      </p:sp>
      <p:pic>
        <p:nvPicPr>
          <p:cNvPr id="6" name="Image 1" descr="10 to 16 million euros">    </p:cNvPr>
          <p:cNvPicPr>
            <a:picLocks noChangeAspect="1"/>
          </p:cNvPicPr>
          <p:nvPr/>
        </p:nvPicPr>
        <p:blipFill>
          <a:blip r:embed="rId2"/>
          <a:stretch>
            <a:fillRect/>
          </a:stretch>
        </p:blipFill>
        <p:spPr>
          <a:xfrm>
            <a:off x="777240" y="2296608"/>
            <a:ext cx="2265819" cy="619899"/>
          </a:xfrm>
          <a:prstGeom prst="rect">
            <a:avLst/>
          </a:prstGeom>
        </p:spPr>
      </p:pic>
      <p:sp>
        <p:nvSpPr>
          <p:cNvPr id="7" name="Text 3"/>
          <p:cNvSpPr txBox="1"/>
          <p:nvPr/>
        </p:nvSpPr>
        <p:spPr>
          <a:xfrm>
            <a:off x="777240" y="3211008"/>
            <a:ext cx="3840480" cy="274320"/>
          </a:xfrm>
          <a:prstGeom prst="rect">
            <a:avLst/>
          </a:prstGeom>
          <a:noFill/>
          <a:ln/>
        </p:spPr>
        <p:txBody>
          <a:bodyPr wrap="square" lIns="0" tIns="0" rIns="0" bIns="0" rtlCol="0" anchor="ctr"/>
          <a:lstStyle/>
          <a:p>
            <a:pPr indent="0" marL="0">
              <a:buNone/>
            </a:pPr>
            <a:r>
              <a:rPr lang="en-US" sz="1000" b="1" spc="150" kern="0" dirty="0">
                <a:solidFill>
                  <a:srgbClr val="1B120A"/>
                </a:solidFill>
                <a:latin typeface="Arial" pitchFamily="34" charset="0"/>
                <a:ea typeface="Arial" pitchFamily="34" charset="-122"/>
                <a:cs typeface="Arial" pitchFamily="34" charset="-120"/>
              </a:rPr>
              <a:t>ABOUT €1.2–2M PER EPISODE</a:t>
            </a:r>
            <a:endParaRPr lang="en-US" sz="1000" dirty="0"/>
          </a:p>
        </p:txBody>
      </p:sp>
      <p:sp>
        <p:nvSpPr>
          <p:cNvPr id="8" name="Shape 4"/>
          <p:cNvSpPr/>
          <p:nvPr/>
        </p:nvSpPr>
        <p:spPr>
          <a:xfrm>
            <a:off x="548640" y="3759648"/>
            <a:ext cx="4206240" cy="1005840"/>
          </a:xfrm>
          <a:prstGeom prst="roundRect">
            <a:avLst>
              <a:gd name="adj" fmla="val 3636"/>
            </a:avLst>
          </a:prstGeom>
          <a:solidFill>
            <a:srgbClr val="1A1420"/>
          </a:solidFill>
          <a:ln w="12700">
            <a:solidFill>
              <a:srgbClr val="1A1420"/>
            </a:solidFill>
            <a:prstDash val="solid"/>
          </a:ln>
        </p:spPr>
      </p:sp>
      <p:sp>
        <p:nvSpPr>
          <p:cNvPr id="9" name="Text 5"/>
          <p:cNvSpPr txBox="1"/>
          <p:nvPr/>
        </p:nvSpPr>
        <p:spPr>
          <a:xfrm>
            <a:off x="777240" y="3878520"/>
            <a:ext cx="3840480" cy="256032"/>
          </a:xfrm>
          <a:prstGeom prst="rect">
            <a:avLst/>
          </a:prstGeom>
          <a:noFill/>
          <a:ln/>
        </p:spPr>
        <p:txBody>
          <a:bodyPr wrap="square" lIns="0" tIns="0" rIns="0" bIns="0" rtlCol="0" anchor="ctr"/>
          <a:lstStyle/>
          <a:p>
            <a:pPr indent="0" marL="0">
              <a:buNone/>
            </a:pPr>
            <a:r>
              <a:rPr lang="en-US" sz="950" b="1" dirty="0">
                <a:solidFill>
                  <a:srgbClr val="1FB57C"/>
                </a:solidFill>
                <a:latin typeface="Arial" pitchFamily="34" charset="0"/>
                <a:ea typeface="Arial" pitchFamily="34" charset="-122"/>
                <a:cs typeface="Arial" pitchFamily="34" charset="-120"/>
              </a:rPr>
              <a:t>LEANER VERSION</a:t>
            </a:r>
            <a:endParaRPr lang="en-US" sz="950" dirty="0"/>
          </a:p>
        </p:txBody>
      </p:sp>
      <p:sp>
        <p:nvSpPr>
          <p:cNvPr id="10" name="Text 6"/>
          <p:cNvSpPr txBox="1"/>
          <p:nvPr/>
        </p:nvSpPr>
        <p:spPr>
          <a:xfrm>
            <a:off x="777240" y="4152840"/>
            <a:ext cx="3794760" cy="594360"/>
          </a:xfrm>
          <a:prstGeom prst="rect">
            <a:avLst/>
          </a:prstGeom>
          <a:noFill/>
          <a:ln/>
        </p:spPr>
        <p:txBody>
          <a:bodyPr wrap="square" lIns="0" tIns="0" rIns="0" bIns="0" rtlCol="0" anchor="t"/>
          <a:lstStyle/>
          <a:p>
            <a:pPr indent="0" marL="0">
              <a:spcAft>
                <a:spcPts val="600"/>
              </a:spcAft>
              <a:buNone/>
            </a:pPr>
            <a:r>
              <a:rPr lang="en-US" sz="1200" dirty="0">
                <a:solidFill>
                  <a:srgbClr val="F8EFDF"/>
                </a:solidFill>
                <a:latin typeface="Georgia" pitchFamily="34" charset="0"/>
                <a:ea typeface="Georgia" pitchFamily="34" charset="-122"/>
                <a:cs typeface="Georgia" pitchFamily="34" charset="-120"/>
              </a:rPr>
              <a:t>Under €1M per episode, with more night interiors and fewer days in the historic center.</a:t>
            </a:r>
            <a:endParaRPr lang="en-US" sz="1200" dirty="0"/>
          </a:p>
        </p:txBody>
      </p:sp>
      <p:sp>
        <p:nvSpPr>
          <p:cNvPr id="11" name="Text 7"/>
          <p:cNvSpPr txBox="1"/>
          <p:nvPr/>
        </p:nvSpPr>
        <p:spPr>
          <a:xfrm>
            <a:off x="548640" y="4902648"/>
            <a:ext cx="4206240" cy="1097280"/>
          </a:xfrm>
          <a:prstGeom prst="rect">
            <a:avLst/>
          </a:prstGeom>
          <a:noFill/>
          <a:ln/>
        </p:spPr>
        <p:txBody>
          <a:bodyPr wrap="square" lIns="0" tIns="0" rIns="0" bIns="0" rtlCol="0" anchor="t"/>
          <a:lstStyle/>
          <a:p>
            <a:pPr indent="0" marL="0">
              <a:spcAft>
                <a:spcPts val="600"/>
              </a:spcAft>
              <a:buNone/>
            </a:pPr>
            <a:r>
              <a:rPr lang="en-US" sz="1100" dirty="0">
                <a:solidFill>
                  <a:srgbClr val="B9ABA3"/>
                </a:solidFill>
                <a:latin typeface="Georgia" pitchFamily="34" charset="0"/>
                <a:ea typeface="Georgia" pitchFamily="34" charset="-122"/>
                <a:cs typeface="Georgia" pitchFamily="34" charset="-120"/>
              </a:rPr>
              <a:t>Indicative estimate based on average costs of high-end Italian crime series. Italy’s national tax credit and Lazio Region funds can cover a significant share of the costs.</a:t>
            </a:r>
            <a:endParaRPr lang="en-US" sz="1100" dirty="0"/>
          </a:p>
        </p:txBody>
      </p:sp>
      <p:sp>
        <p:nvSpPr>
          <p:cNvPr id="12" name="Text 8"/>
          <p:cNvSpPr txBox="1"/>
          <p:nvPr/>
        </p:nvSpPr>
        <p:spPr>
          <a:xfrm>
            <a:off x="5120640" y="1793688"/>
            <a:ext cx="5486400" cy="292608"/>
          </a:xfrm>
          <a:prstGeom prst="rect">
            <a:avLst/>
          </a:prstGeom>
          <a:noFill/>
          <a:ln/>
        </p:spPr>
        <p:txBody>
          <a:bodyPr wrap="square" lIns="0" tIns="0" rIns="0" bIns="0" rtlCol="0" anchor="t"/>
          <a:lstStyle/>
          <a:p>
            <a:pPr indent="0" marL="0">
              <a:buNone/>
            </a:pPr>
            <a:r>
              <a:rPr lang="en-US" sz="950" b="1" spc="200" kern="0" dirty="0">
                <a:solidFill>
                  <a:srgbClr val="B9ABA3"/>
                </a:solidFill>
                <a:latin typeface="Arial" pitchFamily="34" charset="0"/>
                <a:ea typeface="Arial" pitchFamily="34" charset="-122"/>
                <a:cs typeface="Arial" pitchFamily="34" charset="-120"/>
              </a:rPr>
              <a:t>BUDGET BREAKDOWN</a:t>
            </a:r>
            <a:endParaRPr lang="en-US" sz="950" dirty="0"/>
          </a:p>
        </p:txBody>
      </p:sp>
      <p:sp>
        <p:nvSpPr>
          <p:cNvPr id="13" name="Text 9"/>
          <p:cNvSpPr txBox="1"/>
          <p:nvPr/>
        </p:nvSpPr>
        <p:spPr>
          <a:xfrm>
            <a:off x="5120640" y="2113728"/>
            <a:ext cx="2240280" cy="586313"/>
          </a:xfrm>
          <a:prstGeom prst="rect">
            <a:avLst/>
          </a:prstGeom>
          <a:noFill/>
          <a:ln/>
        </p:spPr>
        <p:txBody>
          <a:bodyPr wrap="square" lIns="0" tIns="0" rIns="0" bIns="0" rtlCol="0" anchor="ctr"/>
          <a:lstStyle/>
          <a:p>
            <a:pPr indent="0" marL="0">
              <a:buNone/>
            </a:pPr>
            <a:r>
              <a:rPr lang="en-US" sz="1100" b="1" dirty="0">
                <a:solidFill>
                  <a:srgbClr val="F8EFDF"/>
                </a:solidFill>
                <a:latin typeface="Arial" pitchFamily="34" charset="0"/>
                <a:ea typeface="Arial" pitchFamily="34" charset="-122"/>
                <a:cs typeface="Arial" pitchFamily="34" charset="-120"/>
              </a:rPr>
              <a:t>CREW AND SHOOTING</a:t>
            </a:r>
            <a:endParaRPr lang="en-US" sz="1100" dirty="0"/>
          </a:p>
        </p:txBody>
      </p:sp>
      <p:sp>
        <p:nvSpPr>
          <p:cNvPr id="14" name="Shape 10"/>
          <p:cNvSpPr/>
          <p:nvPr/>
        </p:nvSpPr>
        <p:spPr>
          <a:xfrm>
            <a:off x="7498080" y="2289622"/>
            <a:ext cx="3276295" cy="234525"/>
          </a:xfrm>
          <a:prstGeom prst="roundRect">
            <a:avLst>
              <a:gd name="adj" fmla="val 31192"/>
            </a:avLst>
          </a:prstGeom>
          <a:solidFill>
            <a:srgbClr val="251B2B"/>
          </a:solidFill>
          <a:ln w="12700">
            <a:solidFill>
              <a:srgbClr val="251B2B"/>
            </a:solidFill>
            <a:prstDash val="solid"/>
          </a:ln>
        </p:spPr>
      </p:sp>
      <p:sp>
        <p:nvSpPr>
          <p:cNvPr id="15" name="Shape 11"/>
          <p:cNvSpPr/>
          <p:nvPr/>
        </p:nvSpPr>
        <p:spPr>
          <a:xfrm>
            <a:off x="7498080" y="2289622"/>
            <a:ext cx="3276295" cy="234525"/>
          </a:xfrm>
          <a:prstGeom prst="roundRect">
            <a:avLst>
              <a:gd name="adj" fmla="val 31192"/>
            </a:avLst>
          </a:prstGeom>
          <a:solidFill>
            <a:srgbClr val="FFB21A"/>
          </a:solidFill>
          <a:ln w="12700">
            <a:solidFill>
              <a:srgbClr val="FFB21A"/>
            </a:solidFill>
            <a:prstDash val="solid"/>
          </a:ln>
        </p:spPr>
      </p:sp>
      <p:sp>
        <p:nvSpPr>
          <p:cNvPr id="16" name="Text 12"/>
          <p:cNvSpPr txBox="1"/>
          <p:nvPr/>
        </p:nvSpPr>
        <p:spPr>
          <a:xfrm>
            <a:off x="10865815" y="2113728"/>
            <a:ext cx="777240" cy="586313"/>
          </a:xfrm>
          <a:prstGeom prst="rect">
            <a:avLst/>
          </a:prstGeom>
          <a:noFill/>
          <a:ln/>
        </p:spPr>
        <p:txBody>
          <a:bodyPr wrap="square" lIns="0" tIns="0" rIns="0" bIns="0" rtlCol="0" anchor="ctr"/>
          <a:lstStyle/>
          <a:p>
            <a:pPr algn="r" indent="0" marL="0">
              <a:buNone/>
            </a:pPr>
            <a:r>
              <a:rPr lang="en-US" sz="1200" b="1" dirty="0">
                <a:solidFill>
                  <a:srgbClr val="FFB21A"/>
                </a:solidFill>
                <a:latin typeface="Arial" pitchFamily="34" charset="0"/>
                <a:ea typeface="Arial" pitchFamily="34" charset="-122"/>
                <a:cs typeface="Arial" pitchFamily="34" charset="-120"/>
              </a:rPr>
              <a:t>40–45%</a:t>
            </a:r>
            <a:endParaRPr lang="en-US" sz="1200" dirty="0"/>
          </a:p>
        </p:txBody>
      </p:sp>
      <p:sp>
        <p:nvSpPr>
          <p:cNvPr id="17" name="Text 13"/>
          <p:cNvSpPr txBox="1"/>
          <p:nvPr/>
        </p:nvSpPr>
        <p:spPr>
          <a:xfrm>
            <a:off x="5120640" y="2700042"/>
            <a:ext cx="2240280" cy="586313"/>
          </a:xfrm>
          <a:prstGeom prst="rect">
            <a:avLst/>
          </a:prstGeom>
          <a:noFill/>
          <a:ln/>
        </p:spPr>
        <p:txBody>
          <a:bodyPr wrap="square" lIns="0" tIns="0" rIns="0" bIns="0" rtlCol="0" anchor="ctr"/>
          <a:lstStyle/>
          <a:p>
            <a:pPr indent="0" marL="0">
              <a:buNone/>
            </a:pPr>
            <a:r>
              <a:rPr lang="en-US" sz="1100" b="1" dirty="0">
                <a:solidFill>
                  <a:srgbClr val="F8EFDF"/>
                </a:solidFill>
                <a:latin typeface="Arial" pitchFamily="34" charset="0"/>
                <a:ea typeface="Arial" pitchFamily="34" charset="-122"/>
                <a:cs typeface="Arial" pitchFamily="34" charset="-120"/>
              </a:rPr>
              <a:t>CAST</a:t>
            </a:r>
            <a:endParaRPr lang="en-US" sz="1100" dirty="0"/>
          </a:p>
        </p:txBody>
      </p:sp>
      <p:sp>
        <p:nvSpPr>
          <p:cNvPr id="18" name="Shape 14"/>
          <p:cNvSpPr/>
          <p:nvPr/>
        </p:nvSpPr>
        <p:spPr>
          <a:xfrm>
            <a:off x="7498080" y="2875935"/>
            <a:ext cx="3276295" cy="234525"/>
          </a:xfrm>
          <a:prstGeom prst="roundRect">
            <a:avLst>
              <a:gd name="adj" fmla="val 31192"/>
            </a:avLst>
          </a:prstGeom>
          <a:solidFill>
            <a:srgbClr val="251B2B"/>
          </a:solidFill>
          <a:ln w="12700">
            <a:solidFill>
              <a:srgbClr val="251B2B"/>
            </a:solidFill>
            <a:prstDash val="solid"/>
          </a:ln>
        </p:spPr>
      </p:sp>
      <p:sp>
        <p:nvSpPr>
          <p:cNvPr id="19" name="Shape 15"/>
          <p:cNvSpPr/>
          <p:nvPr/>
        </p:nvSpPr>
        <p:spPr>
          <a:xfrm>
            <a:off x="7498080" y="2875935"/>
            <a:ext cx="1092098" cy="234525"/>
          </a:xfrm>
          <a:prstGeom prst="roundRect">
            <a:avLst>
              <a:gd name="adj" fmla="val 31192"/>
            </a:avLst>
          </a:prstGeom>
          <a:solidFill>
            <a:srgbClr val="FF4F8B"/>
          </a:solidFill>
          <a:ln w="12700">
            <a:solidFill>
              <a:srgbClr val="FF4F8B"/>
            </a:solidFill>
            <a:prstDash val="solid"/>
          </a:ln>
        </p:spPr>
      </p:sp>
      <p:sp>
        <p:nvSpPr>
          <p:cNvPr id="20" name="Text 16"/>
          <p:cNvSpPr txBox="1"/>
          <p:nvPr/>
        </p:nvSpPr>
        <p:spPr>
          <a:xfrm>
            <a:off x="10865815" y="2700042"/>
            <a:ext cx="777240" cy="586313"/>
          </a:xfrm>
          <a:prstGeom prst="rect">
            <a:avLst/>
          </a:prstGeom>
          <a:noFill/>
          <a:ln/>
        </p:spPr>
        <p:txBody>
          <a:bodyPr wrap="square" lIns="0" tIns="0" rIns="0" bIns="0" rtlCol="0" anchor="ctr"/>
          <a:lstStyle/>
          <a:p>
            <a:pPr algn="r" indent="0" marL="0">
              <a:buNone/>
            </a:pPr>
            <a:r>
              <a:rPr lang="en-US" sz="1200" b="1" dirty="0">
                <a:solidFill>
                  <a:srgbClr val="FF4F8B"/>
                </a:solidFill>
                <a:latin typeface="Arial" pitchFamily="34" charset="0"/>
                <a:ea typeface="Arial" pitchFamily="34" charset="-122"/>
                <a:cs typeface="Arial" pitchFamily="34" charset="-120"/>
              </a:rPr>
              <a:t>12–15%</a:t>
            </a:r>
            <a:endParaRPr lang="en-US" sz="1200" dirty="0"/>
          </a:p>
        </p:txBody>
      </p:sp>
      <p:sp>
        <p:nvSpPr>
          <p:cNvPr id="21" name="Text 17"/>
          <p:cNvSpPr txBox="1"/>
          <p:nvPr/>
        </p:nvSpPr>
        <p:spPr>
          <a:xfrm>
            <a:off x="5120640" y="3286355"/>
            <a:ext cx="2240280" cy="586313"/>
          </a:xfrm>
          <a:prstGeom prst="rect">
            <a:avLst/>
          </a:prstGeom>
          <a:noFill/>
          <a:ln/>
        </p:spPr>
        <p:txBody>
          <a:bodyPr wrap="square" lIns="0" tIns="0" rIns="0" bIns="0" rtlCol="0" anchor="ctr"/>
          <a:lstStyle/>
          <a:p>
            <a:pPr indent="0" marL="0">
              <a:buNone/>
            </a:pPr>
            <a:r>
              <a:rPr lang="en-US" sz="1100" b="1" dirty="0">
                <a:solidFill>
                  <a:srgbClr val="F8EFDF"/>
                </a:solidFill>
                <a:latin typeface="Arial" pitchFamily="34" charset="0"/>
                <a:ea typeface="Arial" pitchFamily="34" charset="-122"/>
                <a:cs typeface="Arial" pitchFamily="34" charset="-120"/>
              </a:rPr>
              <a:t>POST-PRODUCTION AND VFX</a:t>
            </a:r>
            <a:endParaRPr lang="en-US" sz="1100" dirty="0"/>
          </a:p>
        </p:txBody>
      </p:sp>
      <p:sp>
        <p:nvSpPr>
          <p:cNvPr id="22" name="Shape 18"/>
          <p:cNvSpPr/>
          <p:nvPr/>
        </p:nvSpPr>
        <p:spPr>
          <a:xfrm>
            <a:off x="7498080" y="3462249"/>
            <a:ext cx="3276295" cy="234525"/>
          </a:xfrm>
          <a:prstGeom prst="roundRect">
            <a:avLst>
              <a:gd name="adj" fmla="val 31192"/>
            </a:avLst>
          </a:prstGeom>
          <a:solidFill>
            <a:srgbClr val="251B2B"/>
          </a:solidFill>
          <a:ln w="12700">
            <a:solidFill>
              <a:srgbClr val="251B2B"/>
            </a:solidFill>
            <a:prstDash val="solid"/>
          </a:ln>
        </p:spPr>
      </p:sp>
      <p:sp>
        <p:nvSpPr>
          <p:cNvPr id="23" name="Shape 19"/>
          <p:cNvSpPr/>
          <p:nvPr/>
        </p:nvSpPr>
        <p:spPr>
          <a:xfrm>
            <a:off x="7498080" y="3462249"/>
            <a:ext cx="873679" cy="234525"/>
          </a:xfrm>
          <a:prstGeom prst="roundRect">
            <a:avLst>
              <a:gd name="adj" fmla="val 31192"/>
            </a:avLst>
          </a:prstGeom>
          <a:solidFill>
            <a:srgbClr val="35C8C1"/>
          </a:solidFill>
          <a:ln w="12700">
            <a:solidFill>
              <a:srgbClr val="35C8C1"/>
            </a:solidFill>
            <a:prstDash val="solid"/>
          </a:ln>
        </p:spPr>
      </p:sp>
      <p:sp>
        <p:nvSpPr>
          <p:cNvPr id="24" name="Text 20"/>
          <p:cNvSpPr txBox="1"/>
          <p:nvPr/>
        </p:nvSpPr>
        <p:spPr>
          <a:xfrm>
            <a:off x="10865815" y="3286355"/>
            <a:ext cx="777240" cy="586313"/>
          </a:xfrm>
          <a:prstGeom prst="rect">
            <a:avLst/>
          </a:prstGeom>
          <a:noFill/>
          <a:ln/>
        </p:spPr>
        <p:txBody>
          <a:bodyPr wrap="square" lIns="0" tIns="0" rIns="0" bIns="0" rtlCol="0" anchor="ctr"/>
          <a:lstStyle/>
          <a:p>
            <a:pPr algn="r" indent="0" marL="0">
              <a:buNone/>
            </a:pPr>
            <a:r>
              <a:rPr lang="en-US" sz="1200" b="1" dirty="0">
                <a:solidFill>
                  <a:srgbClr val="35C8C1"/>
                </a:solidFill>
                <a:latin typeface="Arial" pitchFamily="34" charset="0"/>
                <a:ea typeface="Arial" pitchFamily="34" charset="-122"/>
                <a:cs typeface="Arial" pitchFamily="34" charset="-120"/>
              </a:rPr>
              <a:t>10–12%</a:t>
            </a:r>
            <a:endParaRPr lang="en-US" sz="1200" dirty="0"/>
          </a:p>
        </p:txBody>
      </p:sp>
      <p:sp>
        <p:nvSpPr>
          <p:cNvPr id="25" name="Text 21"/>
          <p:cNvSpPr txBox="1"/>
          <p:nvPr/>
        </p:nvSpPr>
        <p:spPr>
          <a:xfrm>
            <a:off x="5120640" y="3872668"/>
            <a:ext cx="2240280" cy="586313"/>
          </a:xfrm>
          <a:prstGeom prst="rect">
            <a:avLst/>
          </a:prstGeom>
          <a:noFill/>
          <a:ln/>
        </p:spPr>
        <p:txBody>
          <a:bodyPr wrap="square" lIns="0" tIns="0" rIns="0" bIns="0" rtlCol="0" anchor="ctr"/>
          <a:lstStyle/>
          <a:p>
            <a:pPr indent="0" marL="0">
              <a:buNone/>
            </a:pPr>
            <a:r>
              <a:rPr lang="en-US" sz="1100" b="1" dirty="0">
                <a:solidFill>
                  <a:srgbClr val="F8EFDF"/>
                </a:solidFill>
                <a:latin typeface="Arial" pitchFamily="34" charset="0"/>
                <a:ea typeface="Arial" pitchFamily="34" charset="-122"/>
                <a:cs typeface="Arial" pitchFamily="34" charset="-120"/>
              </a:rPr>
              <a:t>OVERHEADS</a:t>
            </a:r>
            <a:endParaRPr lang="en-US" sz="1100" dirty="0"/>
          </a:p>
        </p:txBody>
      </p:sp>
      <p:sp>
        <p:nvSpPr>
          <p:cNvPr id="26" name="Shape 22"/>
          <p:cNvSpPr/>
          <p:nvPr/>
        </p:nvSpPr>
        <p:spPr>
          <a:xfrm>
            <a:off x="7498080" y="4048562"/>
            <a:ext cx="3276295" cy="234525"/>
          </a:xfrm>
          <a:prstGeom prst="roundRect">
            <a:avLst>
              <a:gd name="adj" fmla="val 31192"/>
            </a:avLst>
          </a:prstGeom>
          <a:solidFill>
            <a:srgbClr val="251B2B"/>
          </a:solidFill>
          <a:ln w="12700">
            <a:solidFill>
              <a:srgbClr val="251B2B"/>
            </a:solidFill>
            <a:prstDash val="solid"/>
          </a:ln>
        </p:spPr>
      </p:sp>
      <p:sp>
        <p:nvSpPr>
          <p:cNvPr id="27" name="Shape 23"/>
          <p:cNvSpPr/>
          <p:nvPr/>
        </p:nvSpPr>
        <p:spPr>
          <a:xfrm>
            <a:off x="7498080" y="4048562"/>
            <a:ext cx="728066" cy="234525"/>
          </a:xfrm>
          <a:prstGeom prst="roundRect">
            <a:avLst>
              <a:gd name="adj" fmla="val 31192"/>
            </a:avLst>
          </a:prstGeom>
          <a:solidFill>
            <a:srgbClr val="F0462F"/>
          </a:solidFill>
          <a:ln w="12700">
            <a:solidFill>
              <a:srgbClr val="F0462F"/>
            </a:solidFill>
            <a:prstDash val="solid"/>
          </a:ln>
        </p:spPr>
      </p:sp>
      <p:sp>
        <p:nvSpPr>
          <p:cNvPr id="28" name="Text 24"/>
          <p:cNvSpPr txBox="1"/>
          <p:nvPr/>
        </p:nvSpPr>
        <p:spPr>
          <a:xfrm>
            <a:off x="10865815" y="3872668"/>
            <a:ext cx="777240" cy="586313"/>
          </a:xfrm>
          <a:prstGeom prst="rect">
            <a:avLst/>
          </a:prstGeom>
          <a:noFill/>
          <a:ln/>
        </p:spPr>
        <p:txBody>
          <a:bodyPr wrap="square" lIns="0" tIns="0" rIns="0" bIns="0" rtlCol="0" anchor="ctr"/>
          <a:lstStyle/>
          <a:p>
            <a:pPr algn="r" indent="0" marL="0">
              <a:buNone/>
            </a:pPr>
            <a:r>
              <a:rPr lang="en-US" sz="1200" b="1" dirty="0">
                <a:solidFill>
                  <a:srgbClr val="F0462F"/>
                </a:solidFill>
                <a:latin typeface="Arial" pitchFamily="34" charset="0"/>
                <a:ea typeface="Arial" pitchFamily="34" charset="-122"/>
                <a:cs typeface="Arial" pitchFamily="34" charset="-120"/>
              </a:rPr>
              <a:t>10%</a:t>
            </a:r>
            <a:endParaRPr lang="en-US" sz="1200" dirty="0"/>
          </a:p>
        </p:txBody>
      </p:sp>
      <p:sp>
        <p:nvSpPr>
          <p:cNvPr id="29" name="Text 25"/>
          <p:cNvSpPr txBox="1"/>
          <p:nvPr/>
        </p:nvSpPr>
        <p:spPr>
          <a:xfrm>
            <a:off x="5120640" y="4458981"/>
            <a:ext cx="2240280" cy="586313"/>
          </a:xfrm>
          <a:prstGeom prst="rect">
            <a:avLst/>
          </a:prstGeom>
          <a:noFill/>
          <a:ln/>
        </p:spPr>
        <p:txBody>
          <a:bodyPr wrap="square" lIns="0" tIns="0" rIns="0" bIns="0" rtlCol="0" anchor="ctr"/>
          <a:lstStyle/>
          <a:p>
            <a:pPr indent="0" marL="0">
              <a:buNone/>
            </a:pPr>
            <a:r>
              <a:rPr lang="en-US" sz="1100" b="1" dirty="0">
                <a:solidFill>
                  <a:srgbClr val="F8EFDF"/>
                </a:solidFill>
                <a:latin typeface="Arial" pitchFamily="34" charset="0"/>
                <a:ea typeface="Arial" pitchFamily="34" charset="-122"/>
                <a:cs typeface="Arial" pitchFamily="34" charset="-120"/>
              </a:rPr>
              <a:t>LOCATIONS AND PERMITS</a:t>
            </a:r>
            <a:endParaRPr lang="en-US" sz="1100" dirty="0"/>
          </a:p>
        </p:txBody>
      </p:sp>
      <p:sp>
        <p:nvSpPr>
          <p:cNvPr id="30" name="Shape 26"/>
          <p:cNvSpPr/>
          <p:nvPr/>
        </p:nvSpPr>
        <p:spPr>
          <a:xfrm>
            <a:off x="7498080" y="4634875"/>
            <a:ext cx="3276295" cy="234525"/>
          </a:xfrm>
          <a:prstGeom prst="roundRect">
            <a:avLst>
              <a:gd name="adj" fmla="val 31192"/>
            </a:avLst>
          </a:prstGeom>
          <a:solidFill>
            <a:srgbClr val="251B2B"/>
          </a:solidFill>
          <a:ln w="12700">
            <a:solidFill>
              <a:srgbClr val="251B2B"/>
            </a:solidFill>
            <a:prstDash val="solid"/>
          </a:ln>
        </p:spPr>
      </p:sp>
      <p:sp>
        <p:nvSpPr>
          <p:cNvPr id="31" name="Shape 27"/>
          <p:cNvSpPr/>
          <p:nvPr/>
        </p:nvSpPr>
        <p:spPr>
          <a:xfrm>
            <a:off x="7498080" y="4634875"/>
            <a:ext cx="727338" cy="234525"/>
          </a:xfrm>
          <a:prstGeom prst="roundRect">
            <a:avLst>
              <a:gd name="adj" fmla="val 31192"/>
            </a:avLst>
          </a:prstGeom>
          <a:solidFill>
            <a:srgbClr val="1FB57C"/>
          </a:solidFill>
          <a:ln w="12700">
            <a:solidFill>
              <a:srgbClr val="1FB57C"/>
            </a:solidFill>
            <a:prstDash val="solid"/>
          </a:ln>
        </p:spPr>
      </p:sp>
      <p:sp>
        <p:nvSpPr>
          <p:cNvPr id="32" name="Text 28"/>
          <p:cNvSpPr txBox="1"/>
          <p:nvPr/>
        </p:nvSpPr>
        <p:spPr>
          <a:xfrm>
            <a:off x="10865815" y="4458981"/>
            <a:ext cx="777240" cy="586313"/>
          </a:xfrm>
          <a:prstGeom prst="rect">
            <a:avLst/>
          </a:prstGeom>
          <a:noFill/>
          <a:ln/>
        </p:spPr>
        <p:txBody>
          <a:bodyPr wrap="square" lIns="0" tIns="0" rIns="0" bIns="0" rtlCol="0" anchor="ctr"/>
          <a:lstStyle/>
          <a:p>
            <a:pPr algn="r" indent="0" marL="0">
              <a:buNone/>
            </a:pPr>
            <a:r>
              <a:rPr lang="en-US" sz="1200" b="1" dirty="0">
                <a:solidFill>
                  <a:srgbClr val="1FB57C"/>
                </a:solidFill>
                <a:latin typeface="Arial" pitchFamily="34" charset="0"/>
                <a:ea typeface="Arial" pitchFamily="34" charset="-122"/>
                <a:cs typeface="Arial" pitchFamily="34" charset="-120"/>
              </a:rPr>
              <a:t>8–10%</a:t>
            </a:r>
            <a:endParaRPr lang="en-US" sz="1200" dirty="0"/>
          </a:p>
        </p:txBody>
      </p:sp>
      <p:sp>
        <p:nvSpPr>
          <p:cNvPr id="33" name="Text 29"/>
          <p:cNvSpPr txBox="1"/>
          <p:nvPr/>
        </p:nvSpPr>
        <p:spPr>
          <a:xfrm>
            <a:off x="5120640" y="5045294"/>
            <a:ext cx="2240280" cy="586313"/>
          </a:xfrm>
          <a:prstGeom prst="rect">
            <a:avLst/>
          </a:prstGeom>
          <a:noFill/>
          <a:ln/>
        </p:spPr>
        <p:txBody>
          <a:bodyPr wrap="square" lIns="0" tIns="0" rIns="0" bIns="0" rtlCol="0" anchor="ctr"/>
          <a:lstStyle/>
          <a:p>
            <a:pPr indent="0" marL="0">
              <a:buNone/>
            </a:pPr>
            <a:r>
              <a:rPr lang="en-US" sz="1100" b="1" dirty="0">
                <a:solidFill>
                  <a:srgbClr val="F8EFDF"/>
                </a:solidFill>
                <a:latin typeface="Arial" pitchFamily="34" charset="0"/>
                <a:ea typeface="Arial" pitchFamily="34" charset="-122"/>
                <a:cs typeface="Arial" pitchFamily="34" charset="-120"/>
              </a:rPr>
              <a:t>DEVELOPMENT AND WRITING</a:t>
            </a:r>
            <a:endParaRPr lang="en-US" sz="1100" dirty="0"/>
          </a:p>
        </p:txBody>
      </p:sp>
      <p:sp>
        <p:nvSpPr>
          <p:cNvPr id="34" name="Shape 30"/>
          <p:cNvSpPr/>
          <p:nvPr/>
        </p:nvSpPr>
        <p:spPr>
          <a:xfrm>
            <a:off x="7498080" y="5221188"/>
            <a:ext cx="3276295" cy="234525"/>
          </a:xfrm>
          <a:prstGeom prst="roundRect">
            <a:avLst>
              <a:gd name="adj" fmla="val 31192"/>
            </a:avLst>
          </a:prstGeom>
          <a:solidFill>
            <a:srgbClr val="251B2B"/>
          </a:solidFill>
          <a:ln w="12700">
            <a:solidFill>
              <a:srgbClr val="251B2B"/>
            </a:solidFill>
            <a:prstDash val="solid"/>
          </a:ln>
        </p:spPr>
      </p:sp>
      <p:sp>
        <p:nvSpPr>
          <p:cNvPr id="35" name="Shape 31"/>
          <p:cNvSpPr/>
          <p:nvPr/>
        </p:nvSpPr>
        <p:spPr>
          <a:xfrm>
            <a:off x="7498080" y="5221188"/>
            <a:ext cx="509646" cy="234525"/>
          </a:xfrm>
          <a:prstGeom prst="roundRect">
            <a:avLst>
              <a:gd name="adj" fmla="val 31192"/>
            </a:avLst>
          </a:prstGeom>
          <a:solidFill>
            <a:srgbClr val="FFB21A"/>
          </a:solidFill>
          <a:ln w="12700">
            <a:solidFill>
              <a:srgbClr val="FFB21A"/>
            </a:solidFill>
            <a:prstDash val="solid"/>
          </a:ln>
        </p:spPr>
      </p:sp>
      <p:sp>
        <p:nvSpPr>
          <p:cNvPr id="36" name="Text 32"/>
          <p:cNvSpPr txBox="1"/>
          <p:nvPr/>
        </p:nvSpPr>
        <p:spPr>
          <a:xfrm>
            <a:off x="10865815" y="5045294"/>
            <a:ext cx="777240" cy="586313"/>
          </a:xfrm>
          <a:prstGeom prst="rect">
            <a:avLst/>
          </a:prstGeom>
          <a:noFill/>
          <a:ln/>
        </p:spPr>
        <p:txBody>
          <a:bodyPr wrap="square" lIns="0" tIns="0" rIns="0" bIns="0" rtlCol="0" anchor="ctr"/>
          <a:lstStyle/>
          <a:p>
            <a:pPr algn="r" indent="0" marL="0">
              <a:buNone/>
            </a:pPr>
            <a:r>
              <a:rPr lang="en-US" sz="1200" b="1" dirty="0">
                <a:solidFill>
                  <a:srgbClr val="FFB21A"/>
                </a:solidFill>
                <a:latin typeface="Arial" pitchFamily="34" charset="0"/>
                <a:ea typeface="Arial" pitchFamily="34" charset="-122"/>
                <a:cs typeface="Arial" pitchFamily="34" charset="-120"/>
              </a:rPr>
              <a:t>5–7%</a:t>
            </a:r>
            <a:endParaRPr lang="en-US" sz="1200" dirty="0"/>
          </a:p>
        </p:txBody>
      </p:sp>
      <p:sp>
        <p:nvSpPr>
          <p:cNvPr id="37" name="Text 33"/>
          <p:cNvSpPr txBox="1"/>
          <p:nvPr/>
        </p:nvSpPr>
        <p:spPr>
          <a:xfrm>
            <a:off x="5120640" y="5631607"/>
            <a:ext cx="2240280" cy="586313"/>
          </a:xfrm>
          <a:prstGeom prst="rect">
            <a:avLst/>
          </a:prstGeom>
          <a:noFill/>
          <a:ln/>
        </p:spPr>
        <p:txBody>
          <a:bodyPr wrap="square" lIns="0" tIns="0" rIns="0" bIns="0" rtlCol="0" anchor="ctr"/>
          <a:lstStyle/>
          <a:p>
            <a:pPr indent="0" marL="0">
              <a:buNone/>
            </a:pPr>
            <a:r>
              <a:rPr lang="en-US" sz="1100" b="1" dirty="0">
                <a:solidFill>
                  <a:srgbClr val="F8EFDF"/>
                </a:solidFill>
                <a:latin typeface="Arial" pitchFamily="34" charset="0"/>
                <a:ea typeface="Arial" pitchFamily="34" charset="-122"/>
                <a:cs typeface="Arial" pitchFamily="34" charset="-120"/>
              </a:rPr>
              <a:t>MUSIC AND RIGHTS</a:t>
            </a:r>
            <a:endParaRPr lang="en-US" sz="1100" dirty="0"/>
          </a:p>
        </p:txBody>
      </p:sp>
      <p:sp>
        <p:nvSpPr>
          <p:cNvPr id="38" name="Shape 34"/>
          <p:cNvSpPr/>
          <p:nvPr/>
        </p:nvSpPr>
        <p:spPr>
          <a:xfrm>
            <a:off x="7498080" y="5807501"/>
            <a:ext cx="3276295" cy="234525"/>
          </a:xfrm>
          <a:prstGeom prst="roundRect">
            <a:avLst>
              <a:gd name="adj" fmla="val 31192"/>
            </a:avLst>
          </a:prstGeom>
          <a:solidFill>
            <a:srgbClr val="251B2B"/>
          </a:solidFill>
          <a:ln w="12700">
            <a:solidFill>
              <a:srgbClr val="251B2B"/>
            </a:solidFill>
            <a:prstDash val="solid"/>
          </a:ln>
        </p:spPr>
      </p:sp>
      <p:sp>
        <p:nvSpPr>
          <p:cNvPr id="39" name="Shape 35"/>
          <p:cNvSpPr/>
          <p:nvPr/>
        </p:nvSpPr>
        <p:spPr>
          <a:xfrm>
            <a:off x="7498080" y="5807501"/>
            <a:ext cx="364033" cy="234525"/>
          </a:xfrm>
          <a:prstGeom prst="roundRect">
            <a:avLst>
              <a:gd name="adj" fmla="val 31192"/>
            </a:avLst>
          </a:prstGeom>
          <a:solidFill>
            <a:srgbClr val="FF4F8B"/>
          </a:solidFill>
          <a:ln w="12700">
            <a:solidFill>
              <a:srgbClr val="FF4F8B"/>
            </a:solidFill>
            <a:prstDash val="solid"/>
          </a:ln>
        </p:spPr>
      </p:sp>
      <p:sp>
        <p:nvSpPr>
          <p:cNvPr id="40" name="Text 36"/>
          <p:cNvSpPr txBox="1"/>
          <p:nvPr/>
        </p:nvSpPr>
        <p:spPr>
          <a:xfrm>
            <a:off x="10865815" y="5631607"/>
            <a:ext cx="777240" cy="586313"/>
          </a:xfrm>
          <a:prstGeom prst="rect">
            <a:avLst/>
          </a:prstGeom>
          <a:noFill/>
          <a:ln/>
        </p:spPr>
        <p:txBody>
          <a:bodyPr wrap="square" lIns="0" tIns="0" rIns="0" bIns="0" rtlCol="0" anchor="ctr"/>
          <a:lstStyle/>
          <a:p>
            <a:pPr algn="r" indent="0" marL="0">
              <a:buNone/>
            </a:pPr>
            <a:r>
              <a:rPr lang="en-US" sz="1200" b="1" dirty="0">
                <a:solidFill>
                  <a:srgbClr val="FF4F8B"/>
                </a:solidFill>
                <a:latin typeface="Arial" pitchFamily="34" charset="0"/>
                <a:ea typeface="Arial" pitchFamily="34" charset="-122"/>
                <a:cs typeface="Arial" pitchFamily="34" charset="-120"/>
              </a:rPr>
              <a:t>3–5%</a:t>
            </a:r>
            <a:endParaRPr lang="en-US" sz="120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pic>
        <p:nvPicPr>
          <p:cNvPr id="2" name="Image 0" descr="Cover of the story">    </p:cNvPr>
          <p:cNvPicPr>
            <a:picLocks noChangeAspect="1"/>
          </p:cNvPicPr>
          <p:nvPr/>
        </p:nvPicPr>
        <p:blipFill>
          <a:blip r:embed="rId1"/>
          <a:stretch>
            <a:fillRect/>
          </a:stretch>
        </p:blipFill>
        <p:spPr>
          <a:xfrm rot="-90000">
            <a:off x="731520" y="731520"/>
            <a:ext cx="3815084" cy="5394960"/>
          </a:xfrm>
          <a:prstGeom prst="rect">
            <a:avLst/>
          </a:prstGeom>
          <a:effectLst>
            <a:outerShdw sx="100000" sy="100000" kx="0" ky="0" algn="bl" rotWithShape="0" blurRad="228600" dist="76200" dir="5400000">
              <a:srgbClr val="000000">
                <a:alpha val="60000"/>
              </a:srgbClr>
            </a:outerShdw>
          </a:effectLst>
        </p:spPr>
      </p:pic>
      <p:sp>
        <p:nvSpPr>
          <p:cNvPr id="3" name="Text 0"/>
          <p:cNvSpPr txBox="1"/>
          <p:nvPr/>
        </p:nvSpPr>
        <p:spPr>
          <a:xfrm>
            <a:off x="5278124" y="731520"/>
            <a:ext cx="45720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THE STORY</a:t>
            </a:r>
            <a:endParaRPr lang="en-US" sz="1050" dirty="0"/>
          </a:p>
        </p:txBody>
      </p:sp>
      <p:pic>
        <p:nvPicPr>
          <p:cNvPr id="4" name="Image 1" descr="t-racconto">    </p:cNvPr>
          <p:cNvPicPr>
            <a:picLocks noChangeAspect="1"/>
          </p:cNvPicPr>
          <p:nvPr/>
        </p:nvPicPr>
        <p:blipFill>
          <a:blip r:embed="rId2"/>
          <a:stretch>
            <a:fillRect/>
          </a:stretch>
        </p:blipFill>
        <p:spPr>
          <a:xfrm>
            <a:off x="5278124" y="1033272"/>
            <a:ext cx="4936331" cy="440010"/>
          </a:xfrm>
          <a:prstGeom prst="rect">
            <a:avLst/>
          </a:prstGeom>
        </p:spPr>
      </p:pic>
      <p:sp>
        <p:nvSpPr>
          <p:cNvPr id="5" name="Text 1"/>
          <p:cNvSpPr txBox="1"/>
          <p:nvPr/>
        </p:nvSpPr>
        <p:spPr>
          <a:xfrm>
            <a:off x="5278124" y="1783080"/>
            <a:ext cx="6364931" cy="640080"/>
          </a:xfrm>
          <a:prstGeom prst="rect">
            <a:avLst/>
          </a:prstGeom>
          <a:noFill/>
          <a:ln/>
        </p:spPr>
        <p:txBody>
          <a:bodyPr wrap="square" lIns="0" tIns="0" rIns="0" bIns="0" rtlCol="0" anchor="t"/>
          <a:lstStyle/>
          <a:p>
            <a:pPr indent="0" marL="0">
              <a:spcAft>
                <a:spcPts val="600"/>
              </a:spcAft>
              <a:buNone/>
            </a:pPr>
            <a:r>
              <a:rPr lang="en-US" sz="1600" dirty="0">
                <a:solidFill>
                  <a:srgbClr val="F8EFDF"/>
                </a:solidFill>
                <a:latin typeface="Georgia" pitchFamily="34" charset="0"/>
                <a:ea typeface="Georgia" pitchFamily="34" charset="-122"/>
                <a:cs typeface="Georgia" pitchFamily="34" charset="-120"/>
              </a:rPr>
              <a:t>A story by Massimo Scognamiglio. A prologue and twelve chapters, narrated by Apa.</a:t>
            </a:r>
            <a:endParaRPr lang="en-US" sz="1600" dirty="0"/>
          </a:p>
        </p:txBody>
      </p:sp>
      <p:sp>
        <p:nvSpPr>
          <p:cNvPr id="6" name="Text 2"/>
          <p:cNvSpPr txBox="1"/>
          <p:nvPr/>
        </p:nvSpPr>
        <p:spPr>
          <a:xfrm>
            <a:off x="5278124" y="2514600"/>
            <a:ext cx="1188720" cy="292608"/>
          </a:xfrm>
          <a:prstGeom prst="rect">
            <a:avLst/>
          </a:prstGeom>
          <a:noFill/>
          <a:ln/>
        </p:spPr>
        <p:txBody>
          <a:bodyPr wrap="square" lIns="0" tIns="0" rIns="0" bIns="0" rtlCol="0" anchor="ctr"/>
          <a:lstStyle/>
          <a:p>
            <a:pPr indent="0" marL="0">
              <a:buNone/>
            </a:pPr>
            <a:r>
              <a:rPr lang="en-US" sz="950" b="1" dirty="0">
                <a:solidFill>
                  <a:srgbClr val="B9ABA3"/>
                </a:solidFill>
                <a:latin typeface="Arial" pitchFamily="34" charset="0"/>
                <a:ea typeface="Arial" pitchFamily="34" charset="-122"/>
                <a:cs typeface="Arial" pitchFamily="34" charset="-120"/>
              </a:rPr>
              <a:t>AUTHOR</a:t>
            </a:r>
            <a:endParaRPr lang="en-US" sz="950" dirty="0"/>
          </a:p>
        </p:txBody>
      </p:sp>
      <p:sp>
        <p:nvSpPr>
          <p:cNvPr id="7" name="Text 3"/>
          <p:cNvSpPr txBox="1"/>
          <p:nvPr/>
        </p:nvSpPr>
        <p:spPr>
          <a:xfrm>
            <a:off x="6512564" y="2514600"/>
            <a:ext cx="5130491" cy="292608"/>
          </a:xfrm>
          <a:prstGeom prst="rect">
            <a:avLst/>
          </a:prstGeom>
          <a:noFill/>
          <a:ln/>
        </p:spPr>
        <p:txBody>
          <a:bodyPr wrap="square" lIns="0" tIns="0" rIns="0" bIns="0" rtlCol="0" anchor="ctr"/>
          <a:lstStyle/>
          <a:p>
            <a:pPr indent="0" marL="0">
              <a:buNone/>
            </a:pPr>
            <a:r>
              <a:rPr lang="en-US" sz="1200" dirty="0">
                <a:solidFill>
                  <a:srgbClr val="F8EFDF"/>
                </a:solidFill>
                <a:latin typeface="Arial" pitchFamily="34" charset="0"/>
                <a:ea typeface="Arial" pitchFamily="34" charset="-122"/>
                <a:cs typeface="Arial" pitchFamily="34" charset="-120"/>
              </a:rPr>
              <a:t>Massimo Scognamiglio</a:t>
            </a:r>
            <a:endParaRPr lang="en-US" sz="1200" dirty="0"/>
          </a:p>
        </p:txBody>
      </p:sp>
      <p:sp>
        <p:nvSpPr>
          <p:cNvPr id="8" name="Text 4"/>
          <p:cNvSpPr txBox="1"/>
          <p:nvPr/>
        </p:nvSpPr>
        <p:spPr>
          <a:xfrm>
            <a:off x="5278124" y="2843784"/>
            <a:ext cx="1188720" cy="292608"/>
          </a:xfrm>
          <a:prstGeom prst="rect">
            <a:avLst/>
          </a:prstGeom>
          <a:noFill/>
          <a:ln/>
        </p:spPr>
        <p:txBody>
          <a:bodyPr wrap="square" lIns="0" tIns="0" rIns="0" bIns="0" rtlCol="0" anchor="ctr"/>
          <a:lstStyle/>
          <a:p>
            <a:pPr indent="0" marL="0">
              <a:buNone/>
            </a:pPr>
            <a:r>
              <a:rPr lang="en-US" sz="950" b="1" dirty="0">
                <a:solidFill>
                  <a:srgbClr val="B9ABA3"/>
                </a:solidFill>
                <a:latin typeface="Arial" pitchFamily="34" charset="0"/>
                <a:ea typeface="Arial" pitchFamily="34" charset="-122"/>
                <a:cs typeface="Arial" pitchFamily="34" charset="-120"/>
              </a:rPr>
              <a:t>PUBLISHER</a:t>
            </a:r>
            <a:endParaRPr lang="en-US" sz="950" dirty="0"/>
          </a:p>
        </p:txBody>
      </p:sp>
      <p:sp>
        <p:nvSpPr>
          <p:cNvPr id="9" name="Text 5"/>
          <p:cNvSpPr txBox="1"/>
          <p:nvPr/>
        </p:nvSpPr>
        <p:spPr>
          <a:xfrm>
            <a:off x="6512564" y="2843784"/>
            <a:ext cx="5130491" cy="292608"/>
          </a:xfrm>
          <a:prstGeom prst="rect">
            <a:avLst/>
          </a:prstGeom>
          <a:noFill/>
          <a:ln/>
        </p:spPr>
        <p:txBody>
          <a:bodyPr wrap="square" lIns="0" tIns="0" rIns="0" bIns="0" rtlCol="0" anchor="ctr"/>
          <a:lstStyle/>
          <a:p>
            <a:pPr indent="0" marL="0">
              <a:buNone/>
            </a:pPr>
            <a:r>
              <a:rPr lang="en-US" sz="1200" dirty="0">
                <a:solidFill>
                  <a:srgbClr val="F8EFDF"/>
                </a:solidFill>
                <a:latin typeface="Arial" pitchFamily="34" charset="0"/>
                <a:ea typeface="Arial" pitchFamily="34" charset="-122"/>
                <a:cs typeface="Arial" pitchFamily="34" charset="-120"/>
              </a:rPr>
              <a:t>Independently published</a:t>
            </a:r>
            <a:endParaRPr lang="en-US" sz="1200" dirty="0"/>
          </a:p>
        </p:txBody>
      </p:sp>
      <p:sp>
        <p:nvSpPr>
          <p:cNvPr id="10" name="Text 6"/>
          <p:cNvSpPr txBox="1"/>
          <p:nvPr/>
        </p:nvSpPr>
        <p:spPr>
          <a:xfrm>
            <a:off x="5278124" y="3172968"/>
            <a:ext cx="1188720" cy="292608"/>
          </a:xfrm>
          <a:prstGeom prst="rect">
            <a:avLst/>
          </a:prstGeom>
          <a:noFill/>
          <a:ln/>
        </p:spPr>
        <p:txBody>
          <a:bodyPr wrap="square" lIns="0" tIns="0" rIns="0" bIns="0" rtlCol="0" anchor="ctr"/>
          <a:lstStyle/>
          <a:p>
            <a:pPr indent="0" marL="0">
              <a:buNone/>
            </a:pPr>
            <a:r>
              <a:rPr lang="en-US" sz="950" b="1" dirty="0">
                <a:solidFill>
                  <a:srgbClr val="B9ABA3"/>
                </a:solidFill>
                <a:latin typeface="Arial" pitchFamily="34" charset="0"/>
                <a:ea typeface="Arial" pitchFamily="34" charset="-122"/>
                <a:cs typeface="Arial" pitchFamily="34" charset="-120"/>
              </a:rPr>
              <a:t>ISBN</a:t>
            </a:r>
            <a:endParaRPr lang="en-US" sz="950" dirty="0"/>
          </a:p>
        </p:txBody>
      </p:sp>
      <p:sp>
        <p:nvSpPr>
          <p:cNvPr id="11" name="Text 7"/>
          <p:cNvSpPr txBox="1"/>
          <p:nvPr/>
        </p:nvSpPr>
        <p:spPr>
          <a:xfrm>
            <a:off x="6512564" y="3172968"/>
            <a:ext cx="5130491" cy="292608"/>
          </a:xfrm>
          <a:prstGeom prst="rect">
            <a:avLst/>
          </a:prstGeom>
          <a:noFill/>
          <a:ln/>
        </p:spPr>
        <p:txBody>
          <a:bodyPr wrap="square" lIns="0" tIns="0" rIns="0" bIns="0" rtlCol="0" anchor="ctr"/>
          <a:lstStyle/>
          <a:p>
            <a:pPr indent="0" marL="0">
              <a:buNone/>
            </a:pPr>
            <a:r>
              <a:rPr lang="en-US" sz="1200" dirty="0">
                <a:solidFill>
                  <a:srgbClr val="F8EFDF"/>
                </a:solidFill>
                <a:latin typeface="Arial" pitchFamily="34" charset="0"/>
                <a:ea typeface="Arial" pitchFamily="34" charset="-122"/>
                <a:cs typeface="Arial" pitchFamily="34" charset="-120"/>
              </a:rPr>
              <a:t>979-8-18214-364-6</a:t>
            </a:r>
            <a:endParaRPr lang="en-US" sz="1200" dirty="0"/>
          </a:p>
        </p:txBody>
      </p:sp>
      <p:sp>
        <p:nvSpPr>
          <p:cNvPr id="12" name="Text 8"/>
          <p:cNvSpPr txBox="1"/>
          <p:nvPr/>
        </p:nvSpPr>
        <p:spPr>
          <a:xfrm>
            <a:off x="5278124" y="3502152"/>
            <a:ext cx="1188720" cy="292608"/>
          </a:xfrm>
          <a:prstGeom prst="rect">
            <a:avLst/>
          </a:prstGeom>
          <a:noFill/>
          <a:ln/>
        </p:spPr>
        <p:txBody>
          <a:bodyPr wrap="square" lIns="0" tIns="0" rIns="0" bIns="0" rtlCol="0" anchor="ctr"/>
          <a:lstStyle/>
          <a:p>
            <a:pPr indent="0" marL="0">
              <a:buNone/>
            </a:pPr>
            <a:r>
              <a:rPr lang="en-US" sz="950" b="1" dirty="0">
                <a:solidFill>
                  <a:srgbClr val="B9ABA3"/>
                </a:solidFill>
                <a:latin typeface="Arial" pitchFamily="34" charset="0"/>
                <a:ea typeface="Arial" pitchFamily="34" charset="-122"/>
                <a:cs typeface="Arial" pitchFamily="34" charset="-120"/>
              </a:rPr>
              <a:t>LANGUAGES</a:t>
            </a:r>
            <a:endParaRPr lang="en-US" sz="950" dirty="0"/>
          </a:p>
        </p:txBody>
      </p:sp>
      <p:sp>
        <p:nvSpPr>
          <p:cNvPr id="13" name="Text 9"/>
          <p:cNvSpPr txBox="1"/>
          <p:nvPr/>
        </p:nvSpPr>
        <p:spPr>
          <a:xfrm>
            <a:off x="6512564" y="3502152"/>
            <a:ext cx="5130491" cy="292608"/>
          </a:xfrm>
          <a:prstGeom prst="rect">
            <a:avLst/>
          </a:prstGeom>
          <a:noFill/>
          <a:ln/>
        </p:spPr>
        <p:txBody>
          <a:bodyPr wrap="square" lIns="0" tIns="0" rIns="0" bIns="0" rtlCol="0" anchor="ctr"/>
          <a:lstStyle/>
          <a:p>
            <a:pPr indent="0" marL="0">
              <a:buNone/>
            </a:pPr>
            <a:r>
              <a:rPr lang="en-US" sz="1200" dirty="0">
                <a:solidFill>
                  <a:srgbClr val="F8EFDF"/>
                </a:solidFill>
                <a:latin typeface="Arial" pitchFamily="34" charset="0"/>
                <a:ea typeface="Arial" pitchFamily="34" charset="-122"/>
                <a:cs typeface="Arial" pitchFamily="34" charset="-120"/>
              </a:rPr>
              <a:t>English · Italian</a:t>
            </a:r>
            <a:endParaRPr lang="en-US" sz="1200" dirty="0"/>
          </a:p>
        </p:txBody>
      </p:sp>
      <p:sp>
        <p:nvSpPr>
          <p:cNvPr id="14" name="Shape 10"/>
          <p:cNvSpPr/>
          <p:nvPr/>
        </p:nvSpPr>
        <p:spPr>
          <a:xfrm>
            <a:off x="5278124" y="3931920"/>
            <a:ext cx="2377440" cy="457200"/>
          </a:xfrm>
          <a:prstGeom prst="roundRect">
            <a:avLst>
              <a:gd name="adj" fmla="val 50000"/>
            </a:avLst>
          </a:prstGeom>
          <a:solidFill>
            <a:srgbClr val="FFB21A"/>
          </a:solidFill>
          <a:ln w="12700">
            <a:solidFill>
              <a:srgbClr val="FFB21A"/>
            </a:solidFill>
            <a:prstDash val="solid"/>
          </a:ln>
        </p:spPr>
      </p:sp>
      <p:sp>
        <p:nvSpPr>
          <p:cNvPr id="15" name="Text 11"/>
          <p:cNvSpPr txBox="1"/>
          <p:nvPr/>
        </p:nvSpPr>
        <p:spPr>
          <a:xfrm>
            <a:off x="5278124" y="3931920"/>
            <a:ext cx="2377440" cy="457200"/>
          </a:xfrm>
          <a:prstGeom prst="rect">
            <a:avLst/>
          </a:prstGeom>
          <a:noFill/>
          <a:ln/>
        </p:spPr>
        <p:txBody>
          <a:bodyPr wrap="square" lIns="0" tIns="0" rIns="0" bIns="0" rtlCol="0" anchor="ctr"/>
          <a:lstStyle/>
          <a:p>
            <a:pPr algn="ctr" indent="0" marL="0">
              <a:buNone/>
            </a:pPr>
            <a:r>
              <a:rPr lang="en-US" sz="1100" b="1" spc="150" kern="0" dirty="0">
                <a:solidFill>
                  <a:srgbClr val="1B120A"/>
                </a:solidFill>
                <a:latin typeface="Arial" pitchFamily="34" charset="0"/>
                <a:ea typeface="Arial" pitchFamily="34" charset="-122"/>
                <a:cs typeface="Arial" pitchFamily="34" charset="-120"/>
              </a:rPr>
              <a:t>READ THE STORY</a:t>
            </a:r>
            <a:endParaRPr lang="en-US" sz="1100" dirty="0"/>
          </a:p>
        </p:txBody>
      </p:sp>
      <p:sp>
        <p:nvSpPr>
          <p:cNvPr id="16" name="Shape 12">
            <a:hlinkClick r:id="rId3" tooltip=""/>
          </p:cNvPr>
          <p:cNvSpPr/>
          <p:nvPr/>
        </p:nvSpPr>
        <p:spPr>
          <a:xfrm>
            <a:off x="5278124" y="3931920"/>
            <a:ext cx="2377440" cy="457200"/>
          </a:xfrm>
          <a:prstGeom prst="rect">
            <a:avLst/>
          </a:prstGeom>
          <a:solidFill>
            <a:srgbClr val="100C13">
              <a:alpha val="0"/>
            </a:srgbClr>
          </a:solidFill>
          <a:ln w="12700">
            <a:solidFill>
              <a:srgbClr val="100C13">
                <a:alpha val="0"/>
              </a:srgbClr>
            </a:solidFill>
            <a:prstDash val="solid"/>
          </a:ln>
        </p:spPr>
      </p:sp>
      <p:sp>
        <p:nvSpPr>
          <p:cNvPr id="17" name="Text 13"/>
          <p:cNvSpPr txBox="1"/>
          <p:nvPr/>
        </p:nvSpPr>
        <p:spPr>
          <a:xfrm>
            <a:off x="5278124" y="4617720"/>
            <a:ext cx="3657600" cy="292608"/>
          </a:xfrm>
          <a:prstGeom prst="rect">
            <a:avLst/>
          </a:prstGeom>
          <a:noFill/>
          <a:ln/>
        </p:spPr>
        <p:txBody>
          <a:bodyPr wrap="square" lIns="0" tIns="0" rIns="0" bIns="0" rtlCol="0" anchor="t"/>
          <a:lstStyle/>
          <a:p>
            <a:pPr indent="0" marL="0">
              <a:buNone/>
            </a:pPr>
            <a:r>
              <a:rPr lang="en-US" sz="1050" b="1" spc="200" kern="0" dirty="0">
                <a:solidFill>
                  <a:srgbClr val="FFB21A"/>
                </a:solidFill>
                <a:latin typeface="Arial" pitchFamily="34" charset="0"/>
                <a:ea typeface="Arial" pitchFamily="34" charset="-122"/>
                <a:cs typeface="Arial" pitchFamily="34" charset="-120"/>
              </a:rPr>
              <a:t>THE AUTHOR</a:t>
            </a:r>
            <a:endParaRPr lang="en-US" sz="1050" dirty="0"/>
          </a:p>
        </p:txBody>
      </p:sp>
      <p:sp>
        <p:nvSpPr>
          <p:cNvPr id="18" name="Text 14"/>
          <p:cNvSpPr txBox="1"/>
          <p:nvPr/>
        </p:nvSpPr>
        <p:spPr>
          <a:xfrm>
            <a:off x="5278124" y="4892040"/>
            <a:ext cx="6364931" cy="1371600"/>
          </a:xfrm>
          <a:prstGeom prst="rect">
            <a:avLst/>
          </a:prstGeom>
          <a:noFill/>
          <a:ln/>
        </p:spPr>
        <p:txBody>
          <a:bodyPr wrap="square" lIns="0" tIns="0" rIns="0" bIns="0" rtlCol="0" anchor="t"/>
          <a:lstStyle/>
          <a:p>
            <a:pPr indent="0" marL="0">
              <a:spcAft>
                <a:spcPts val="600"/>
              </a:spcAft>
              <a:buNone/>
            </a:pPr>
            <a:r>
              <a:rPr lang="en-US" sz="1250" dirty="0">
                <a:solidFill>
                  <a:srgbClr val="F8EFDF"/>
                </a:solidFill>
                <a:latin typeface="Georgia" pitchFamily="34" charset="0"/>
                <a:ea typeface="Georgia" pitchFamily="34" charset="-122"/>
                <a:cs typeface="Georgia" pitchFamily="34" charset="-120"/>
              </a:rPr>
              <a:t>Artist, photographer, technologist and writer. For more than thirty years he has worked across visual arts, literature and digital innovation. He has exhibited at the MACRO and the Palazzo delle Esposizioni in Rome, and in 1996 he founded one of Italy’s first web companies in Rome. He also made the trailer.</a:t>
            </a:r>
            <a:endParaRPr lang="en-US" sz="1250" dirty="0"/>
          </a:p>
        </p:txBody>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pic>
        <p:nvPicPr>
          <p:cNvPr id="2" name="Image 0" descr="/private/tmp/claude-501/-Users-scognamiglio-Asteroid/c802be49-0e67-4e37-9766-d69f41363cb4/scratchpad/deck/out_en/gen/c72.jpg">    </p:cNvPr>
          <p:cNvPicPr>
            <a:picLocks noChangeAspect="1"/>
          </p:cNvPicPr>
          <p:nvPr/>
        </p:nvPicPr>
        <p:blipFill>
          <a:blip r:embed="rId1"/>
          <a:stretch>
            <a:fillRect/>
          </a:stretch>
        </p:blipFill>
        <p:spPr>
          <a:xfrm>
            <a:off x="0" y="152400"/>
            <a:ext cx="12191695" cy="6705600"/>
          </a:xfrm>
          <a:prstGeom prst="rect">
            <a:avLst/>
          </a:prstGeom>
        </p:spPr>
      </p:pic>
      <p:pic>
        <p:nvPicPr>
          <p:cNvPr id="3" name="Image 1" descr="/private/tmp/claude-501/-Users-scognamiglio-Asteroid/c802be49-0e67-4e37-9766-d69f41363cb4/scratchpad/deck/out_en/gen/g-tb.png">    </p:cNvPr>
          <p:cNvPicPr>
            <a:picLocks noChangeAspect="1"/>
          </p:cNvPicPr>
          <p:nvPr/>
        </p:nvPicPr>
        <p:blipFill>
          <a:blip r:embed="rId2"/>
          <a:stretch>
            <a:fillRect/>
          </a:stretch>
        </p:blipFill>
        <p:spPr>
          <a:xfrm>
            <a:off x="0" y="152400"/>
            <a:ext cx="12191695" cy="6705600"/>
          </a:xfrm>
          <a:prstGeom prst="rect">
            <a:avLst/>
          </a:prstGeom>
        </p:spPr>
      </p:pic>
      <p:pic>
        <p:nvPicPr>
          <p:cNvPr id="4" name="Image 2" descr="Shohor amader">    </p:cNvPr>
          <p:cNvPicPr>
            <a:picLocks noChangeAspect="1"/>
          </p:cNvPicPr>
          <p:nvPr/>
        </p:nvPicPr>
        <p:blipFill>
          <a:blip r:embed="rId3"/>
          <a:stretch>
            <a:fillRect/>
          </a:stretch>
        </p:blipFill>
        <p:spPr>
          <a:xfrm>
            <a:off x="548640" y="1188720"/>
            <a:ext cx="6201025" cy="857250"/>
          </a:xfrm>
          <a:prstGeom prst="rect">
            <a:avLst/>
          </a:prstGeom>
        </p:spPr>
      </p:pic>
      <p:pic>
        <p:nvPicPr>
          <p:cNvPr id="5" name="Image 3" descr="Shohor amader. Bhoy karor na.">    </p:cNvPr>
          <p:cNvPicPr>
            <a:picLocks noChangeAspect="1"/>
          </p:cNvPicPr>
          <p:nvPr/>
        </p:nvPicPr>
        <p:blipFill>
          <a:blip r:embed="rId4"/>
          <a:stretch>
            <a:fillRect/>
          </a:stretch>
        </p:blipFill>
        <p:spPr>
          <a:xfrm>
            <a:off x="548640" y="2377440"/>
            <a:ext cx="3537793" cy="458986"/>
          </a:xfrm>
          <a:prstGeom prst="rect">
            <a:avLst/>
          </a:prstGeom>
        </p:spPr>
      </p:pic>
      <p:sp>
        <p:nvSpPr>
          <p:cNvPr id="6" name="Text 0"/>
          <p:cNvSpPr txBox="1"/>
          <p:nvPr/>
        </p:nvSpPr>
        <p:spPr>
          <a:xfrm>
            <a:off x="548640" y="2971800"/>
            <a:ext cx="7315200" cy="457200"/>
          </a:xfrm>
          <a:prstGeom prst="rect">
            <a:avLst/>
          </a:prstGeom>
          <a:noFill/>
          <a:ln/>
        </p:spPr>
        <p:txBody>
          <a:bodyPr wrap="square" lIns="0" tIns="0" rIns="0" bIns="0" rtlCol="0" anchor="ctr"/>
          <a:lstStyle/>
          <a:p>
            <a:pPr indent="0" marL="0">
              <a:buNone/>
            </a:pPr>
            <a:r>
              <a:rPr lang="en-US" sz="2200" i="1" dirty="0">
                <a:solidFill>
                  <a:srgbClr val="F8EFDF"/>
                </a:solidFill>
                <a:latin typeface="Georgia" pitchFamily="34" charset="0"/>
                <a:ea typeface="Georgia" pitchFamily="34" charset="-122"/>
                <a:cs typeface="Georgia" pitchFamily="34" charset="-120"/>
              </a:rPr>
              <a:t>The city is ours. Afraid of no one.</a:t>
            </a:r>
            <a:endParaRPr lang="en-US" sz="2200" dirty="0"/>
          </a:p>
        </p:txBody>
      </p:sp>
      <p:sp>
        <p:nvSpPr>
          <p:cNvPr id="7" name="Shape 1"/>
          <p:cNvSpPr/>
          <p:nvPr/>
        </p:nvSpPr>
        <p:spPr>
          <a:xfrm>
            <a:off x="548640" y="4754880"/>
            <a:ext cx="4754880" cy="1051560"/>
          </a:xfrm>
          <a:prstGeom prst="roundRect">
            <a:avLst>
              <a:gd name="adj" fmla="val 5217"/>
            </a:avLst>
          </a:prstGeom>
          <a:solidFill>
            <a:srgbClr val="0C6B4A"/>
          </a:solidFill>
          <a:ln w="25400">
            <a:solidFill>
              <a:srgbClr val="FFF6E3"/>
            </a:solidFill>
            <a:prstDash val="solid"/>
          </a:ln>
        </p:spPr>
      </p:sp>
      <p:sp>
        <p:nvSpPr>
          <p:cNvPr id="8" name="Shape 2"/>
          <p:cNvSpPr/>
          <p:nvPr/>
        </p:nvSpPr>
        <p:spPr>
          <a:xfrm>
            <a:off x="731520" y="5029200"/>
            <a:ext cx="914400" cy="502920"/>
          </a:xfrm>
          <a:prstGeom prst="roundRect">
            <a:avLst>
              <a:gd name="adj" fmla="val 45455"/>
            </a:avLst>
          </a:prstGeom>
          <a:solidFill>
            <a:srgbClr val="120D08"/>
          </a:solidFill>
          <a:ln w="12700">
            <a:solidFill>
              <a:srgbClr val="120D08"/>
            </a:solidFill>
            <a:prstDash val="solid"/>
          </a:ln>
        </p:spPr>
      </p:sp>
      <p:sp>
        <p:nvSpPr>
          <p:cNvPr id="9" name="Text 3"/>
          <p:cNvSpPr txBox="1"/>
          <p:nvPr/>
        </p:nvSpPr>
        <p:spPr>
          <a:xfrm>
            <a:off x="731520" y="5029200"/>
            <a:ext cx="914400" cy="502920"/>
          </a:xfrm>
          <a:prstGeom prst="rect">
            <a:avLst/>
          </a:prstGeom>
          <a:noFill/>
          <a:ln/>
        </p:spPr>
        <p:txBody>
          <a:bodyPr wrap="square" lIns="0" tIns="0" rIns="0" bIns="0" rtlCol="0" anchor="ctr"/>
          <a:lstStyle/>
          <a:p>
            <a:pPr algn="ctr" indent="0" marL="0">
              <a:buNone/>
            </a:pPr>
            <a:r>
              <a:rPr lang="en-US" sz="1400" b="1" dirty="0">
                <a:solidFill>
                  <a:srgbClr val="FFB21A"/>
                </a:solidFill>
                <a:latin typeface="Arial" pitchFamily="34" charset="0"/>
                <a:ea typeface="Arial" pitchFamily="34" charset="-122"/>
                <a:cs typeface="Arial" pitchFamily="34" charset="-120"/>
              </a:rPr>
              <a:t>101.0</a:t>
            </a:r>
            <a:endParaRPr lang="en-US" sz="1400" dirty="0"/>
          </a:p>
        </p:txBody>
      </p:sp>
      <p:pic>
        <p:nvPicPr>
          <p:cNvPr id="10" name="Image 4" descr="Radio Dhaka 101">    </p:cNvPr>
          <p:cNvPicPr>
            <a:picLocks noChangeAspect="1"/>
          </p:cNvPicPr>
          <p:nvPr/>
        </p:nvPicPr>
        <p:blipFill>
          <a:blip r:embed="rId5"/>
          <a:stretch>
            <a:fillRect/>
          </a:stretch>
        </p:blipFill>
        <p:spPr>
          <a:xfrm>
            <a:off x="1828800" y="4919472"/>
            <a:ext cx="2447181" cy="357188"/>
          </a:xfrm>
          <a:prstGeom prst="rect">
            <a:avLst/>
          </a:prstGeom>
        </p:spPr>
      </p:pic>
      <p:sp>
        <p:nvSpPr>
          <p:cNvPr id="11" name="Text 4"/>
          <p:cNvSpPr txBox="1"/>
          <p:nvPr/>
        </p:nvSpPr>
        <p:spPr>
          <a:xfrm>
            <a:off x="1828800" y="5349240"/>
            <a:ext cx="3291840" cy="274320"/>
          </a:xfrm>
          <a:prstGeom prst="rect">
            <a:avLst/>
          </a:prstGeom>
          <a:noFill/>
          <a:ln/>
        </p:spPr>
        <p:txBody>
          <a:bodyPr wrap="square" lIns="0" tIns="0" rIns="0" bIns="0" rtlCol="0" anchor="ctr"/>
          <a:lstStyle/>
          <a:p>
            <a:pPr indent="0" marL="0">
              <a:buNone/>
            </a:pPr>
            <a:r>
              <a:rPr lang="en-US" sz="1000" dirty="0">
                <a:solidFill>
                  <a:srgbClr val="FFF6E3"/>
                </a:solidFill>
                <a:latin typeface="Arial" pitchFamily="34" charset="0"/>
                <a:ea typeface="Arial" pitchFamily="34" charset="-122"/>
                <a:cs typeface="Arial" pitchFamily="34" charset="-120"/>
              </a:rPr>
              <a:t>Bangla Pop on Spotify</a:t>
            </a:r>
            <a:endParaRPr lang="en-US" sz="1000" dirty="0"/>
          </a:p>
        </p:txBody>
      </p:sp>
      <p:sp>
        <p:nvSpPr>
          <p:cNvPr id="12" name="Shape 5">
            <a:hlinkClick r:id="rId6" tooltip=""/>
          </p:cNvPr>
          <p:cNvSpPr/>
          <p:nvPr/>
        </p:nvSpPr>
        <p:spPr>
          <a:xfrm>
            <a:off x="548640" y="4754880"/>
            <a:ext cx="4754880" cy="1051560"/>
          </a:xfrm>
          <a:prstGeom prst="rect">
            <a:avLst/>
          </a:prstGeom>
          <a:solidFill>
            <a:srgbClr val="100C13">
              <a:alpha val="0"/>
            </a:srgbClr>
          </a:solidFill>
          <a:ln w="12700">
            <a:solidFill>
              <a:srgbClr val="100C13">
                <a:alpha val="0"/>
              </a:srgbClr>
            </a:solidFill>
            <a:prstDash val="solid"/>
          </a:ln>
        </p:spPr>
      </p:sp>
      <p:sp>
        <p:nvSpPr>
          <p:cNvPr id="13" name="Text 6"/>
          <p:cNvSpPr txBox="1"/>
          <p:nvPr/>
        </p:nvSpPr>
        <p:spPr>
          <a:xfrm>
            <a:off x="7071055" y="5120640"/>
            <a:ext cx="4572000" cy="365760"/>
          </a:xfrm>
          <a:prstGeom prst="rect">
            <a:avLst/>
          </a:prstGeom>
          <a:noFill/>
          <a:ln/>
        </p:spPr>
        <p:txBody>
          <a:bodyPr wrap="square" lIns="0" tIns="0" rIns="0" bIns="0" rtlCol="0" anchor="ctr"/>
          <a:lstStyle/>
          <a:p>
            <a:pPr algn="r" indent="0" marL="0">
              <a:buNone/>
            </a:pPr>
            <a:r>
              <a:rPr lang="en-US" sz="1600" b="1" dirty="0">
                <a:solidFill>
                  <a:srgbClr val="FFB21A"/>
                </a:solidFill>
                <a:latin typeface="Arial" pitchFamily="34" charset="0"/>
                <a:ea typeface="Arial" pitchFamily="34" charset="-122"/>
                <a:cs typeface="Arial" pitchFamily="34" charset="-120"/>
              </a:rPr>
              <a:t>riders-on-the-storm.pages.dev/en</a:t>
            </a:r>
            <a:endParaRPr lang="en-US" sz="1600" dirty="0"/>
          </a:p>
        </p:txBody>
      </p:sp>
      <p:sp>
        <p:nvSpPr>
          <p:cNvPr id="14" name="Shape 7">
            <a:hlinkClick r:id="rId7" tooltip=""/>
          </p:cNvPr>
          <p:cNvSpPr/>
          <p:nvPr/>
        </p:nvSpPr>
        <p:spPr>
          <a:xfrm>
            <a:off x="7071055" y="5120640"/>
            <a:ext cx="4572000" cy="365760"/>
          </a:xfrm>
          <a:prstGeom prst="rect">
            <a:avLst/>
          </a:prstGeom>
          <a:solidFill>
            <a:srgbClr val="100C13">
              <a:alpha val="0"/>
            </a:srgbClr>
          </a:solidFill>
          <a:ln w="12700">
            <a:solidFill>
              <a:srgbClr val="100C13">
                <a:alpha val="0"/>
              </a:srgbClr>
            </a:solidFill>
            <a:prstDash val="solid"/>
          </a:ln>
        </p:spPr>
      </p:sp>
      <p:sp>
        <p:nvSpPr>
          <p:cNvPr id="25" name="Slide Number Placeholder 0"/>
          <p:cNvSpPr>
            <a:spLocks noGrp="1"/>
          </p:cNvSpPr>
          <p:nvPr>
            <p:ph type="sldNum" sz="quarter" idx="4294967295"/>
          </p:nvPr>
        </p:nvSpPr>
        <p:spPr>
          <a:xfrm>
            <a:off x="11094415" y="6473952"/>
            <a:ext cx="54864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B9ABA3"/>
                </a:solidFill>
                <a:latin typeface="Arial"/>
                <a:ea typeface="Arial"/>
                <a:cs typeface="Arial"/>
              </a:defRPr>
            </a:lvl1pPr>
          </a:lstStyle>
          <a:p>
            <a:pPr algn="r"/>
            <a:fld id="{F7021451-1387-4CA6-816F-3879F97B5CBC}" type="slidenum">
              <a:rPr b="0" lang="en-US"/>
              <a:t>37</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Georgia"/>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37</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Riders on the Storm · An 8-episode TV series</dc:title>
  <dc:subject>Pitch for the series based on the story Riders on the Storm</dc:subject>
  <dc:creator>Massimo Scognamiglio</dc:creator>
  <cp:lastModifiedBy>Massimo Scognamiglio</cp:lastModifiedBy>
  <cp:revision>1</cp:revision>
  <dcterms:created xsi:type="dcterms:W3CDTF">2026-10-07T10:14:19Z</dcterms:created>
  <dcterms:modified xsi:type="dcterms:W3CDTF">2026-10-07T10:14:19Z</dcterms:modified>
</cp:coreProperties>
</file>